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9" roundtripDataSignature="AMtx7mi2jkXWMECR3NikXScj2rFtkj5LA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21"/>
    <p:restoredTop sz="94701"/>
  </p:normalViewPr>
  <p:slideViewPr>
    <p:cSldViewPr snapToGrid="0" snapToObjects="1">
      <p:cViewPr varScale="1">
        <p:scale>
          <a:sx n="109" d="100"/>
          <a:sy n="109" d="100"/>
        </p:scale>
        <p:origin x="208" y="152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customschemas.google.com/relationships/presentationmetadata" Target="meta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799" cy="458788"/>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2" y="0"/>
            <a:ext cx="2971799" cy="458788"/>
          </a:xfrm>
          <a:prstGeom prst="rect">
            <a:avLst/>
          </a:prstGeom>
          <a:noFill/>
          <a:ln>
            <a:noFill/>
          </a:ln>
        </p:spPr>
        <p:txBody>
          <a:bodyPr spcFirstLastPara="1" wrap="square" lIns="91425" tIns="91425" rIns="91425" bIns="91425" anchor="t" anchorCtr="0">
            <a:noAutofit/>
          </a:bodyPr>
          <a:lstStyle>
            <a:lvl1pPr marR="0" lvl="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685800" y="1143000"/>
            <a:ext cx="5486399" cy="3086099"/>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399" cy="360045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8685213"/>
            <a:ext cx="2971799" cy="458786"/>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9" name="Google Shape;119;p1: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US" sz="1100" b="0" i="0" u="none" strike="noStrike" cap="none">
                <a:solidFill>
                  <a:schemeClr val="dk1"/>
                </a:solidFill>
                <a:latin typeface="Arial"/>
                <a:ea typeface="Arial"/>
                <a:cs typeface="Arial"/>
                <a:sym typeface="Arial"/>
              </a:rPr>
              <a:t>As the pre-activity survey is distributed to students, introduce yourself and provide enough of an activity overview to gain students excitement.</a:t>
            </a:r>
            <a:endParaRPr/>
          </a:p>
          <a:p>
            <a:pPr marL="0" marR="0" lvl="0" indent="0" algn="l" rtl="0">
              <a:lnSpc>
                <a:spcPct val="115000"/>
              </a:lnSpc>
              <a:spcBef>
                <a:spcPts val="0"/>
              </a:spcBef>
              <a:spcAft>
                <a:spcPts val="0"/>
              </a:spcAft>
              <a:buNone/>
            </a:pPr>
            <a:r>
              <a:rPr lang="en-US" sz="1100" b="0" i="0" u="none" strike="noStrike" cap="none">
                <a:solidFill>
                  <a:schemeClr val="dk1"/>
                </a:solidFill>
                <a:latin typeface="Arial"/>
                <a:ea typeface="Arial"/>
                <a:cs typeface="Arial"/>
                <a:sym typeface="Arial"/>
              </a:rPr>
              <a:t>Allow time for students to individually complete their pre-activity survey.</a:t>
            </a:r>
            <a:endParaRPr/>
          </a:p>
          <a:p>
            <a:pPr marL="0" marR="0" lvl="0" indent="0" algn="l" rtl="0">
              <a:lnSpc>
                <a:spcPct val="115000"/>
              </a:lnSpc>
              <a:spcBef>
                <a:spcPts val="0"/>
              </a:spcBef>
              <a:spcAft>
                <a:spcPts val="0"/>
              </a:spcAft>
              <a:buNone/>
            </a:pPr>
            <a:r>
              <a:rPr lang="en-US" sz="1100" b="0" i="0" u="none" strike="noStrike" cap="none">
                <a:solidFill>
                  <a:schemeClr val="dk1"/>
                </a:solidFill>
                <a:latin typeface="Arial"/>
                <a:ea typeface="Arial"/>
                <a:cs typeface="Arial"/>
                <a:sym typeface="Arial"/>
              </a:rPr>
              <a:t>Divide group into teams of 2 to 4 students.</a:t>
            </a:r>
            <a:endParaRPr/>
          </a:p>
        </p:txBody>
      </p:sp>
      <p:sp>
        <p:nvSpPr>
          <p:cNvPr id="120" name="Google Shape;120;p1: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p10:notes"/>
          <p:cNvSpPr txBox="1">
            <a:spLocks noGrp="1"/>
          </p:cNvSpPr>
          <p:nvPr>
            <p:ph type="body" idx="1"/>
          </p:nvPr>
        </p:nvSpPr>
        <p:spPr>
          <a:xfrm>
            <a:off x="685800" y="4400550"/>
            <a:ext cx="5486399" cy="360045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None/>
            </a:pPr>
            <a:r>
              <a:rPr lang="en-US" sz="1100" b="0" i="0" u="none" strike="noStrike" cap="none">
                <a:solidFill>
                  <a:schemeClr val="dk1"/>
                </a:solidFill>
                <a:latin typeface="Arial"/>
                <a:ea typeface="Arial"/>
                <a:cs typeface="Arial"/>
                <a:sym typeface="Arial"/>
              </a:rPr>
              <a:t>Introduce the Engineering Design Process. Explain that engineers use it as a tool to help them more effectively solve problems.</a:t>
            </a:r>
            <a:endParaRPr/>
          </a:p>
        </p:txBody>
      </p:sp>
      <p:sp>
        <p:nvSpPr>
          <p:cNvPr id="232" name="Google Shape;232;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0" name="Google Shape;240;p11: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US" sz="1100" b="0" i="0" u="none" strike="noStrike" cap="none">
                <a:solidFill>
                  <a:schemeClr val="dk1"/>
                </a:solidFill>
                <a:latin typeface="Arial"/>
                <a:ea typeface="Arial"/>
                <a:cs typeface="Arial"/>
                <a:sym typeface="Arial"/>
              </a:rPr>
              <a:t>Explain how teams will use the engineering design process as they complete the challenge.</a:t>
            </a:r>
            <a:endParaRPr/>
          </a:p>
          <a:p>
            <a:pPr marL="457200" marR="0" lvl="0" indent="0" algn="l" rtl="0">
              <a:lnSpc>
                <a:spcPct val="115000"/>
              </a:lnSpc>
              <a:spcBef>
                <a:spcPts val="50"/>
              </a:spcBef>
              <a:spcAft>
                <a:spcPts val="0"/>
              </a:spcAft>
              <a:buClr>
                <a:schemeClr val="dk1"/>
              </a:buClr>
              <a:buSzPts val="1100"/>
              <a:buFont typeface="Arial"/>
              <a:buNone/>
            </a:pPr>
            <a:r>
              <a:rPr lang="en-US" sz="1100" b="1" i="0" u="none" strike="noStrike" cap="none">
                <a:solidFill>
                  <a:schemeClr val="dk1"/>
                </a:solidFill>
                <a:latin typeface="Arial"/>
                <a:ea typeface="Arial"/>
                <a:cs typeface="Arial"/>
                <a:sym typeface="Arial"/>
              </a:rPr>
              <a:t>Imagine</a:t>
            </a:r>
            <a:r>
              <a:rPr lang="en-US" sz="1100" b="0" i="0" u="none" strike="noStrike" cap="none">
                <a:solidFill>
                  <a:schemeClr val="dk1"/>
                </a:solidFill>
                <a:latin typeface="Arial"/>
                <a:ea typeface="Arial"/>
                <a:cs typeface="Arial"/>
                <a:sym typeface="Arial"/>
              </a:rPr>
              <a:t> </a:t>
            </a:r>
            <a:r>
              <a:rPr lang="en-US" sz="1100" b="0" i="1" u="none" strike="noStrike" cap="none">
                <a:solidFill>
                  <a:schemeClr val="dk1"/>
                </a:solidFill>
                <a:latin typeface="Arial"/>
                <a:ea typeface="Arial"/>
                <a:cs typeface="Arial"/>
                <a:sym typeface="Arial"/>
              </a:rPr>
              <a:t>(10 min.)</a:t>
            </a:r>
            <a:endParaRPr/>
          </a:p>
          <a:p>
            <a:pPr marL="914400" marR="0" lvl="1" indent="-29845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INDIVIDUALLY: observe available materials, and brainstorm and write design ideas </a:t>
            </a:r>
            <a:r>
              <a:rPr lang="en-US" sz="1100" b="0" i="1" u="none" strike="noStrike" cap="none">
                <a:solidFill>
                  <a:schemeClr val="dk1"/>
                </a:solidFill>
                <a:latin typeface="Arial"/>
                <a:ea typeface="Arial"/>
                <a:cs typeface="Arial"/>
                <a:sym typeface="Arial"/>
              </a:rPr>
              <a:t>(5 min.)</a:t>
            </a:r>
            <a:endParaRPr/>
          </a:p>
          <a:p>
            <a:pPr marL="914400" marR="0" lvl="1" indent="-29845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TEAM: share individual ideas </a:t>
            </a:r>
            <a:r>
              <a:rPr lang="en-US" sz="1100" b="0" i="1" u="none" strike="noStrike" cap="none">
                <a:solidFill>
                  <a:schemeClr val="dk1"/>
                </a:solidFill>
                <a:latin typeface="Arial"/>
                <a:ea typeface="Arial"/>
                <a:cs typeface="Arial"/>
                <a:sym typeface="Arial"/>
              </a:rPr>
              <a:t>(5 min.) </a:t>
            </a:r>
            <a:endParaRPr/>
          </a:p>
          <a:p>
            <a:pPr marL="457200" marR="0" lvl="0" indent="0" algn="l" rtl="0">
              <a:lnSpc>
                <a:spcPct val="115000"/>
              </a:lnSpc>
              <a:spcBef>
                <a:spcPts val="50"/>
              </a:spcBef>
              <a:spcAft>
                <a:spcPts val="0"/>
              </a:spcAft>
              <a:buClr>
                <a:schemeClr val="dk1"/>
              </a:buClr>
              <a:buSzPts val="1100"/>
              <a:buFont typeface="Arial"/>
              <a:buNone/>
            </a:pPr>
            <a:r>
              <a:rPr lang="en-US" sz="1100" b="1" i="0" u="none" strike="noStrike" cap="none">
                <a:solidFill>
                  <a:schemeClr val="dk1"/>
                </a:solidFill>
                <a:latin typeface="Arial"/>
                <a:ea typeface="Arial"/>
                <a:cs typeface="Arial"/>
                <a:sym typeface="Arial"/>
              </a:rPr>
              <a:t>Plan</a:t>
            </a:r>
            <a:r>
              <a:rPr lang="en-US" sz="1100" b="0" i="0" u="none" strike="noStrike" cap="none">
                <a:solidFill>
                  <a:schemeClr val="dk1"/>
                </a:solidFill>
                <a:latin typeface="Arial"/>
                <a:ea typeface="Arial"/>
                <a:cs typeface="Arial"/>
                <a:sym typeface="Arial"/>
              </a:rPr>
              <a:t> </a:t>
            </a:r>
            <a:r>
              <a:rPr lang="en-US" sz="1100" b="0" i="1" u="none" strike="noStrike" cap="none">
                <a:solidFill>
                  <a:schemeClr val="dk1"/>
                </a:solidFill>
                <a:latin typeface="Arial"/>
                <a:ea typeface="Arial"/>
                <a:cs typeface="Arial"/>
                <a:sym typeface="Arial"/>
              </a:rPr>
              <a:t>(5 min.)</a:t>
            </a:r>
            <a:endParaRPr/>
          </a:p>
          <a:p>
            <a:pPr marL="914400" marR="0" lvl="1" indent="-29845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Choose and sketch a team design plan</a:t>
            </a:r>
            <a:endParaRPr/>
          </a:p>
          <a:p>
            <a:pPr marL="457200" marR="0" lvl="0" indent="0" algn="l" rtl="0">
              <a:lnSpc>
                <a:spcPct val="115000"/>
              </a:lnSpc>
              <a:spcBef>
                <a:spcPts val="50"/>
              </a:spcBef>
              <a:spcAft>
                <a:spcPts val="0"/>
              </a:spcAft>
              <a:buClr>
                <a:schemeClr val="dk1"/>
              </a:buClr>
              <a:buSzPts val="1100"/>
              <a:buFont typeface="Arial"/>
              <a:buNone/>
            </a:pPr>
            <a:r>
              <a:rPr lang="en-US" sz="1100" b="1" i="0" u="none" strike="noStrike" cap="none">
                <a:solidFill>
                  <a:schemeClr val="dk1"/>
                </a:solidFill>
                <a:latin typeface="Arial"/>
                <a:ea typeface="Arial"/>
                <a:cs typeface="Arial"/>
                <a:sym typeface="Arial"/>
              </a:rPr>
              <a:t>Create</a:t>
            </a:r>
            <a:r>
              <a:rPr lang="en-US" sz="1100" b="0" i="0" u="none" strike="noStrike" cap="none">
                <a:solidFill>
                  <a:schemeClr val="dk1"/>
                </a:solidFill>
                <a:latin typeface="Arial"/>
                <a:ea typeface="Arial"/>
                <a:cs typeface="Arial"/>
                <a:sym typeface="Arial"/>
              </a:rPr>
              <a:t> </a:t>
            </a:r>
            <a:r>
              <a:rPr lang="en-US" sz="1100" b="0" i="1" u="none" strike="noStrike" cap="none">
                <a:solidFill>
                  <a:schemeClr val="dk1"/>
                </a:solidFill>
                <a:latin typeface="Arial"/>
                <a:ea typeface="Arial"/>
                <a:cs typeface="Arial"/>
                <a:sym typeface="Arial"/>
              </a:rPr>
              <a:t>(10 min.)</a:t>
            </a:r>
            <a:endParaRPr/>
          </a:p>
          <a:p>
            <a:pPr marL="914400" marR="0" lvl="1" indent="-29845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Gather materials</a:t>
            </a:r>
            <a:endParaRPr/>
          </a:p>
          <a:p>
            <a:pPr marL="914400" marR="0" lvl="1" indent="-29845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Construct your team design plan</a:t>
            </a:r>
            <a:endParaRPr/>
          </a:p>
          <a:p>
            <a:pPr marL="457200" marR="0" lvl="0" indent="0" algn="l" rtl="0">
              <a:lnSpc>
                <a:spcPct val="115000"/>
              </a:lnSpc>
              <a:spcBef>
                <a:spcPts val="50"/>
              </a:spcBef>
              <a:spcAft>
                <a:spcPts val="0"/>
              </a:spcAft>
              <a:buClr>
                <a:schemeClr val="dk1"/>
              </a:buClr>
              <a:buSzPts val="1100"/>
              <a:buFont typeface="Arial"/>
              <a:buNone/>
            </a:pPr>
            <a:r>
              <a:rPr lang="en-US" sz="1100" b="1" i="0" u="none" strike="noStrike" cap="none">
                <a:solidFill>
                  <a:schemeClr val="dk1"/>
                </a:solidFill>
                <a:latin typeface="Arial"/>
                <a:ea typeface="Arial"/>
                <a:cs typeface="Arial"/>
                <a:sym typeface="Arial"/>
              </a:rPr>
              <a:t>Improve and Test </a:t>
            </a:r>
            <a:r>
              <a:rPr lang="en-US" sz="1100" b="0" i="1" u="none" strike="noStrike" cap="none">
                <a:solidFill>
                  <a:schemeClr val="dk1"/>
                </a:solidFill>
                <a:latin typeface="Arial"/>
                <a:ea typeface="Arial"/>
                <a:cs typeface="Arial"/>
                <a:sym typeface="Arial"/>
              </a:rPr>
              <a:t>(10 min.)</a:t>
            </a:r>
            <a:endParaRPr/>
          </a:p>
          <a:p>
            <a:pPr marL="914400" marR="0" lvl="0" indent="-29845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Teams decide on and make any last minute improvements before testing</a:t>
            </a:r>
            <a:endParaRPr/>
          </a:p>
          <a:p>
            <a:pPr marL="914400" marR="0" lvl="0" indent="-29845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Each team tests their prototype while other teams observe.  Teams test out their designs on the two box “goats”.   They determine issues that need modified, and then make adjustments if time allows.</a:t>
            </a:r>
            <a:endParaRPr/>
          </a:p>
          <a:p>
            <a:pPr marL="0" marR="0" lvl="0" indent="0" algn="l" rtl="0">
              <a:lnSpc>
                <a:spcPct val="100000"/>
              </a:lnSpc>
              <a:spcBef>
                <a:spcPts val="50"/>
              </a:spcBef>
              <a:spcAft>
                <a:spcPts val="0"/>
              </a:spcAft>
              <a:buClr>
                <a:schemeClr val="dk1"/>
              </a:buClr>
              <a:buSzPts val="1200"/>
              <a:buFont typeface="Arial"/>
              <a:buNone/>
            </a:pPr>
            <a:endParaRPr sz="1200" b="0" i="0" u="none" strike="noStrike" cap="none">
              <a:solidFill>
                <a:schemeClr val="dk1"/>
              </a:solidFill>
              <a:latin typeface="Calibri"/>
              <a:ea typeface="Calibri"/>
              <a:cs typeface="Calibri"/>
              <a:sym typeface="Calibri"/>
            </a:endParaRPr>
          </a:p>
        </p:txBody>
      </p:sp>
      <p:sp>
        <p:nvSpPr>
          <p:cNvPr id="241" name="Google Shape;241;p11: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Google Shape;249;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0" name="Google Shape;250;p12: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US" sz="1100" b="0" i="0" u="none" strike="noStrike" cap="none">
                <a:solidFill>
                  <a:schemeClr val="dk1"/>
                </a:solidFill>
                <a:latin typeface="Arial"/>
                <a:ea typeface="Arial"/>
                <a:cs typeface="Arial"/>
                <a:sym typeface="Arial"/>
              </a:rPr>
              <a:t>Facilitate a whole group reflection on final prototype design and testing results by asking questions such as the following.</a:t>
            </a:r>
            <a:endParaRPr/>
          </a:p>
          <a:p>
            <a:pPr marL="457200" marR="0" lvl="0" indent="-29845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What do you like best about your design? </a:t>
            </a:r>
            <a:endParaRPr/>
          </a:p>
          <a:p>
            <a:pPr marL="457200" marR="0" lvl="0" indent="-29845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What do you like least about your design?</a:t>
            </a:r>
            <a:endParaRPr/>
          </a:p>
          <a:p>
            <a:pPr marL="457200" marR="0" lvl="0" indent="-29845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What aspects of other team designs stood out to you, and/or gave you ideas for improving your own team’s design?</a:t>
            </a:r>
            <a:endParaRPr/>
          </a:p>
          <a:p>
            <a:pPr marL="457200" marR="0" lvl="0" indent="-29845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What modifications would you make if we had time to complete the design challenge again?</a:t>
            </a:r>
            <a:endParaRPr/>
          </a:p>
          <a:p>
            <a:pPr marL="0" marR="0" lvl="0" indent="0" algn="l" rtl="0">
              <a:lnSpc>
                <a:spcPct val="100000"/>
              </a:lnSpc>
              <a:spcBef>
                <a:spcPts val="50"/>
              </a:spcBef>
              <a:spcAft>
                <a:spcPts val="0"/>
              </a:spcAft>
              <a:buClr>
                <a:schemeClr val="dk1"/>
              </a:buClr>
              <a:buSzPts val="1200"/>
              <a:buFont typeface="Arial"/>
              <a:buNone/>
            </a:pPr>
            <a:endParaRPr sz="1200" b="1" i="0" u="none" strike="noStrike" cap="none">
              <a:solidFill>
                <a:schemeClr val="dk1"/>
              </a:solidFill>
              <a:latin typeface="Calibri"/>
              <a:ea typeface="Calibri"/>
              <a:cs typeface="Calibri"/>
              <a:sym typeface="Calibri"/>
            </a:endParaRPr>
          </a:p>
        </p:txBody>
      </p:sp>
      <p:sp>
        <p:nvSpPr>
          <p:cNvPr id="251" name="Google Shape;251;p12: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9" name="Google Shape;259;p13: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US" sz="1100" b="0" i="0" u="none" strike="noStrike" cap="none">
                <a:solidFill>
                  <a:schemeClr val="dk1"/>
                </a:solidFill>
                <a:latin typeface="Arial"/>
                <a:ea typeface="Arial"/>
                <a:cs typeface="Arial"/>
                <a:sym typeface="Arial"/>
              </a:rPr>
              <a:t>Conclude by discussing the following questions as post-activity surveys are distributed.</a:t>
            </a:r>
            <a:endParaRPr/>
          </a:p>
          <a:p>
            <a:pPr marL="457200" marR="0" lvl="0" indent="-29845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What ideas do you have for engineering a better world?</a:t>
            </a:r>
            <a:endParaRPr/>
          </a:p>
          <a:p>
            <a:pPr marL="457200" marR="0" lvl="0" indent="-29845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How can you turn ideas into reality?</a:t>
            </a:r>
            <a:endParaRPr/>
          </a:p>
          <a:p>
            <a:pPr marL="0" marR="0" lvl="0" indent="0" algn="l" rtl="0">
              <a:lnSpc>
                <a:spcPct val="100000"/>
              </a:lnSpc>
              <a:spcBef>
                <a:spcPts val="50"/>
              </a:spcBef>
              <a:spcAft>
                <a:spcPts val="0"/>
              </a:spcAft>
              <a:buClr>
                <a:schemeClr val="dk1"/>
              </a:buClr>
              <a:buSzPts val="1200"/>
              <a:buFont typeface="Arial"/>
              <a:buNone/>
            </a:pPr>
            <a:endParaRPr sz="1200" b="0" i="0" u="none" strike="noStrike" cap="none">
              <a:solidFill>
                <a:schemeClr val="dk1"/>
              </a:solidFill>
              <a:latin typeface="Calibri"/>
              <a:ea typeface="Calibri"/>
              <a:cs typeface="Calibri"/>
              <a:sym typeface="Calibri"/>
            </a:endParaRPr>
          </a:p>
        </p:txBody>
      </p:sp>
      <p:sp>
        <p:nvSpPr>
          <p:cNvPr id="260" name="Google Shape;260;p13: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p14:notes"/>
          <p:cNvSpPr txBox="1">
            <a:spLocks noGrp="1"/>
          </p:cNvSpPr>
          <p:nvPr>
            <p:ph type="body" idx="1"/>
          </p:nvPr>
        </p:nvSpPr>
        <p:spPr>
          <a:xfrm>
            <a:off x="685800" y="4400550"/>
            <a:ext cx="5486399" cy="360045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None/>
            </a:pPr>
            <a:r>
              <a:rPr lang="en-US" sz="1100" b="0" i="0" u="none" strike="noStrike" cap="none">
                <a:solidFill>
                  <a:schemeClr val="dk1"/>
                </a:solidFill>
                <a:latin typeface="Arial"/>
                <a:ea typeface="Arial"/>
                <a:cs typeface="Arial"/>
                <a:sym typeface="Arial"/>
              </a:rPr>
              <a:t>Allow time for students to complete their post-activity survey.</a:t>
            </a:r>
            <a:endParaRPr/>
          </a:p>
          <a:p>
            <a:pPr marL="0" marR="0" lvl="0" indent="0" algn="l" rtl="0">
              <a:lnSpc>
                <a:spcPct val="100000"/>
              </a:lnSpc>
              <a:spcBef>
                <a:spcPts val="50"/>
              </a:spcBef>
              <a:spcAft>
                <a:spcPts val="0"/>
              </a:spcAft>
              <a:buClr>
                <a:schemeClr val="dk1"/>
              </a:buClr>
              <a:buSzPts val="1200"/>
              <a:buFont typeface="Arial"/>
              <a:buNone/>
            </a:pPr>
            <a:endParaRPr sz="1200" b="0" i="0" u="none" strike="noStrike" cap="none">
              <a:solidFill>
                <a:schemeClr val="dk1"/>
              </a:solidFill>
              <a:latin typeface="Arial"/>
              <a:ea typeface="Arial"/>
              <a:cs typeface="Arial"/>
              <a:sym typeface="Arial"/>
            </a:endParaRPr>
          </a:p>
        </p:txBody>
      </p:sp>
      <p:sp>
        <p:nvSpPr>
          <p:cNvPr id="269" name="Google Shape;269;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p2: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US" sz="1100" b="0" i="0" u="none" strike="noStrike" cap="none">
                <a:solidFill>
                  <a:schemeClr val="dk1"/>
                </a:solidFill>
                <a:latin typeface="Arial"/>
                <a:ea typeface="Arial"/>
                <a:cs typeface="Arial"/>
                <a:sym typeface="Arial"/>
              </a:rPr>
              <a:t>Discuss engineering and what engineers do.</a:t>
            </a:r>
            <a:endParaRPr/>
          </a:p>
        </p:txBody>
      </p:sp>
      <p:sp>
        <p:nvSpPr>
          <p:cNvPr id="130" name="Google Shape;130;p2: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3" name="Google Shape;143;p3: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Do all engineers do the same thing?</a:t>
            </a:r>
            <a:endParaRPr/>
          </a:p>
          <a:p>
            <a:pPr marL="0" marR="0" lvl="0" indent="0" algn="l" rtl="0">
              <a:lnSpc>
                <a:spcPct val="100000"/>
              </a:lnSpc>
              <a:spcBef>
                <a:spcPts val="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NO, NO, NO!!!!!</a:t>
            </a:r>
            <a:endParaRPr/>
          </a:p>
          <a:p>
            <a:pPr marL="0" marR="0" lvl="0" indent="0" algn="l" rtl="0">
              <a:lnSpc>
                <a:spcPct val="100000"/>
              </a:lnSpc>
              <a:spcBef>
                <a:spcPts val="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Many types of engineers</a:t>
            </a:r>
            <a:endParaRPr/>
          </a:p>
          <a:p>
            <a:pPr marL="457200" marR="0" lvl="1" indent="0" algn="l" rtl="0">
              <a:lnSpc>
                <a:spcPct val="100000"/>
              </a:lnSpc>
              <a:spcBef>
                <a:spcPts val="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Chemical</a:t>
            </a:r>
            <a:endParaRPr/>
          </a:p>
          <a:p>
            <a:pPr marL="457200" marR="0" lvl="1" indent="0" algn="l" rtl="0">
              <a:lnSpc>
                <a:spcPct val="100000"/>
              </a:lnSpc>
              <a:spcBef>
                <a:spcPts val="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Mechanical</a:t>
            </a:r>
            <a:endParaRPr/>
          </a:p>
          <a:p>
            <a:pPr marL="457200" marR="0" lvl="1" indent="0" algn="l" rtl="0">
              <a:lnSpc>
                <a:spcPct val="100000"/>
              </a:lnSpc>
              <a:spcBef>
                <a:spcPts val="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Electrical</a:t>
            </a:r>
            <a:endParaRPr/>
          </a:p>
          <a:p>
            <a:pPr marL="457200" marR="0" lvl="1" indent="0" algn="l" rtl="0">
              <a:lnSpc>
                <a:spcPct val="100000"/>
              </a:lnSpc>
              <a:spcBef>
                <a:spcPts val="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Civil</a:t>
            </a:r>
            <a:endParaRPr/>
          </a:p>
          <a:p>
            <a:pPr marL="0" marR="0" lvl="0" indent="0" algn="l" rtl="0">
              <a:lnSpc>
                <a:spcPct val="100000"/>
              </a:lnSpc>
              <a:spcBef>
                <a:spcPts val="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They do many different types of jobs</a:t>
            </a:r>
            <a:endParaRPr/>
          </a:p>
          <a:p>
            <a:pPr marL="457200" marR="0" lvl="1" indent="0" algn="l" rtl="0">
              <a:lnSpc>
                <a:spcPct val="100000"/>
              </a:lnSpc>
              <a:spcBef>
                <a:spcPts val="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Design</a:t>
            </a:r>
            <a:endParaRPr/>
          </a:p>
          <a:p>
            <a:pPr marL="457200" marR="0" lvl="1" indent="0" algn="l" rtl="0">
              <a:lnSpc>
                <a:spcPct val="100000"/>
              </a:lnSpc>
              <a:spcBef>
                <a:spcPts val="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Sale</a:t>
            </a:r>
            <a:endParaRPr/>
          </a:p>
          <a:p>
            <a:pPr marL="457200" marR="0" lvl="1" indent="0" algn="l" rtl="0">
              <a:lnSpc>
                <a:spcPct val="100000"/>
              </a:lnSpc>
              <a:spcBef>
                <a:spcPts val="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Test</a:t>
            </a:r>
            <a:endParaRPr/>
          </a:p>
          <a:p>
            <a:pPr marL="457200" marR="0" lvl="1" indent="0" algn="l" rtl="0">
              <a:lnSpc>
                <a:spcPct val="100000"/>
              </a:lnSpc>
              <a:spcBef>
                <a:spcPts val="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Much, much more!</a:t>
            </a:r>
            <a:endParaRPr/>
          </a:p>
          <a:p>
            <a:pPr marL="0" marR="0" lvl="0" indent="0" algn="l" rtl="0">
              <a:lnSpc>
                <a:spcPct val="100000"/>
              </a:lnSpc>
              <a:spcBef>
                <a:spcPts val="0"/>
              </a:spcBef>
              <a:spcAft>
                <a:spcPts val="0"/>
              </a:spcAft>
              <a:buClr>
                <a:schemeClr val="dk1"/>
              </a:buClr>
              <a:buSzPts val="1200"/>
              <a:buFont typeface="Arial"/>
              <a:buNone/>
            </a:pPr>
            <a:endParaRPr sz="1200" b="1" i="0" u="none" strike="noStrike" cap="none">
              <a:solidFill>
                <a:schemeClr val="dk1"/>
              </a:solidFill>
              <a:latin typeface="Calibri"/>
              <a:ea typeface="Calibri"/>
              <a:cs typeface="Calibri"/>
              <a:sym typeface="Calibri"/>
            </a:endParaRPr>
          </a:p>
        </p:txBody>
      </p:sp>
      <p:sp>
        <p:nvSpPr>
          <p:cNvPr id="144" name="Google Shape;144;p3: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3" name="Google Shape;153;p4: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US" sz="1100" b="0" i="0" u="none" strike="noStrike" cap="none">
                <a:solidFill>
                  <a:schemeClr val="dk1"/>
                </a:solidFill>
                <a:latin typeface="Arial"/>
                <a:ea typeface="Arial"/>
                <a:cs typeface="Arial"/>
                <a:sym typeface="Arial"/>
              </a:rPr>
              <a:t>Present the engineering design problem and challenge, following presentation:</a:t>
            </a:r>
            <a:endParaRPr/>
          </a:p>
          <a:p>
            <a:pPr marL="0" marR="0" lvl="0" indent="0" algn="l" rtl="0">
              <a:lnSpc>
                <a:spcPct val="115000"/>
              </a:lnSpc>
              <a:spcBef>
                <a:spcPts val="50"/>
              </a:spcBef>
              <a:spcAft>
                <a:spcPts val="0"/>
              </a:spcAft>
              <a:buNone/>
            </a:pPr>
            <a:r>
              <a:rPr lang="en-US" sz="1100" b="0" i="0" u="none" strike="noStrike" cap="none">
                <a:solidFill>
                  <a:schemeClr val="dk1"/>
                </a:solidFill>
                <a:latin typeface="Arial"/>
                <a:ea typeface="Arial"/>
                <a:cs typeface="Arial"/>
                <a:sym typeface="Arial"/>
              </a:rPr>
              <a:t>Explain that they will be taking on the role of a biomedical engineer to create a lifesaving device.</a:t>
            </a:r>
            <a:endParaRPr/>
          </a:p>
        </p:txBody>
      </p:sp>
      <p:sp>
        <p:nvSpPr>
          <p:cNvPr id="154" name="Google Shape;154;p4: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2" name="Google Shape;162;p5: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US" sz="1100" b="0" i="0" u="none" strike="noStrike" cap="none">
                <a:solidFill>
                  <a:schemeClr val="dk1"/>
                </a:solidFill>
                <a:latin typeface="Arial"/>
                <a:ea typeface="Arial"/>
                <a:cs typeface="Arial"/>
                <a:sym typeface="Arial"/>
              </a:rPr>
              <a:t>Present the real-world engineering design problem (scenario).</a:t>
            </a:r>
            <a:endParaRPr/>
          </a:p>
          <a:p>
            <a:pPr marL="0" marR="0" lvl="0" indent="0" algn="l" rtl="0">
              <a:lnSpc>
                <a:spcPct val="100000"/>
              </a:lnSpc>
              <a:spcBef>
                <a:spcPts val="50"/>
              </a:spcBef>
              <a:spcAft>
                <a:spcPts val="0"/>
              </a:spcAft>
              <a:buClr>
                <a:schemeClr val="dk1"/>
              </a:buClr>
              <a:buSzPts val="1200"/>
              <a:buFont typeface="Arial"/>
              <a:buNone/>
            </a:pPr>
            <a:endParaRPr sz="1200" b="1" i="0" u="none" strike="noStrike" cap="none">
              <a:solidFill>
                <a:schemeClr val="dk1"/>
              </a:solidFill>
              <a:latin typeface="Calibri"/>
              <a:ea typeface="Calibri"/>
              <a:cs typeface="Calibri"/>
              <a:sym typeface="Calibri"/>
            </a:endParaRPr>
          </a:p>
        </p:txBody>
      </p:sp>
      <p:sp>
        <p:nvSpPr>
          <p:cNvPr id="163" name="Google Shape;163;p5: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2" name="Google Shape;172;p6: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US" sz="1100" b="0" i="0" u="none" strike="noStrike" cap="none">
                <a:solidFill>
                  <a:schemeClr val="dk1"/>
                </a:solidFill>
                <a:latin typeface="Arial"/>
                <a:ea typeface="Arial"/>
                <a:cs typeface="Arial"/>
                <a:sym typeface="Arial"/>
              </a:rPr>
              <a:t>Introduce the Engineering Design Challenge.</a:t>
            </a:r>
            <a:endParaRPr/>
          </a:p>
        </p:txBody>
      </p:sp>
      <p:sp>
        <p:nvSpPr>
          <p:cNvPr id="173" name="Google Shape;173;p6: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6</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1" name="Google Shape;181;p7: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US" sz="1100" b="0" i="0" u="none" strike="noStrike" cap="none">
                <a:solidFill>
                  <a:schemeClr val="dk1"/>
                </a:solidFill>
                <a:latin typeface="Arial"/>
                <a:ea typeface="Arial"/>
                <a:cs typeface="Arial"/>
                <a:sym typeface="Arial"/>
              </a:rPr>
              <a:t>Share Engineering Design Goals.</a:t>
            </a:r>
            <a:endParaRPr/>
          </a:p>
        </p:txBody>
      </p:sp>
      <p:sp>
        <p:nvSpPr>
          <p:cNvPr id="182" name="Google Shape;182;p7: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9" name="Google Shape;189;p8: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457200" marR="0" lvl="0" indent="-298450" algn="l" rtl="0">
              <a:lnSpc>
                <a:spcPct val="115000"/>
              </a:lnSpc>
              <a:spcBef>
                <a:spcPts val="0"/>
              </a:spcBef>
              <a:spcAft>
                <a:spcPts val="0"/>
              </a:spcAft>
              <a:buClr>
                <a:schemeClr val="dk1"/>
              </a:buClr>
              <a:buSzPts val="1100"/>
              <a:buFont typeface="Arial"/>
              <a:buChar char="●"/>
            </a:pPr>
            <a:r>
              <a:rPr lang="en-US" sz="1100" b="0" i="0" u="sng" strike="noStrike" cap="none">
                <a:solidFill>
                  <a:schemeClr val="dk1"/>
                </a:solidFill>
                <a:latin typeface="Arial"/>
                <a:ea typeface="Arial"/>
                <a:cs typeface="Arial"/>
                <a:sym typeface="Arial"/>
              </a:rPr>
              <a:t>Slide 8:</a:t>
            </a:r>
            <a:r>
              <a:rPr lang="en-US" sz="1100" b="0" i="0" u="none" strike="noStrike" cap="none">
                <a:solidFill>
                  <a:schemeClr val="dk1"/>
                </a:solidFill>
                <a:latin typeface="Arial"/>
                <a:ea typeface="Arial"/>
                <a:cs typeface="Arial"/>
                <a:sym typeface="Arial"/>
              </a:rPr>
              <a:t> Introduce resources (materials) available to each team.</a:t>
            </a:r>
            <a:endParaRPr/>
          </a:p>
          <a:p>
            <a:pPr marL="0" marR="0" lvl="0" indent="0" algn="l" rtl="0">
              <a:lnSpc>
                <a:spcPct val="100000"/>
              </a:lnSpc>
              <a:spcBef>
                <a:spcPts val="50"/>
              </a:spcBef>
              <a:spcAft>
                <a:spcPts val="0"/>
              </a:spcAft>
              <a:buClr>
                <a:schemeClr val="dk1"/>
              </a:buClr>
              <a:buSzPts val="1200"/>
              <a:buFont typeface="Arial"/>
              <a:buNone/>
            </a:pPr>
            <a:endParaRPr sz="1200" b="0" i="0" u="none" strike="noStrike" cap="none">
              <a:solidFill>
                <a:schemeClr val="dk1"/>
              </a:solidFill>
              <a:latin typeface="Calibri"/>
              <a:ea typeface="Calibri"/>
              <a:cs typeface="Calibri"/>
              <a:sym typeface="Calibri"/>
            </a:endParaRPr>
          </a:p>
        </p:txBody>
      </p:sp>
      <p:sp>
        <p:nvSpPr>
          <p:cNvPr id="190" name="Google Shape;190;p8: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8</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4" name="Google Shape;224;p9: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US" sz="1100" b="0" i="0" u="none" strike="noStrike" cap="none">
                <a:solidFill>
                  <a:schemeClr val="dk1"/>
                </a:solidFill>
                <a:latin typeface="Arial"/>
                <a:ea typeface="Arial"/>
                <a:cs typeface="Arial"/>
                <a:sym typeface="Arial"/>
              </a:rPr>
              <a:t>Explain prototype-testing procedures.</a:t>
            </a:r>
            <a:endParaRPr/>
          </a:p>
        </p:txBody>
      </p:sp>
      <p:sp>
        <p:nvSpPr>
          <p:cNvPr id="225" name="Google Shape;225;p9: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9</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3"/>
        <p:cNvGrpSpPr/>
        <p:nvPr/>
      </p:nvGrpSpPr>
      <p:grpSpPr>
        <a:xfrm>
          <a:off x="0" y="0"/>
          <a:ext cx="0" cy="0"/>
          <a:chOff x="0" y="0"/>
          <a:chExt cx="0" cy="0"/>
        </a:xfrm>
      </p:grpSpPr>
      <p:sp>
        <p:nvSpPr>
          <p:cNvPr id="14" name="Google Shape;14;p16"/>
          <p:cNvSpPr txBox="1">
            <a:spLocks noGrp="1"/>
          </p:cNvSpPr>
          <p:nvPr>
            <p:ph type="ctrTitle"/>
          </p:nvPr>
        </p:nvSpPr>
        <p:spPr>
          <a:xfrm>
            <a:off x="1524000" y="1122362"/>
            <a:ext cx="9144000" cy="2387600"/>
          </a:xfrm>
          <a:prstGeom prst="rect">
            <a:avLst/>
          </a:prstGeom>
          <a:noFill/>
          <a:ln>
            <a:noFill/>
          </a:ln>
        </p:spPr>
        <p:txBody>
          <a:bodyPr spcFirstLastPara="1" wrap="square" lIns="91425" tIns="91425" rIns="91425" bIns="91425" anchor="b" anchorCtr="0">
            <a:noAutofit/>
          </a:bodyPr>
          <a:lstStyle>
            <a:lvl1pPr marR="0" lvl="0" algn="ctr">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15" name="Google Shape;15;p16"/>
          <p:cNvSpPr txBox="1">
            <a:spLocks noGrp="1"/>
          </p:cNvSpPr>
          <p:nvPr>
            <p:ph type="subTitle" idx="1"/>
          </p:nvPr>
        </p:nvSpPr>
        <p:spPr>
          <a:xfrm>
            <a:off x="1524000" y="3602037"/>
            <a:ext cx="9144000" cy="1655761"/>
          </a:xfrm>
          <a:prstGeom prst="rect">
            <a:avLst/>
          </a:prstGeom>
          <a:noFill/>
          <a:ln>
            <a:noFill/>
          </a:ln>
        </p:spPr>
        <p:txBody>
          <a:bodyPr spcFirstLastPara="1" wrap="square" lIns="91425" tIns="91425" rIns="91425" bIns="91425" anchor="t" anchorCtr="0">
            <a:noAutofit/>
          </a:bodyPr>
          <a:lstStyle>
            <a:lvl1pPr marR="0" lvl="0" algn="ctr">
              <a:lnSpc>
                <a:spcPct val="90000"/>
              </a:lnSpc>
              <a:spcBef>
                <a:spcPts val="10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1pPr>
            <a:lvl2pPr marR="0" lvl="1" algn="ctr">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2pPr>
            <a:lvl3pPr marR="0" lvl="2" algn="ctr">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3pPr>
            <a:lvl4pPr marR="0" lvl="3" algn="ctr">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4pPr>
            <a:lvl5pPr marR="0" lvl="4" algn="ctr">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5pPr>
            <a:lvl6pPr marR="0" lvl="5" algn="ctr">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6pPr>
            <a:lvl7pPr marR="0" lvl="6" algn="ctr">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7pPr>
            <a:lvl8pPr marR="0" lvl="7" algn="ctr">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8pPr>
            <a:lvl9pPr marR="0" lvl="8" algn="ctr">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6" name="Google Shape;16;p16"/>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7" name="Google Shape;17;p16"/>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8" name="Google Shape;18;p16"/>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19" name="Google Shape;19;p16"/>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1/20/15</a:t>
            </a:r>
            <a:endParaRPr sz="1400" b="0" i="0" u="none" strike="noStrike" cap="none">
              <a:solidFill>
                <a:srgbClr val="000000"/>
              </a:solidFill>
              <a:latin typeface="Arial"/>
              <a:ea typeface="Arial"/>
              <a:cs typeface="Arial"/>
              <a:sym typeface="Arial"/>
            </a:endParaRPr>
          </a:p>
        </p:txBody>
      </p:sp>
      <p:sp>
        <p:nvSpPr>
          <p:cNvPr id="20" name="Google Shape;20;p16"/>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21" name="Google Shape;21;p16"/>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1/20/15</a:t>
            </a:r>
            <a:endParaRPr sz="1400" b="0" i="0" u="none" strike="noStrike" cap="none">
              <a:solidFill>
                <a:srgbClr val="000000"/>
              </a:solidFill>
              <a:latin typeface="Arial"/>
              <a:ea typeface="Arial"/>
              <a:cs typeface="Arial"/>
              <a:sym typeface="Arial"/>
            </a:endParaRPr>
          </a:p>
        </p:txBody>
      </p:sp>
      <p:sp>
        <p:nvSpPr>
          <p:cNvPr id="22" name="Google Shape;22;p16"/>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05"/>
        <p:cNvGrpSpPr/>
        <p:nvPr/>
      </p:nvGrpSpPr>
      <p:grpSpPr>
        <a:xfrm>
          <a:off x="0" y="0"/>
          <a:ext cx="0" cy="0"/>
          <a:chOff x="0" y="0"/>
          <a:chExt cx="0" cy="0"/>
        </a:xfrm>
      </p:grpSpPr>
      <p:sp>
        <p:nvSpPr>
          <p:cNvPr id="106" name="Google Shape;106;p25"/>
          <p:cNvSpPr txBox="1">
            <a:spLocks noGrp="1"/>
          </p:cNvSpPr>
          <p:nvPr>
            <p:ph type="title"/>
          </p:nvPr>
        </p:nvSpPr>
        <p:spPr>
          <a:xfrm>
            <a:off x="838200" y="365125"/>
            <a:ext cx="10515599" cy="1325562"/>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107" name="Google Shape;107;p25"/>
          <p:cNvSpPr txBox="1">
            <a:spLocks noGrp="1"/>
          </p:cNvSpPr>
          <p:nvPr>
            <p:ph type="body" idx="1"/>
          </p:nvPr>
        </p:nvSpPr>
        <p:spPr>
          <a:xfrm rot="5400000">
            <a:off x="3920331" y="-1256505"/>
            <a:ext cx="4351338" cy="10515599"/>
          </a:xfrm>
          <a:prstGeom prst="rect">
            <a:avLst/>
          </a:prstGeom>
          <a:noFill/>
          <a:ln>
            <a:noFill/>
          </a:ln>
        </p:spPr>
        <p:txBody>
          <a:bodyPr spcFirstLastPara="1" wrap="square" lIns="91425" tIns="91425" rIns="91425" bIns="91425" anchor="t" anchorCtr="0">
            <a:noAutofit/>
          </a:bodyPr>
          <a:lstStyle>
            <a:lvl1pPr marL="457200" marR="0" lvl="0" indent="-317500" algn="l">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108" name="Google Shape;108;p25"/>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09" name="Google Shape;109;p25"/>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10" name="Google Shape;110;p25"/>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11"/>
        <p:cNvGrpSpPr/>
        <p:nvPr/>
      </p:nvGrpSpPr>
      <p:grpSpPr>
        <a:xfrm>
          <a:off x="0" y="0"/>
          <a:ext cx="0" cy="0"/>
          <a:chOff x="0" y="0"/>
          <a:chExt cx="0" cy="0"/>
        </a:xfrm>
      </p:grpSpPr>
      <p:sp>
        <p:nvSpPr>
          <p:cNvPr id="112" name="Google Shape;112;p26"/>
          <p:cNvSpPr txBox="1">
            <a:spLocks noGrp="1"/>
          </p:cNvSpPr>
          <p:nvPr>
            <p:ph type="title"/>
          </p:nvPr>
        </p:nvSpPr>
        <p:spPr>
          <a:xfrm rot="5400000">
            <a:off x="7133431" y="1956594"/>
            <a:ext cx="5811838" cy="2628899"/>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113" name="Google Shape;113;p26"/>
          <p:cNvSpPr txBox="1">
            <a:spLocks noGrp="1"/>
          </p:cNvSpPr>
          <p:nvPr>
            <p:ph type="body" idx="1"/>
          </p:nvPr>
        </p:nvSpPr>
        <p:spPr>
          <a:xfrm rot="5400000">
            <a:off x="1799431" y="-596105"/>
            <a:ext cx="5811838" cy="7734299"/>
          </a:xfrm>
          <a:prstGeom prst="rect">
            <a:avLst/>
          </a:prstGeom>
          <a:noFill/>
          <a:ln>
            <a:noFill/>
          </a:ln>
        </p:spPr>
        <p:txBody>
          <a:bodyPr spcFirstLastPara="1" wrap="square" lIns="91425" tIns="91425" rIns="91425" bIns="91425" anchor="t" anchorCtr="0">
            <a:noAutofit/>
          </a:bodyPr>
          <a:lstStyle>
            <a:lvl1pPr marL="457200" marR="0" lvl="0" indent="-317500" algn="l">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114" name="Google Shape;114;p26"/>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15" name="Google Shape;115;p26"/>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16" name="Google Shape;116;p26"/>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17"/>
          <p:cNvSpPr txBox="1">
            <a:spLocks noGrp="1"/>
          </p:cNvSpPr>
          <p:nvPr>
            <p:ph type="title"/>
          </p:nvPr>
        </p:nvSpPr>
        <p:spPr>
          <a:xfrm>
            <a:off x="838200" y="365125"/>
            <a:ext cx="10515599" cy="1325562"/>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25" name="Google Shape;25;p17"/>
          <p:cNvSpPr txBox="1">
            <a:spLocks noGrp="1"/>
          </p:cNvSpPr>
          <p:nvPr>
            <p:ph type="body" idx="1"/>
          </p:nvPr>
        </p:nvSpPr>
        <p:spPr>
          <a:xfrm>
            <a:off x="838200" y="1825625"/>
            <a:ext cx="10515599" cy="4351338"/>
          </a:xfrm>
          <a:prstGeom prst="rect">
            <a:avLst/>
          </a:prstGeom>
          <a:noFill/>
          <a:ln>
            <a:noFill/>
          </a:ln>
        </p:spPr>
        <p:txBody>
          <a:bodyPr spcFirstLastPara="1" wrap="square" lIns="91425" tIns="91425" rIns="91425" bIns="91425" anchor="t" anchorCtr="0">
            <a:noAutofit/>
          </a:bodyPr>
          <a:lstStyle>
            <a:lvl1pPr marL="457200" marR="0" lvl="0" indent="-317500" algn="l">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26" name="Google Shape;26;p17"/>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27" name="Google Shape;27;p17"/>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28" name="Google Shape;28;p17"/>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29" name="Google Shape;29;p17"/>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1/20/15</a:t>
            </a:r>
            <a:endParaRPr sz="1400" b="0" i="0" u="none" strike="noStrike" cap="none">
              <a:solidFill>
                <a:srgbClr val="000000"/>
              </a:solidFill>
              <a:latin typeface="Arial"/>
              <a:ea typeface="Arial"/>
              <a:cs typeface="Arial"/>
              <a:sym typeface="Arial"/>
            </a:endParaRPr>
          </a:p>
        </p:txBody>
      </p:sp>
      <p:sp>
        <p:nvSpPr>
          <p:cNvPr id="30" name="Google Shape;30;p17"/>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1"/>
        <p:cNvGrpSpPr/>
        <p:nvPr/>
      </p:nvGrpSpPr>
      <p:grpSpPr>
        <a:xfrm>
          <a:off x="0" y="0"/>
          <a:ext cx="0" cy="0"/>
          <a:chOff x="0" y="0"/>
          <a:chExt cx="0" cy="0"/>
        </a:xfrm>
      </p:grpSpPr>
      <p:sp>
        <p:nvSpPr>
          <p:cNvPr id="32" name="Google Shape;32;p18"/>
          <p:cNvSpPr txBox="1">
            <a:spLocks noGrp="1"/>
          </p:cNvSpPr>
          <p:nvPr>
            <p:ph type="title"/>
          </p:nvPr>
        </p:nvSpPr>
        <p:spPr>
          <a:xfrm>
            <a:off x="831850" y="1709738"/>
            <a:ext cx="10515599" cy="2852737"/>
          </a:xfrm>
          <a:prstGeom prst="rect">
            <a:avLst/>
          </a:prstGeom>
          <a:noFill/>
          <a:ln>
            <a:noFill/>
          </a:ln>
        </p:spPr>
        <p:txBody>
          <a:bodyPr spcFirstLastPara="1" wrap="square" lIns="91425" tIns="91425" rIns="91425" bIns="91425" anchor="b"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33" name="Google Shape;33;p18"/>
          <p:cNvSpPr txBox="1">
            <a:spLocks noGrp="1"/>
          </p:cNvSpPr>
          <p:nvPr>
            <p:ph type="body" idx="1"/>
          </p:nvPr>
        </p:nvSpPr>
        <p:spPr>
          <a:xfrm>
            <a:off x="831850" y="4589462"/>
            <a:ext cx="10515599" cy="1500187"/>
          </a:xfrm>
          <a:prstGeom prst="rect">
            <a:avLst/>
          </a:prstGeom>
          <a:noFill/>
          <a:ln>
            <a:noFill/>
          </a:ln>
        </p:spPr>
        <p:txBody>
          <a:bodyPr spcFirstLastPara="1" wrap="square" lIns="91425" tIns="91425" rIns="91425" bIns="91425" anchor="t" anchorCtr="0">
            <a:noAutofit/>
          </a:bodyPr>
          <a:lstStyle>
            <a:lvl1pPr marL="457200" marR="0" lvl="0"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1pPr>
            <a:lvl2pPr marL="914400" marR="0" lvl="1"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2pPr>
            <a:lvl3pPr marL="1371600" marR="0" lvl="2"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3pPr>
            <a:lvl4pPr marL="1828800" marR="0" lvl="3"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4pPr>
            <a:lvl5pPr marL="2286000" marR="0" lvl="4"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5pPr>
            <a:lvl6pPr marL="2743200" marR="0" lvl="5"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6pPr>
            <a:lvl7pPr marL="3200400" marR="0" lvl="6"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7pPr>
            <a:lvl8pPr marL="3657600" marR="0" lvl="7"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8pPr>
            <a:lvl9pPr marL="4114800" marR="0" lvl="8"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9pPr>
          </a:lstStyle>
          <a:p>
            <a:endParaRPr/>
          </a:p>
        </p:txBody>
      </p:sp>
      <p:sp>
        <p:nvSpPr>
          <p:cNvPr id="34" name="Google Shape;34;p18"/>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35" name="Google Shape;35;p18"/>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36" name="Google Shape;36;p18"/>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37" name="Google Shape;37;p18"/>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1/20/15</a:t>
            </a:r>
            <a:endParaRPr sz="1400" b="0" i="0" u="none" strike="noStrike" cap="none">
              <a:solidFill>
                <a:srgbClr val="000000"/>
              </a:solidFill>
              <a:latin typeface="Arial"/>
              <a:ea typeface="Arial"/>
              <a:cs typeface="Arial"/>
              <a:sym typeface="Arial"/>
            </a:endParaRPr>
          </a:p>
        </p:txBody>
      </p:sp>
      <p:sp>
        <p:nvSpPr>
          <p:cNvPr id="38" name="Google Shape;38;p18"/>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39" name="Google Shape;39;p18"/>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1/20/15</a:t>
            </a:r>
            <a:endParaRPr sz="1400" b="0" i="0" u="none" strike="noStrike" cap="none">
              <a:solidFill>
                <a:srgbClr val="000000"/>
              </a:solidFill>
              <a:latin typeface="Arial"/>
              <a:ea typeface="Arial"/>
              <a:cs typeface="Arial"/>
              <a:sym typeface="Arial"/>
            </a:endParaRPr>
          </a:p>
        </p:txBody>
      </p:sp>
      <p:sp>
        <p:nvSpPr>
          <p:cNvPr id="40" name="Google Shape;40;p18"/>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41" name="Google Shape;41;p18"/>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1/20/15</a:t>
            </a:r>
            <a:endParaRPr sz="1400" b="0" i="0" u="none" strike="noStrike" cap="none">
              <a:solidFill>
                <a:srgbClr val="000000"/>
              </a:solidFill>
              <a:latin typeface="Arial"/>
              <a:ea typeface="Arial"/>
              <a:cs typeface="Arial"/>
              <a:sym typeface="Arial"/>
            </a:endParaRPr>
          </a:p>
        </p:txBody>
      </p:sp>
      <p:sp>
        <p:nvSpPr>
          <p:cNvPr id="42" name="Google Shape;42;p18"/>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3"/>
        <p:cNvGrpSpPr/>
        <p:nvPr/>
      </p:nvGrpSpPr>
      <p:grpSpPr>
        <a:xfrm>
          <a:off x="0" y="0"/>
          <a:ext cx="0" cy="0"/>
          <a:chOff x="0" y="0"/>
          <a:chExt cx="0" cy="0"/>
        </a:xfrm>
      </p:grpSpPr>
      <p:sp>
        <p:nvSpPr>
          <p:cNvPr id="44" name="Google Shape;44;p19"/>
          <p:cNvSpPr txBox="1">
            <a:spLocks noGrp="1"/>
          </p:cNvSpPr>
          <p:nvPr>
            <p:ph type="title"/>
          </p:nvPr>
        </p:nvSpPr>
        <p:spPr>
          <a:xfrm>
            <a:off x="838200" y="365125"/>
            <a:ext cx="10515599" cy="1325562"/>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45" name="Google Shape;45;p19"/>
          <p:cNvSpPr txBox="1">
            <a:spLocks noGrp="1"/>
          </p:cNvSpPr>
          <p:nvPr>
            <p:ph type="body" idx="1"/>
          </p:nvPr>
        </p:nvSpPr>
        <p:spPr>
          <a:xfrm>
            <a:off x="838200" y="1825625"/>
            <a:ext cx="5181600" cy="4351338"/>
          </a:xfrm>
          <a:prstGeom prst="rect">
            <a:avLst/>
          </a:prstGeom>
          <a:noFill/>
          <a:ln>
            <a:noFill/>
          </a:ln>
        </p:spPr>
        <p:txBody>
          <a:bodyPr spcFirstLastPara="1" wrap="square" lIns="91425" tIns="91425" rIns="91425" bIns="91425" anchor="t" anchorCtr="0">
            <a:noAutofit/>
          </a:bodyPr>
          <a:lstStyle>
            <a:lvl1pPr marL="457200" marR="0" lvl="0" indent="-317500" algn="l">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46" name="Google Shape;46;p19"/>
          <p:cNvSpPr txBox="1">
            <a:spLocks noGrp="1"/>
          </p:cNvSpPr>
          <p:nvPr>
            <p:ph type="body" idx="2"/>
          </p:nvPr>
        </p:nvSpPr>
        <p:spPr>
          <a:xfrm>
            <a:off x="6172200" y="1825625"/>
            <a:ext cx="5181600" cy="4351338"/>
          </a:xfrm>
          <a:prstGeom prst="rect">
            <a:avLst/>
          </a:prstGeom>
          <a:noFill/>
          <a:ln>
            <a:noFill/>
          </a:ln>
        </p:spPr>
        <p:txBody>
          <a:bodyPr spcFirstLastPara="1" wrap="square" lIns="91425" tIns="91425" rIns="91425" bIns="91425" anchor="t" anchorCtr="0">
            <a:noAutofit/>
          </a:bodyPr>
          <a:lstStyle>
            <a:lvl1pPr marL="457200" marR="0" lvl="0" indent="-317500" algn="l">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47" name="Google Shape;47;p19"/>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48" name="Google Shape;48;p19"/>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49" name="Google Shape;49;p19"/>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50" name="Google Shape;50;p19"/>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1/20/15</a:t>
            </a:r>
            <a:endParaRPr sz="1400" b="0" i="0" u="none" strike="noStrike" cap="none">
              <a:solidFill>
                <a:srgbClr val="000000"/>
              </a:solidFill>
              <a:latin typeface="Arial"/>
              <a:ea typeface="Arial"/>
              <a:cs typeface="Arial"/>
              <a:sym typeface="Arial"/>
            </a:endParaRPr>
          </a:p>
        </p:txBody>
      </p:sp>
      <p:sp>
        <p:nvSpPr>
          <p:cNvPr id="51" name="Google Shape;51;p19"/>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52" name="Google Shape;52;p19"/>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1/20/15</a:t>
            </a:r>
            <a:endParaRPr sz="1400" b="0" i="0" u="none" strike="noStrike" cap="none">
              <a:solidFill>
                <a:srgbClr val="000000"/>
              </a:solidFill>
              <a:latin typeface="Arial"/>
              <a:ea typeface="Arial"/>
              <a:cs typeface="Arial"/>
              <a:sym typeface="Arial"/>
            </a:endParaRPr>
          </a:p>
        </p:txBody>
      </p:sp>
      <p:sp>
        <p:nvSpPr>
          <p:cNvPr id="53" name="Google Shape;53;p19"/>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54" name="Google Shape;54;p19"/>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1/20/15</a:t>
            </a:r>
            <a:endParaRPr sz="1400" b="0" i="0" u="none" strike="noStrike" cap="none">
              <a:solidFill>
                <a:srgbClr val="000000"/>
              </a:solidFill>
              <a:latin typeface="Arial"/>
              <a:ea typeface="Arial"/>
              <a:cs typeface="Arial"/>
              <a:sym typeface="Arial"/>
            </a:endParaRPr>
          </a:p>
        </p:txBody>
      </p:sp>
      <p:sp>
        <p:nvSpPr>
          <p:cNvPr id="55" name="Google Shape;55;p19"/>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56"/>
        <p:cNvGrpSpPr/>
        <p:nvPr/>
      </p:nvGrpSpPr>
      <p:grpSpPr>
        <a:xfrm>
          <a:off x="0" y="0"/>
          <a:ext cx="0" cy="0"/>
          <a:chOff x="0" y="0"/>
          <a:chExt cx="0" cy="0"/>
        </a:xfrm>
      </p:grpSpPr>
      <p:sp>
        <p:nvSpPr>
          <p:cNvPr id="57" name="Google Shape;57;p20"/>
          <p:cNvSpPr txBox="1">
            <a:spLocks noGrp="1"/>
          </p:cNvSpPr>
          <p:nvPr>
            <p:ph type="title"/>
          </p:nvPr>
        </p:nvSpPr>
        <p:spPr>
          <a:xfrm>
            <a:off x="839787" y="365125"/>
            <a:ext cx="10515599" cy="1325562"/>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58" name="Google Shape;58;p20"/>
          <p:cNvSpPr txBox="1">
            <a:spLocks noGrp="1"/>
          </p:cNvSpPr>
          <p:nvPr>
            <p:ph type="body" idx="1"/>
          </p:nvPr>
        </p:nvSpPr>
        <p:spPr>
          <a:xfrm>
            <a:off x="839787" y="1681163"/>
            <a:ext cx="5157787" cy="823912"/>
          </a:xfrm>
          <a:prstGeom prst="rect">
            <a:avLst/>
          </a:prstGeom>
          <a:noFill/>
          <a:ln>
            <a:noFill/>
          </a:ln>
        </p:spPr>
        <p:txBody>
          <a:bodyPr spcFirstLastPara="1" wrap="square" lIns="91425" tIns="91425" rIns="91425" bIns="91425" anchor="b" anchorCtr="0">
            <a:noAutofit/>
          </a:bodyPr>
          <a:lstStyle>
            <a:lvl1pPr marL="457200" marR="0" lvl="0"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L="914400" marR="0" lvl="1"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2pPr>
            <a:lvl3pPr marL="1371600" marR="0" lvl="2"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3pPr>
            <a:lvl4pPr marL="1828800" marR="0" lvl="3"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4pPr>
            <a:lvl5pPr marL="2286000" marR="0" lvl="4"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5pPr>
            <a:lvl6pPr marL="2743200" marR="0" lvl="5"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6pPr>
            <a:lvl7pPr marL="3200400" marR="0" lvl="6"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7pPr>
            <a:lvl8pPr marL="3657600" marR="0" lvl="7"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8pPr>
            <a:lvl9pPr marL="4114800" marR="0" lvl="8"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9pPr>
          </a:lstStyle>
          <a:p>
            <a:endParaRPr/>
          </a:p>
        </p:txBody>
      </p:sp>
      <p:sp>
        <p:nvSpPr>
          <p:cNvPr id="59" name="Google Shape;59;p20"/>
          <p:cNvSpPr txBox="1">
            <a:spLocks noGrp="1"/>
          </p:cNvSpPr>
          <p:nvPr>
            <p:ph type="body" idx="2"/>
          </p:nvPr>
        </p:nvSpPr>
        <p:spPr>
          <a:xfrm>
            <a:off x="839787" y="2505075"/>
            <a:ext cx="5157787" cy="3684588"/>
          </a:xfrm>
          <a:prstGeom prst="rect">
            <a:avLst/>
          </a:prstGeom>
          <a:noFill/>
          <a:ln>
            <a:noFill/>
          </a:ln>
        </p:spPr>
        <p:txBody>
          <a:bodyPr spcFirstLastPara="1" wrap="square" lIns="91425" tIns="91425" rIns="91425" bIns="91425" anchor="t" anchorCtr="0">
            <a:noAutofit/>
          </a:bodyPr>
          <a:lstStyle>
            <a:lvl1pPr marL="457200" marR="0" lvl="0" indent="-317500" algn="l">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60" name="Google Shape;60;p20"/>
          <p:cNvSpPr txBox="1">
            <a:spLocks noGrp="1"/>
          </p:cNvSpPr>
          <p:nvPr>
            <p:ph type="body" idx="3"/>
          </p:nvPr>
        </p:nvSpPr>
        <p:spPr>
          <a:xfrm>
            <a:off x="6172200" y="1681163"/>
            <a:ext cx="5183187" cy="823912"/>
          </a:xfrm>
          <a:prstGeom prst="rect">
            <a:avLst/>
          </a:prstGeom>
          <a:noFill/>
          <a:ln>
            <a:noFill/>
          </a:ln>
        </p:spPr>
        <p:txBody>
          <a:bodyPr spcFirstLastPara="1" wrap="square" lIns="91425" tIns="91425" rIns="91425" bIns="91425" anchor="b" anchorCtr="0">
            <a:noAutofit/>
          </a:bodyPr>
          <a:lstStyle>
            <a:lvl1pPr marL="457200" marR="0" lvl="0"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L="914400" marR="0" lvl="1"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2pPr>
            <a:lvl3pPr marL="1371600" marR="0" lvl="2"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3pPr>
            <a:lvl4pPr marL="1828800" marR="0" lvl="3"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4pPr>
            <a:lvl5pPr marL="2286000" marR="0" lvl="4"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5pPr>
            <a:lvl6pPr marL="2743200" marR="0" lvl="5"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6pPr>
            <a:lvl7pPr marL="3200400" marR="0" lvl="6"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7pPr>
            <a:lvl8pPr marL="3657600" marR="0" lvl="7"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8pPr>
            <a:lvl9pPr marL="4114800" marR="0" lvl="8"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9pPr>
          </a:lstStyle>
          <a:p>
            <a:endParaRPr/>
          </a:p>
        </p:txBody>
      </p:sp>
      <p:sp>
        <p:nvSpPr>
          <p:cNvPr id="61" name="Google Shape;61;p20"/>
          <p:cNvSpPr txBox="1">
            <a:spLocks noGrp="1"/>
          </p:cNvSpPr>
          <p:nvPr>
            <p:ph type="body" idx="4"/>
          </p:nvPr>
        </p:nvSpPr>
        <p:spPr>
          <a:xfrm>
            <a:off x="6172200" y="2505075"/>
            <a:ext cx="5183187" cy="3684588"/>
          </a:xfrm>
          <a:prstGeom prst="rect">
            <a:avLst/>
          </a:prstGeom>
          <a:noFill/>
          <a:ln>
            <a:noFill/>
          </a:ln>
        </p:spPr>
        <p:txBody>
          <a:bodyPr spcFirstLastPara="1" wrap="square" lIns="91425" tIns="91425" rIns="91425" bIns="91425" anchor="t" anchorCtr="0">
            <a:noAutofit/>
          </a:bodyPr>
          <a:lstStyle>
            <a:lvl1pPr marL="457200" marR="0" lvl="0" indent="-317500" algn="l">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62" name="Google Shape;62;p20"/>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63" name="Google Shape;63;p20"/>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64" name="Google Shape;64;p20"/>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65" name="Google Shape;65;p20"/>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1/20/15</a:t>
            </a:r>
            <a:endParaRPr sz="1400" b="0" i="0" u="none" strike="noStrike" cap="none">
              <a:solidFill>
                <a:srgbClr val="000000"/>
              </a:solidFill>
              <a:latin typeface="Arial"/>
              <a:ea typeface="Arial"/>
              <a:cs typeface="Arial"/>
              <a:sym typeface="Arial"/>
            </a:endParaRPr>
          </a:p>
        </p:txBody>
      </p:sp>
      <p:sp>
        <p:nvSpPr>
          <p:cNvPr id="66" name="Google Shape;66;p20"/>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67" name="Google Shape;67;p20"/>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1/20/15</a:t>
            </a:r>
            <a:endParaRPr sz="1400" b="0" i="0" u="none" strike="noStrike" cap="none">
              <a:solidFill>
                <a:srgbClr val="000000"/>
              </a:solidFill>
              <a:latin typeface="Arial"/>
              <a:ea typeface="Arial"/>
              <a:cs typeface="Arial"/>
              <a:sym typeface="Arial"/>
            </a:endParaRPr>
          </a:p>
        </p:txBody>
      </p:sp>
      <p:sp>
        <p:nvSpPr>
          <p:cNvPr id="68" name="Google Shape;68;p20"/>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69" name="Google Shape;69;p20"/>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1/20/15</a:t>
            </a:r>
            <a:endParaRPr sz="1400" b="0" i="0" u="none" strike="noStrike" cap="none">
              <a:solidFill>
                <a:srgbClr val="000000"/>
              </a:solidFill>
              <a:latin typeface="Arial"/>
              <a:ea typeface="Arial"/>
              <a:cs typeface="Arial"/>
              <a:sym typeface="Arial"/>
            </a:endParaRPr>
          </a:p>
        </p:txBody>
      </p:sp>
      <p:sp>
        <p:nvSpPr>
          <p:cNvPr id="70" name="Google Shape;70;p20"/>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71"/>
        <p:cNvGrpSpPr/>
        <p:nvPr/>
      </p:nvGrpSpPr>
      <p:grpSpPr>
        <a:xfrm>
          <a:off x="0" y="0"/>
          <a:ext cx="0" cy="0"/>
          <a:chOff x="0" y="0"/>
          <a:chExt cx="0" cy="0"/>
        </a:xfrm>
      </p:grpSpPr>
      <p:sp>
        <p:nvSpPr>
          <p:cNvPr id="72" name="Google Shape;72;p21"/>
          <p:cNvSpPr txBox="1">
            <a:spLocks noGrp="1"/>
          </p:cNvSpPr>
          <p:nvPr>
            <p:ph type="title"/>
          </p:nvPr>
        </p:nvSpPr>
        <p:spPr>
          <a:xfrm>
            <a:off x="838200" y="365125"/>
            <a:ext cx="10515599" cy="1325562"/>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73" name="Google Shape;73;p21"/>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74" name="Google Shape;74;p21"/>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75" name="Google Shape;75;p21"/>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76" name="Google Shape;76;p21"/>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1/20/15</a:t>
            </a:r>
            <a:endParaRPr sz="1400" b="0" i="0" u="none" strike="noStrike" cap="none">
              <a:solidFill>
                <a:srgbClr val="000000"/>
              </a:solidFill>
              <a:latin typeface="Arial"/>
              <a:ea typeface="Arial"/>
              <a:cs typeface="Arial"/>
              <a:sym typeface="Arial"/>
            </a:endParaRPr>
          </a:p>
        </p:txBody>
      </p:sp>
      <p:sp>
        <p:nvSpPr>
          <p:cNvPr id="77" name="Google Shape;77;p21"/>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78" name="Google Shape;78;p21"/>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1/20/15</a:t>
            </a:r>
            <a:endParaRPr sz="1400" b="0" i="0" u="none" strike="noStrike" cap="none">
              <a:solidFill>
                <a:srgbClr val="000000"/>
              </a:solidFill>
              <a:latin typeface="Arial"/>
              <a:ea typeface="Arial"/>
              <a:cs typeface="Arial"/>
              <a:sym typeface="Arial"/>
            </a:endParaRPr>
          </a:p>
        </p:txBody>
      </p:sp>
      <p:sp>
        <p:nvSpPr>
          <p:cNvPr id="79" name="Google Shape;79;p21"/>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80" name="Google Shape;80;p21"/>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1/20/15</a:t>
            </a:r>
            <a:endParaRPr sz="1400" b="0" i="0" u="none" strike="noStrike" cap="none">
              <a:solidFill>
                <a:srgbClr val="000000"/>
              </a:solidFill>
              <a:latin typeface="Arial"/>
              <a:ea typeface="Arial"/>
              <a:cs typeface="Arial"/>
              <a:sym typeface="Arial"/>
            </a:endParaRPr>
          </a:p>
        </p:txBody>
      </p:sp>
      <p:sp>
        <p:nvSpPr>
          <p:cNvPr id="81" name="Google Shape;81;p21"/>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82"/>
        <p:cNvGrpSpPr/>
        <p:nvPr/>
      </p:nvGrpSpPr>
      <p:grpSpPr>
        <a:xfrm>
          <a:off x="0" y="0"/>
          <a:ext cx="0" cy="0"/>
          <a:chOff x="0" y="0"/>
          <a:chExt cx="0" cy="0"/>
        </a:xfrm>
      </p:grpSpPr>
      <p:sp>
        <p:nvSpPr>
          <p:cNvPr id="83" name="Google Shape;83;p22"/>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4" name="Google Shape;84;p22"/>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85" name="Google Shape;85;p22"/>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1/20/15</a:t>
            </a:r>
            <a:endParaRPr sz="1400" b="0" i="0" u="none" strike="noStrike" cap="none">
              <a:solidFill>
                <a:srgbClr val="000000"/>
              </a:solidFill>
              <a:latin typeface="Arial"/>
              <a:ea typeface="Arial"/>
              <a:cs typeface="Arial"/>
              <a:sym typeface="Arial"/>
            </a:endParaRPr>
          </a:p>
        </p:txBody>
      </p:sp>
      <p:sp>
        <p:nvSpPr>
          <p:cNvPr id="86" name="Google Shape;86;p22"/>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87" name="Google Shape;87;p22"/>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1/20/15</a:t>
            </a:r>
            <a:endParaRPr sz="1400" b="0" i="0" u="none" strike="noStrike" cap="none">
              <a:solidFill>
                <a:srgbClr val="000000"/>
              </a:solidFill>
              <a:latin typeface="Arial"/>
              <a:ea typeface="Arial"/>
              <a:cs typeface="Arial"/>
              <a:sym typeface="Arial"/>
            </a:endParaRPr>
          </a:p>
        </p:txBody>
      </p:sp>
      <p:sp>
        <p:nvSpPr>
          <p:cNvPr id="88" name="Google Shape;88;p22"/>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89" name="Google Shape;89;p22"/>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1/20/15</a:t>
            </a:r>
            <a:endParaRPr sz="1400" b="0" i="0" u="none" strike="noStrike" cap="none">
              <a:solidFill>
                <a:srgbClr val="000000"/>
              </a:solidFill>
              <a:latin typeface="Arial"/>
              <a:ea typeface="Arial"/>
              <a:cs typeface="Arial"/>
              <a:sym typeface="Arial"/>
            </a:endParaRPr>
          </a:p>
        </p:txBody>
      </p:sp>
      <p:sp>
        <p:nvSpPr>
          <p:cNvPr id="90" name="Google Shape;90;p22"/>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91"/>
        <p:cNvGrpSpPr/>
        <p:nvPr/>
      </p:nvGrpSpPr>
      <p:grpSpPr>
        <a:xfrm>
          <a:off x="0" y="0"/>
          <a:ext cx="0" cy="0"/>
          <a:chOff x="0" y="0"/>
          <a:chExt cx="0" cy="0"/>
        </a:xfrm>
      </p:grpSpPr>
      <p:sp>
        <p:nvSpPr>
          <p:cNvPr id="92" name="Google Shape;92;p23"/>
          <p:cNvSpPr txBox="1">
            <a:spLocks noGrp="1"/>
          </p:cNvSpPr>
          <p:nvPr>
            <p:ph type="title"/>
          </p:nvPr>
        </p:nvSpPr>
        <p:spPr>
          <a:xfrm>
            <a:off x="839787" y="457200"/>
            <a:ext cx="3932237" cy="1600199"/>
          </a:xfrm>
          <a:prstGeom prst="rect">
            <a:avLst/>
          </a:prstGeom>
          <a:noFill/>
          <a:ln>
            <a:noFill/>
          </a:ln>
        </p:spPr>
        <p:txBody>
          <a:bodyPr spcFirstLastPara="1" wrap="square" lIns="91425" tIns="91425" rIns="91425" bIns="91425" anchor="b"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93" name="Google Shape;93;p23"/>
          <p:cNvSpPr txBox="1">
            <a:spLocks noGrp="1"/>
          </p:cNvSpPr>
          <p:nvPr>
            <p:ph type="body" idx="1"/>
          </p:nvPr>
        </p:nvSpPr>
        <p:spPr>
          <a:xfrm>
            <a:off x="5183187" y="987425"/>
            <a:ext cx="6172199" cy="4873624"/>
          </a:xfrm>
          <a:prstGeom prst="rect">
            <a:avLst/>
          </a:prstGeom>
          <a:noFill/>
          <a:ln>
            <a:noFill/>
          </a:ln>
        </p:spPr>
        <p:txBody>
          <a:bodyPr spcFirstLastPara="1" wrap="square" lIns="91425" tIns="91425" rIns="91425" bIns="91425" anchor="t" anchorCtr="0">
            <a:noAutofit/>
          </a:bodyPr>
          <a:lstStyle>
            <a:lvl1pPr marL="457200" marR="0" lvl="0"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94" name="Google Shape;94;p23"/>
          <p:cNvSpPr txBox="1">
            <a:spLocks noGrp="1"/>
          </p:cNvSpPr>
          <p:nvPr>
            <p:ph type="body" idx="2"/>
          </p:nvPr>
        </p:nvSpPr>
        <p:spPr>
          <a:xfrm>
            <a:off x="839787" y="2057400"/>
            <a:ext cx="3932237" cy="3811588"/>
          </a:xfrm>
          <a:prstGeom prst="rect">
            <a:avLst/>
          </a:prstGeom>
          <a:noFill/>
          <a:ln>
            <a:noFill/>
          </a:ln>
        </p:spPr>
        <p:txBody>
          <a:bodyPr spcFirstLastPara="1" wrap="square" lIns="91425" tIns="91425" rIns="91425" bIns="91425" anchor="t" anchorCtr="0">
            <a:noAutofit/>
          </a:bodyPr>
          <a:lstStyle>
            <a:lvl1pPr marL="457200" marR="0" lvl="0"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L="914400" marR="0" lvl="1"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2pPr>
            <a:lvl3pPr marL="1371600" marR="0" lvl="2"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3pPr>
            <a:lvl4pPr marL="1828800" marR="0" lvl="3"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4pPr>
            <a:lvl5pPr marL="2286000" marR="0" lvl="4"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5pPr>
            <a:lvl6pPr marL="2743200" marR="0" lvl="5"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6pPr>
            <a:lvl7pPr marL="3200400" marR="0" lvl="6"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7pPr>
            <a:lvl8pPr marL="3657600" marR="0" lvl="7"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8pPr>
            <a:lvl9pPr marL="4114800" marR="0" lvl="8"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9pPr>
          </a:lstStyle>
          <a:p>
            <a:endParaRPr/>
          </a:p>
        </p:txBody>
      </p:sp>
      <p:sp>
        <p:nvSpPr>
          <p:cNvPr id="95" name="Google Shape;95;p23"/>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6" name="Google Shape;96;p23"/>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7" name="Google Shape;97;p23"/>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98"/>
        <p:cNvGrpSpPr/>
        <p:nvPr/>
      </p:nvGrpSpPr>
      <p:grpSpPr>
        <a:xfrm>
          <a:off x="0" y="0"/>
          <a:ext cx="0" cy="0"/>
          <a:chOff x="0" y="0"/>
          <a:chExt cx="0" cy="0"/>
        </a:xfrm>
      </p:grpSpPr>
      <p:sp>
        <p:nvSpPr>
          <p:cNvPr id="99" name="Google Shape;99;p24"/>
          <p:cNvSpPr txBox="1">
            <a:spLocks noGrp="1"/>
          </p:cNvSpPr>
          <p:nvPr>
            <p:ph type="title"/>
          </p:nvPr>
        </p:nvSpPr>
        <p:spPr>
          <a:xfrm>
            <a:off x="839787" y="457200"/>
            <a:ext cx="3932237" cy="1600199"/>
          </a:xfrm>
          <a:prstGeom prst="rect">
            <a:avLst/>
          </a:prstGeom>
          <a:noFill/>
          <a:ln>
            <a:noFill/>
          </a:ln>
        </p:spPr>
        <p:txBody>
          <a:bodyPr spcFirstLastPara="1" wrap="square" lIns="91425" tIns="91425" rIns="91425" bIns="91425" anchor="b"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100" name="Google Shape;100;p24"/>
          <p:cNvSpPr>
            <a:spLocks noGrp="1"/>
          </p:cNvSpPr>
          <p:nvPr>
            <p:ph type="pic" idx="2"/>
          </p:nvPr>
        </p:nvSpPr>
        <p:spPr>
          <a:xfrm>
            <a:off x="5183187" y="987425"/>
            <a:ext cx="6172199" cy="4873624"/>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R="0" lvl="2"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R="0" lvl="3"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R="0" lvl="4"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R="0" lvl="5"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R="0" lvl="6"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R="0" lvl="7"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R="0" lvl="8"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101" name="Google Shape;101;p24"/>
          <p:cNvSpPr txBox="1">
            <a:spLocks noGrp="1"/>
          </p:cNvSpPr>
          <p:nvPr>
            <p:ph type="body" idx="1"/>
          </p:nvPr>
        </p:nvSpPr>
        <p:spPr>
          <a:xfrm>
            <a:off x="839787" y="2057400"/>
            <a:ext cx="3932237" cy="3811588"/>
          </a:xfrm>
          <a:prstGeom prst="rect">
            <a:avLst/>
          </a:prstGeom>
          <a:noFill/>
          <a:ln>
            <a:noFill/>
          </a:ln>
        </p:spPr>
        <p:txBody>
          <a:bodyPr spcFirstLastPara="1" wrap="square" lIns="91425" tIns="91425" rIns="91425" bIns="91425" anchor="t" anchorCtr="0">
            <a:noAutofit/>
          </a:bodyPr>
          <a:lstStyle>
            <a:lvl1pPr marL="457200" marR="0" lvl="0"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L="914400" marR="0" lvl="1"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2pPr>
            <a:lvl3pPr marL="1371600" marR="0" lvl="2"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3pPr>
            <a:lvl4pPr marL="1828800" marR="0" lvl="3"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4pPr>
            <a:lvl5pPr marL="2286000" marR="0" lvl="4"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5pPr>
            <a:lvl6pPr marL="2743200" marR="0" lvl="5"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6pPr>
            <a:lvl7pPr marL="3200400" marR="0" lvl="6"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7pPr>
            <a:lvl8pPr marL="3657600" marR="0" lvl="7"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8pPr>
            <a:lvl9pPr marL="4114800" marR="0" lvl="8"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9pPr>
          </a:lstStyle>
          <a:p>
            <a:endParaRPr/>
          </a:p>
        </p:txBody>
      </p:sp>
      <p:sp>
        <p:nvSpPr>
          <p:cNvPr id="102" name="Google Shape;102;p24"/>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03" name="Google Shape;103;p24"/>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04" name="Google Shape;104;p24"/>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9"/>
        <p:cNvGrpSpPr/>
        <p:nvPr/>
      </p:nvGrpSpPr>
      <p:grpSpPr>
        <a:xfrm>
          <a:off x="0" y="0"/>
          <a:ext cx="0" cy="0"/>
          <a:chOff x="0" y="0"/>
          <a:chExt cx="0" cy="0"/>
        </a:xfrm>
      </p:grpSpPr>
      <p:sp>
        <p:nvSpPr>
          <p:cNvPr id="10" name="Google Shape;10;p15"/>
          <p:cNvSpPr txBox="1">
            <a:spLocks noGrp="1"/>
          </p:cNvSpPr>
          <p:nvPr>
            <p:ph type="title"/>
          </p:nvPr>
        </p:nvSpPr>
        <p:spPr>
          <a:xfrm>
            <a:off x="838200" y="365125"/>
            <a:ext cx="10515599" cy="1325562"/>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5"/>
          <p:cNvSpPr txBox="1">
            <a:spLocks noGrp="1"/>
          </p:cNvSpPr>
          <p:nvPr>
            <p:ph type="body" idx="1"/>
          </p:nvPr>
        </p:nvSpPr>
        <p:spPr>
          <a:xfrm>
            <a:off x="838200" y="1825625"/>
            <a:ext cx="10515599" cy="4351338"/>
          </a:xfrm>
          <a:prstGeom prst="rect">
            <a:avLst/>
          </a:prstGeom>
          <a:noFill/>
          <a:ln>
            <a:noFill/>
          </a:ln>
        </p:spPr>
        <p:txBody>
          <a:bodyPr spcFirstLastPara="1" wrap="square" lIns="91425" tIns="91425" rIns="91425" bIns="91425" anchor="t" anchorCtr="0">
            <a:noAutofit/>
          </a:bodyPr>
          <a:lstStyle>
            <a:lvl1pPr marL="457200" marR="0" lvl="0" indent="-317500" algn="l" rtl="0">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12" name="Google Shape;12;p15"/>
          <p:cNvSpPr txBox="1"/>
          <p:nvPr/>
        </p:nvSpPr>
        <p:spPr>
          <a:xfrm>
            <a:off x="2661850" y="6176975"/>
            <a:ext cx="7298700" cy="643200"/>
          </a:xfrm>
          <a:prstGeom prst="rect">
            <a:avLst/>
          </a:prstGeom>
          <a:noFill/>
          <a:ln>
            <a:noFill/>
          </a:ln>
        </p:spPr>
        <p:txBody>
          <a:bodyPr spcFirstLastPara="1" wrap="square" lIns="91425" tIns="91425" rIns="91425" bIns="91425" anchor="ctr" anchorCtr="0">
            <a:noAutofit/>
          </a:bodyPr>
          <a:lstStyle/>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a:solidFill>
                  <a:schemeClr val="dk1"/>
                </a:solidFill>
                <a:latin typeface="Times New Roman"/>
                <a:ea typeface="Times New Roman"/>
                <a:cs typeface="Times New Roman"/>
                <a:sym typeface="Times New Roman"/>
              </a:rPr>
              <a:t>This</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material</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is</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based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upon</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work</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supported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by</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the</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Engineering</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Science</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Foundation of Dayton under</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Grant</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No.</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AD2018-0001</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and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through a 2017-18  grant from the Marianist Foundation.</a:t>
            </a:r>
            <a:endParaRPr sz="1400" b="0" i="0" u="none" strike="noStrike" cap="none">
              <a:solidFill>
                <a:srgbClr val="000000"/>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openxmlformats.org/officeDocument/2006/relationships/image" Target="../media/image2.png"/><Relationship Id="rId4" Type="http://schemas.openxmlformats.org/officeDocument/2006/relationships/hyperlink" Target="http://www.discovere.org/"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6.xml"/><Relationship Id="rId5" Type="http://schemas.openxmlformats.org/officeDocument/2006/relationships/image" Target="../media/image2.png"/><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hyperlink" Target="http://www.engineeringmessages.org/"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hyperlink" Target="http://www.engineeringmessages.org/"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jpg"/></Relationships>
</file>

<file path=ppt/slides/_rels/slide14.xml.rels><?xml version="1.0" encoding="UTF-8" standalone="yes"?>
<Relationships xmlns="http://schemas.openxmlformats.org/package/2006/relationships"><Relationship Id="rId3" Type="http://schemas.openxmlformats.org/officeDocument/2006/relationships/hyperlink" Target="http://education.ohio.gov/Topics/Ohio-s-New-Learning-Standards/Ohios-New-Learning-Standards" TargetMode="External"/><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image" Target="../media/image2.png"/><Relationship Id="rId5" Type="http://schemas.openxmlformats.org/officeDocument/2006/relationships/hyperlink" Target="http://www.discovere.org/" TargetMode="External"/><Relationship Id="rId4" Type="http://schemas.openxmlformats.org/officeDocument/2006/relationships/image" Target="../media/image24.jpg"/></Relationships>
</file>

<file path=ppt/slides/_rels/slide2.xml.rels><?xml version="1.0" encoding="UTF-8" standalone="yes"?>
<Relationships xmlns="http://schemas.openxmlformats.org/package/2006/relationships"><Relationship Id="rId8" Type="http://schemas.openxmlformats.org/officeDocument/2006/relationships/image" Target="../media/image5.jpg"/><Relationship Id="rId3" Type="http://schemas.openxmlformats.org/officeDocument/2006/relationships/hyperlink" Target="http://images.businessweek.com/ss/09/12/1210_best_internship_companies/5.htm" TargetMode="External"/><Relationship Id="rId7"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3.jpg"/><Relationship Id="rId5" Type="http://schemas.openxmlformats.org/officeDocument/2006/relationships/hyperlink" Target="http://www.gettyimages.com/detail/photo/doctor-and-nurses-taking-care-of-patient-royalty-free-image/dv418101" TargetMode="External"/><Relationship Id="rId4" Type="http://schemas.openxmlformats.org/officeDocument/2006/relationships/hyperlink" Target="http://www.wistatefair.com/wp/mobile-amusement-ride-and-game-operators/" TargetMode="External"/><Relationship Id="rId9"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hyperlink" Target="http://www.engineeringmessages.org/"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hyperlink" Target="http://www.engineeringmessages.org/" TargetMode="External"/><Relationship Id="rId2" Type="http://schemas.openxmlformats.org/officeDocument/2006/relationships/notesSlide" Target="../notesSlides/notesSlide5.xml"/><Relationship Id="rId1" Type="http://schemas.openxmlformats.org/officeDocument/2006/relationships/slideLayout" Target="../slideLayouts/slideLayout6.xml"/><Relationship Id="rId5" Type="http://schemas.openxmlformats.org/officeDocument/2006/relationships/image" Target="../media/image2.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hyperlink" Target="http://www.engineeringmessages.org/" TargetMode="External"/><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3.jpg"/><Relationship Id="rId13" Type="http://schemas.openxmlformats.org/officeDocument/2006/relationships/image" Target="../media/image18.jpg"/><Relationship Id="rId3" Type="http://schemas.openxmlformats.org/officeDocument/2006/relationships/image" Target="../media/image8.jpg"/><Relationship Id="rId7" Type="http://schemas.openxmlformats.org/officeDocument/2006/relationships/image" Target="../media/image12.jpg"/><Relationship Id="rId12" Type="http://schemas.openxmlformats.org/officeDocument/2006/relationships/image" Target="../media/image17.jpg"/><Relationship Id="rId17" Type="http://schemas.openxmlformats.org/officeDocument/2006/relationships/image" Target="../media/image2.png"/><Relationship Id="rId2" Type="http://schemas.openxmlformats.org/officeDocument/2006/relationships/notesSlide" Target="../notesSlides/notesSlide8.xml"/><Relationship Id="rId16" Type="http://schemas.openxmlformats.org/officeDocument/2006/relationships/image" Target="../media/image21.jpg"/><Relationship Id="rId1" Type="http://schemas.openxmlformats.org/officeDocument/2006/relationships/slideLayout" Target="../slideLayouts/slideLayout2.xml"/><Relationship Id="rId6" Type="http://schemas.openxmlformats.org/officeDocument/2006/relationships/image" Target="../media/image11.jpg"/><Relationship Id="rId11" Type="http://schemas.openxmlformats.org/officeDocument/2006/relationships/image" Target="../media/image16.jpg"/><Relationship Id="rId5" Type="http://schemas.openxmlformats.org/officeDocument/2006/relationships/image" Target="../media/image10.jpg"/><Relationship Id="rId15" Type="http://schemas.openxmlformats.org/officeDocument/2006/relationships/image" Target="../media/image20.jpg"/><Relationship Id="rId10" Type="http://schemas.openxmlformats.org/officeDocument/2006/relationships/image" Target="../media/image15.jpg"/><Relationship Id="rId4" Type="http://schemas.openxmlformats.org/officeDocument/2006/relationships/image" Target="../media/image9.jpg"/><Relationship Id="rId9" Type="http://schemas.openxmlformats.org/officeDocument/2006/relationships/image" Target="../media/image14.jpg"/><Relationship Id="rId14" Type="http://schemas.openxmlformats.org/officeDocument/2006/relationships/image" Target="../media/image19.jp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4" name="Title 3" hidden="1">
            <a:extLst>
              <a:ext uri="{FF2B5EF4-FFF2-40B4-BE49-F238E27FC236}">
                <a16:creationId xmlns:a16="http://schemas.microsoft.com/office/drawing/2014/main" id="{DC16678B-6702-CF4A-995B-CFE81FF688F7}"/>
              </a:ext>
            </a:extLst>
          </p:cNvPr>
          <p:cNvSpPr>
            <a:spLocks noGrp="1"/>
          </p:cNvSpPr>
          <p:nvPr>
            <p:ph type="title"/>
          </p:nvPr>
        </p:nvSpPr>
        <p:spPr>
          <a:xfrm>
            <a:off x="536575" y="419135"/>
            <a:ext cx="10515599" cy="1325562"/>
          </a:xfrm>
        </p:spPr>
        <p:txBody>
          <a:bodyPr/>
          <a:lstStyle/>
          <a:p>
            <a:r>
              <a:rPr lang="en-US" dirty="0"/>
              <a:t>Tiny Stitches</a:t>
            </a:r>
          </a:p>
        </p:txBody>
      </p:sp>
      <p:sp>
        <p:nvSpPr>
          <p:cNvPr id="122" name="Google Shape;122;p1"/>
          <p:cNvSpPr txBox="1">
            <a:spLocks noGrp="1"/>
          </p:cNvSpPr>
          <p:nvPr>
            <p:ph type="subTitle" idx="4294967295"/>
          </p:nvPr>
        </p:nvSpPr>
        <p:spPr>
          <a:xfrm>
            <a:off x="785822" y="4211638"/>
            <a:ext cx="5794375" cy="1655762"/>
          </a:xfrm>
          <a:prstGeom prst="rect">
            <a:avLst/>
          </a:prstGeom>
          <a:noFill/>
          <a:ln>
            <a:noFill/>
          </a:ln>
        </p:spPr>
        <p:txBody>
          <a:bodyPr spcFirstLastPara="1" wrap="square" lIns="91425" tIns="45700" rIns="91425" bIns="45700" anchor="t" anchorCtr="0">
            <a:noAutofit/>
          </a:bodyPr>
          <a:lstStyle/>
          <a:p>
            <a:pPr marL="0" marR="0" lvl="0" indent="0" algn="ctr" rtl="0">
              <a:lnSpc>
                <a:spcPct val="90000"/>
              </a:lnSpc>
              <a:spcBef>
                <a:spcPts val="0"/>
              </a:spcBef>
              <a:spcAft>
                <a:spcPts val="0"/>
              </a:spcAft>
              <a:buClr>
                <a:schemeClr val="dk1"/>
              </a:buClr>
              <a:buSzPts val="1350"/>
              <a:buFont typeface="Arial"/>
              <a:buNone/>
            </a:pPr>
            <a:r>
              <a:rPr lang="en-US" sz="5400" b="1" i="0" u="none" strike="noStrike" cap="none" dirty="0">
                <a:solidFill>
                  <a:schemeClr val="dk1"/>
                </a:solidFill>
                <a:latin typeface="Calibri"/>
                <a:ea typeface="Calibri"/>
                <a:cs typeface="Calibri"/>
                <a:sym typeface="Calibri"/>
              </a:rPr>
              <a:t>Tiny Stitches</a:t>
            </a:r>
            <a:endParaRPr sz="5400" b="1" i="0" u="none" strike="noStrike" cap="none" dirty="0">
              <a:solidFill>
                <a:schemeClr val="dk1"/>
              </a:solidFill>
              <a:latin typeface="Calibri"/>
              <a:ea typeface="Calibri"/>
              <a:cs typeface="Calibri"/>
              <a:sym typeface="Calibri"/>
            </a:endParaRPr>
          </a:p>
        </p:txBody>
      </p:sp>
      <p:pic>
        <p:nvPicPr>
          <p:cNvPr id="123" name="Google Shape;123;p1" descr="2 students"/>
          <p:cNvPicPr preferRelativeResize="0"/>
          <p:nvPr/>
        </p:nvPicPr>
        <p:blipFill rotWithShape="1">
          <a:blip r:embed="rId3">
            <a:alphaModFix/>
          </a:blip>
          <a:srcRect/>
          <a:stretch/>
        </p:blipFill>
        <p:spPr>
          <a:xfrm>
            <a:off x="7287146" y="220715"/>
            <a:ext cx="4824667" cy="6011916"/>
          </a:xfrm>
          <a:prstGeom prst="rect">
            <a:avLst/>
          </a:prstGeom>
          <a:noFill/>
          <a:ln>
            <a:noFill/>
          </a:ln>
        </p:spPr>
      </p:pic>
      <p:sp>
        <p:nvSpPr>
          <p:cNvPr id="124" name="Google Shape;124;p1"/>
          <p:cNvSpPr/>
          <p:nvPr/>
        </p:nvSpPr>
        <p:spPr>
          <a:xfrm>
            <a:off x="9173703" y="6398203"/>
            <a:ext cx="1830626" cy="276998"/>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hlink"/>
              </a:buClr>
              <a:buSzPts val="300"/>
              <a:buFont typeface="Arial"/>
              <a:buNone/>
            </a:pPr>
            <a:r>
              <a:rPr lang="en-US" sz="1200" b="0" i="0" u="sng" strike="noStrike" cap="none">
                <a:solidFill>
                  <a:schemeClr val="hlink"/>
                </a:solidFill>
                <a:latin typeface="Arial"/>
                <a:ea typeface="Arial"/>
                <a:cs typeface="Arial"/>
                <a:sym typeface="Arial"/>
                <a:hlinkClick r:id="rId4"/>
              </a:rPr>
              <a:t>www.discovere.org</a:t>
            </a:r>
            <a:r>
              <a:rPr lang="en-US" sz="1200" b="0" i="0" u="none" strike="noStrike" cap="none">
                <a:solidFill>
                  <a:srgbClr val="7D7D7D"/>
                </a:solidFill>
                <a:latin typeface="Arial"/>
                <a:ea typeface="Arial"/>
                <a:cs typeface="Arial"/>
                <a:sym typeface="Arial"/>
              </a:rPr>
              <a:t> </a:t>
            </a:r>
            <a:endParaRPr sz="1400" b="0" i="0" u="none" strike="noStrike" cap="none">
              <a:solidFill>
                <a:srgbClr val="000000"/>
              </a:solidFill>
              <a:latin typeface="Arial"/>
              <a:ea typeface="Arial"/>
              <a:cs typeface="Arial"/>
              <a:sym typeface="Arial"/>
            </a:endParaRPr>
          </a:p>
        </p:txBody>
      </p:sp>
      <p:sp>
        <p:nvSpPr>
          <p:cNvPr id="125" name="Google Shape;125;p1"/>
          <p:cNvSpPr txBox="1"/>
          <p:nvPr/>
        </p:nvSpPr>
        <p:spPr>
          <a:xfrm>
            <a:off x="154888" y="2133279"/>
            <a:ext cx="7015929" cy="1915553"/>
          </a:xfrm>
          <a:prstGeom prst="rect">
            <a:avLst/>
          </a:prstGeom>
          <a:noFill/>
          <a:ln>
            <a:noFill/>
          </a:ln>
        </p:spPr>
        <p:txBody>
          <a:bodyPr spcFirstLastPara="1" wrap="square" lIns="91425" tIns="45700" rIns="91425" bIns="45700" anchor="b" anchorCtr="0">
            <a:noAutofit/>
          </a:bodyPr>
          <a:lstStyle/>
          <a:p>
            <a:pPr marL="0" marR="0" lvl="0" indent="0" algn="ctr" rtl="0">
              <a:lnSpc>
                <a:spcPct val="140000"/>
              </a:lnSpc>
              <a:spcBef>
                <a:spcPts val="0"/>
              </a:spcBef>
              <a:spcAft>
                <a:spcPts val="0"/>
              </a:spcAft>
              <a:buClr>
                <a:schemeClr val="dk1"/>
              </a:buClr>
              <a:buSzPts val="1100"/>
              <a:buFont typeface="Calibri"/>
              <a:buNone/>
            </a:pPr>
            <a:r>
              <a:rPr lang="en-US" sz="4400" b="1" i="0" u="none" strike="noStrike" cap="none" dirty="0">
                <a:solidFill>
                  <a:schemeClr val="dk1"/>
                </a:solidFill>
                <a:latin typeface="Calibri"/>
                <a:ea typeface="Calibri"/>
                <a:cs typeface="Calibri"/>
                <a:sym typeface="Calibri"/>
              </a:rPr>
              <a:t>TURNING IDEAS INTO REALITY:</a:t>
            </a:r>
            <a:br>
              <a:rPr lang="en-US" sz="3950" b="1" i="0" u="none" strike="noStrike" cap="none" dirty="0">
                <a:solidFill>
                  <a:schemeClr val="dk1"/>
                </a:solidFill>
                <a:latin typeface="Calibri"/>
                <a:ea typeface="Calibri"/>
                <a:cs typeface="Calibri"/>
                <a:sym typeface="Calibri"/>
              </a:rPr>
            </a:br>
            <a:r>
              <a:rPr lang="en-US" sz="4150" b="1" i="0" u="none" strike="noStrike" cap="none" dirty="0">
                <a:solidFill>
                  <a:schemeClr val="dk1"/>
                </a:solidFill>
                <a:latin typeface="Calibri"/>
                <a:ea typeface="Calibri"/>
                <a:cs typeface="Calibri"/>
                <a:sym typeface="Calibri"/>
              </a:rPr>
              <a:t>ENGINEERING A BETTER WORLD</a:t>
            </a:r>
            <a:endParaRPr sz="1400" b="0" i="0" u="none" strike="noStrike" cap="none" dirty="0">
              <a:solidFill>
                <a:srgbClr val="000000"/>
              </a:solidFill>
              <a:latin typeface="Arial"/>
              <a:ea typeface="Arial"/>
              <a:cs typeface="Arial"/>
              <a:sym typeface="Arial"/>
            </a:endParaRPr>
          </a:p>
        </p:txBody>
      </p:sp>
      <p:pic>
        <p:nvPicPr>
          <p:cNvPr id="126" name="Google Shape;126;p1" descr="ud logo"/>
          <p:cNvPicPr preferRelativeResize="0"/>
          <p:nvPr/>
        </p:nvPicPr>
        <p:blipFill rotWithShape="1">
          <a:blip r:embed="rId5">
            <a:alphaModFix/>
          </a:blip>
          <a:srcRect/>
          <a:stretch/>
        </p:blipFill>
        <p:spPr>
          <a:xfrm>
            <a:off x="0" y="5214862"/>
            <a:ext cx="1828800" cy="2366682"/>
          </a:xfrm>
          <a:prstGeom prst="rect">
            <a:avLst/>
          </a:prstGeom>
          <a:noFill/>
          <a:ln>
            <a:noFill/>
          </a:ln>
        </p:spPr>
      </p:pic>
    </p:spTree>
  </p:cSld>
  <p:clrMapOvr>
    <a:masterClrMapping/>
  </p:clrMapOvr>
  <p:transition spd="slow">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pic>
        <p:nvPicPr>
          <p:cNvPr id="234" name="Google Shape;234;p10" descr="graphic element: engineering design process: ask, imagine, plan, create, improve"/>
          <p:cNvPicPr preferRelativeResize="0"/>
          <p:nvPr/>
        </p:nvPicPr>
        <p:blipFill rotWithShape="1">
          <a:blip r:embed="rId3">
            <a:alphaModFix/>
          </a:blip>
          <a:srcRect/>
          <a:stretch/>
        </p:blipFill>
        <p:spPr>
          <a:xfrm>
            <a:off x="516687" y="1350320"/>
            <a:ext cx="4808039" cy="4295462"/>
          </a:xfrm>
          <a:prstGeom prst="rect">
            <a:avLst/>
          </a:prstGeom>
          <a:noFill/>
          <a:ln>
            <a:noFill/>
          </a:ln>
        </p:spPr>
      </p:pic>
      <p:sp>
        <p:nvSpPr>
          <p:cNvPr id="235" name="Google Shape;235;p10"/>
          <p:cNvSpPr/>
          <p:nvPr/>
        </p:nvSpPr>
        <p:spPr>
          <a:xfrm>
            <a:off x="5710176" y="1478266"/>
            <a:ext cx="6096000" cy="4039566"/>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474747"/>
              </a:buClr>
              <a:buSzPts val="450"/>
              <a:buFont typeface="Arial"/>
              <a:buNone/>
            </a:pPr>
            <a:r>
              <a:rPr lang="en-US" sz="1800" b="1" i="0" u="none" strike="noStrike" cap="none">
                <a:solidFill>
                  <a:srgbClr val="474747"/>
                </a:solidFill>
                <a:latin typeface="Arial"/>
                <a:ea typeface="Arial"/>
                <a:cs typeface="Arial"/>
                <a:sym typeface="Arial"/>
              </a:rPr>
              <a:t>ASK: </a:t>
            </a:r>
            <a:r>
              <a:rPr lang="en-US" sz="1800" b="0" i="0" u="none" strike="noStrike" cap="none">
                <a:solidFill>
                  <a:srgbClr val="474747"/>
                </a:solidFill>
                <a:latin typeface="Arial"/>
                <a:ea typeface="Arial"/>
                <a:cs typeface="Arial"/>
                <a:sym typeface="Arial"/>
              </a:rPr>
              <a:t>What is the problem? How have others approached it? What are your constraints?</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1500"/>
              </a:spcBef>
              <a:spcAft>
                <a:spcPts val="0"/>
              </a:spcAft>
              <a:buClr>
                <a:srgbClr val="474747"/>
              </a:buClr>
              <a:buSzPts val="450"/>
              <a:buFont typeface="Arial"/>
              <a:buNone/>
            </a:pPr>
            <a:r>
              <a:rPr lang="en-US" sz="1800" b="1" i="0" u="none" strike="noStrike" cap="none">
                <a:solidFill>
                  <a:srgbClr val="474747"/>
                </a:solidFill>
                <a:latin typeface="Arial"/>
                <a:ea typeface="Arial"/>
                <a:cs typeface="Arial"/>
                <a:sym typeface="Arial"/>
              </a:rPr>
              <a:t>IMAGINE: </a:t>
            </a:r>
            <a:r>
              <a:rPr lang="en-US" sz="1800" b="0" i="0" u="none" strike="noStrike" cap="none">
                <a:solidFill>
                  <a:srgbClr val="474747"/>
                </a:solidFill>
                <a:latin typeface="Arial"/>
                <a:ea typeface="Arial"/>
                <a:cs typeface="Arial"/>
                <a:sym typeface="Arial"/>
              </a:rPr>
              <a:t>What are some solutions? Brainstorm ideas. Choose the best one.</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1500"/>
              </a:spcBef>
              <a:spcAft>
                <a:spcPts val="0"/>
              </a:spcAft>
              <a:buClr>
                <a:srgbClr val="474747"/>
              </a:buClr>
              <a:buSzPts val="450"/>
              <a:buFont typeface="Arial"/>
              <a:buNone/>
            </a:pPr>
            <a:r>
              <a:rPr lang="en-US" sz="1800" b="1" i="0" u="none" strike="noStrike" cap="none">
                <a:solidFill>
                  <a:srgbClr val="474747"/>
                </a:solidFill>
                <a:latin typeface="Arial"/>
                <a:ea typeface="Arial"/>
                <a:cs typeface="Arial"/>
                <a:sym typeface="Arial"/>
              </a:rPr>
              <a:t>PLAN: </a:t>
            </a:r>
            <a:r>
              <a:rPr lang="en-US" sz="1800" b="0" i="0" u="none" strike="noStrike" cap="none">
                <a:solidFill>
                  <a:srgbClr val="474747"/>
                </a:solidFill>
                <a:latin typeface="Arial"/>
                <a:ea typeface="Arial"/>
                <a:cs typeface="Arial"/>
                <a:sym typeface="Arial"/>
              </a:rPr>
              <a:t>Draw a diagram. Make lists of materials you will need.</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1500"/>
              </a:spcBef>
              <a:spcAft>
                <a:spcPts val="0"/>
              </a:spcAft>
              <a:buClr>
                <a:srgbClr val="474747"/>
              </a:buClr>
              <a:buSzPts val="450"/>
              <a:buFont typeface="Arial"/>
              <a:buNone/>
            </a:pPr>
            <a:r>
              <a:rPr lang="en-US" sz="1800" b="1" i="0" u="none" strike="noStrike" cap="none">
                <a:solidFill>
                  <a:srgbClr val="474747"/>
                </a:solidFill>
                <a:latin typeface="Arial"/>
                <a:ea typeface="Arial"/>
                <a:cs typeface="Arial"/>
                <a:sym typeface="Arial"/>
              </a:rPr>
              <a:t>CREATE: </a:t>
            </a:r>
            <a:r>
              <a:rPr lang="en-US" sz="1800" b="0" i="0" u="none" strike="noStrike" cap="none">
                <a:solidFill>
                  <a:srgbClr val="474747"/>
                </a:solidFill>
                <a:latin typeface="Arial"/>
                <a:ea typeface="Arial"/>
                <a:cs typeface="Arial"/>
                <a:sym typeface="Arial"/>
              </a:rPr>
              <a:t>Follow your plan and create something. Test it out!</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1500"/>
              </a:spcBef>
              <a:spcAft>
                <a:spcPts val="0"/>
              </a:spcAft>
              <a:buClr>
                <a:srgbClr val="474747"/>
              </a:buClr>
              <a:buSzPts val="450"/>
              <a:buFont typeface="Arial"/>
              <a:buNone/>
            </a:pPr>
            <a:r>
              <a:rPr lang="en-US" sz="1800" b="1" i="0" u="none" strike="noStrike" cap="none">
                <a:solidFill>
                  <a:srgbClr val="474747"/>
                </a:solidFill>
                <a:latin typeface="Arial"/>
                <a:ea typeface="Arial"/>
                <a:cs typeface="Arial"/>
                <a:sym typeface="Arial"/>
              </a:rPr>
              <a:t>IMPROVE: </a:t>
            </a:r>
            <a:r>
              <a:rPr lang="en-US" sz="1800" b="0" i="0" u="none" strike="noStrike" cap="none">
                <a:solidFill>
                  <a:srgbClr val="474747"/>
                </a:solidFill>
                <a:latin typeface="Arial"/>
                <a:ea typeface="Arial"/>
                <a:cs typeface="Arial"/>
                <a:sym typeface="Arial"/>
              </a:rPr>
              <a:t>What works? What doesn't? What could work better? Modify your designs to make it better. Test it out!</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1500"/>
              </a:spcBef>
              <a:spcAft>
                <a:spcPts val="0"/>
              </a:spcAft>
              <a:buClr>
                <a:srgbClr val="474747"/>
              </a:buClr>
              <a:buSzPts val="350"/>
              <a:buFont typeface="Arial"/>
              <a:buNone/>
            </a:pPr>
            <a:r>
              <a:rPr lang="en-US" sz="1400" b="0" i="0" u="none" strike="noStrike" cap="none">
                <a:solidFill>
                  <a:srgbClr val="474747"/>
                </a:solidFill>
                <a:latin typeface="Arial"/>
                <a:ea typeface="Arial"/>
                <a:cs typeface="Arial"/>
                <a:sym typeface="Arial"/>
              </a:rPr>
              <a:t>www.teachengineering.org</a:t>
            </a:r>
            <a:endParaRPr sz="1400" b="0" i="0" u="none" strike="noStrike" cap="none">
              <a:solidFill>
                <a:srgbClr val="000000"/>
              </a:solidFill>
              <a:latin typeface="Arial"/>
              <a:ea typeface="Arial"/>
              <a:cs typeface="Arial"/>
              <a:sym typeface="Arial"/>
            </a:endParaRPr>
          </a:p>
        </p:txBody>
      </p:sp>
      <p:sp>
        <p:nvSpPr>
          <p:cNvPr id="236" name="Google Shape;236;p10"/>
          <p:cNvSpPr txBox="1">
            <a:spLocks noGrp="1"/>
          </p:cNvSpPr>
          <p:nvPr>
            <p:ph type="title"/>
          </p:nvPr>
        </p:nvSpPr>
        <p:spPr>
          <a:xfrm>
            <a:off x="181613" y="-51030"/>
            <a:ext cx="10515599" cy="1325562"/>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350"/>
              <a:buFont typeface="Calibri"/>
              <a:buNone/>
            </a:pPr>
            <a:r>
              <a:rPr lang="en-US" sz="5400" b="1" i="0" u="none" strike="noStrike" cap="none">
                <a:solidFill>
                  <a:schemeClr val="dk1"/>
                </a:solidFill>
                <a:latin typeface="Calibri"/>
                <a:ea typeface="Calibri"/>
                <a:cs typeface="Calibri"/>
                <a:sym typeface="Calibri"/>
              </a:rPr>
              <a:t>Engineering Design Process</a:t>
            </a:r>
            <a:endParaRPr/>
          </a:p>
        </p:txBody>
      </p:sp>
      <p:pic>
        <p:nvPicPr>
          <p:cNvPr id="237" name="Google Shape;237;p10" descr="ud logo"/>
          <p:cNvPicPr preferRelativeResize="0"/>
          <p:nvPr/>
        </p:nvPicPr>
        <p:blipFill rotWithShape="1">
          <a:blip r:embed="rId4">
            <a:alphaModFix/>
          </a:blip>
          <a:srcRect/>
          <a:stretch/>
        </p:blipFill>
        <p:spPr>
          <a:xfrm>
            <a:off x="0" y="5214862"/>
            <a:ext cx="1828800" cy="2366682"/>
          </a:xfrm>
          <a:prstGeom prst="rect">
            <a:avLst/>
          </a:prstGeom>
          <a:noFill/>
          <a:ln>
            <a:noFill/>
          </a:ln>
        </p:spPr>
      </p:pic>
    </p:spTree>
  </p:cSld>
  <p:clrMapOvr>
    <a:masterClrMapping/>
  </p:clrMapOvr>
  <p:transition spd="slow">
    <p:fade thruBlk="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pic>
        <p:nvPicPr>
          <p:cNvPr id="243" name="Google Shape;243;p11" descr="decorative image"/>
          <p:cNvPicPr preferRelativeResize="0"/>
          <p:nvPr/>
        </p:nvPicPr>
        <p:blipFill rotWithShape="1">
          <a:blip r:embed="rId3">
            <a:alphaModFix/>
          </a:blip>
          <a:srcRect l="13803" t="18599" r="61691" b="45299"/>
          <a:stretch/>
        </p:blipFill>
        <p:spPr>
          <a:xfrm>
            <a:off x="7467600" y="3800763"/>
            <a:ext cx="4560276" cy="2517975"/>
          </a:xfrm>
          <a:prstGeom prst="rect">
            <a:avLst/>
          </a:prstGeom>
          <a:noFill/>
          <a:ln>
            <a:noFill/>
          </a:ln>
        </p:spPr>
      </p:pic>
      <p:pic>
        <p:nvPicPr>
          <p:cNvPr id="244" name="Google Shape;244;p11" descr="decorative image"/>
          <p:cNvPicPr preferRelativeResize="0"/>
          <p:nvPr/>
        </p:nvPicPr>
        <p:blipFill rotWithShape="1">
          <a:blip r:embed="rId4">
            <a:alphaModFix/>
          </a:blip>
          <a:srcRect/>
          <a:stretch/>
        </p:blipFill>
        <p:spPr>
          <a:xfrm>
            <a:off x="8297419" y="636427"/>
            <a:ext cx="3378765" cy="3164336"/>
          </a:xfrm>
          <a:prstGeom prst="rect">
            <a:avLst/>
          </a:prstGeom>
          <a:noFill/>
          <a:ln>
            <a:noFill/>
          </a:ln>
        </p:spPr>
      </p:pic>
      <p:sp>
        <p:nvSpPr>
          <p:cNvPr id="245" name="Google Shape;245;p11"/>
          <p:cNvSpPr txBox="1">
            <a:spLocks noGrp="1"/>
          </p:cNvSpPr>
          <p:nvPr>
            <p:ph type="title"/>
          </p:nvPr>
        </p:nvSpPr>
        <p:spPr>
          <a:xfrm>
            <a:off x="334108" y="365482"/>
            <a:ext cx="10515599" cy="1325562"/>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350"/>
              <a:buFont typeface="Calibri"/>
              <a:buNone/>
            </a:pPr>
            <a:r>
              <a:rPr lang="en-US" sz="5400" b="1" i="0" u="none" strike="noStrike" cap="none" dirty="0">
                <a:solidFill>
                  <a:schemeClr val="dk1"/>
                </a:solidFill>
                <a:latin typeface="Calibri"/>
                <a:ea typeface="Calibri"/>
                <a:cs typeface="Calibri"/>
                <a:sym typeface="Calibri"/>
              </a:rPr>
              <a:t>Engineering Design Process:</a:t>
            </a:r>
            <a:endParaRPr dirty="0"/>
          </a:p>
        </p:txBody>
      </p:sp>
      <p:sp>
        <p:nvSpPr>
          <p:cNvPr id="246" name="Google Shape;246;p11"/>
          <p:cNvSpPr txBox="1">
            <a:spLocks noGrp="1"/>
          </p:cNvSpPr>
          <p:nvPr>
            <p:ph type="body" idx="4294967295"/>
          </p:nvPr>
        </p:nvSpPr>
        <p:spPr>
          <a:xfrm>
            <a:off x="755610" y="1482848"/>
            <a:ext cx="6967538" cy="5168900"/>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chemeClr val="dk1"/>
              </a:buClr>
              <a:buSzPts val="3200"/>
              <a:buFont typeface="Arial"/>
              <a:buChar char="•"/>
            </a:pPr>
            <a:r>
              <a:rPr lang="en-US" sz="3200" b="1" i="0" u="none" strike="noStrike" cap="none" dirty="0">
                <a:solidFill>
                  <a:schemeClr val="dk1"/>
                </a:solidFill>
                <a:latin typeface="Calibri"/>
                <a:ea typeface="Calibri"/>
                <a:cs typeface="Calibri"/>
                <a:sym typeface="Calibri"/>
              </a:rPr>
              <a:t>Imagine</a:t>
            </a:r>
            <a:r>
              <a:rPr lang="en-US" sz="2800" b="0" i="0" u="none" strike="noStrike" cap="none" dirty="0">
                <a:solidFill>
                  <a:schemeClr val="dk1"/>
                </a:solidFill>
                <a:latin typeface="Calibri"/>
                <a:ea typeface="Calibri"/>
                <a:cs typeface="Calibri"/>
                <a:sym typeface="Calibri"/>
              </a:rPr>
              <a:t> </a:t>
            </a:r>
            <a:r>
              <a:rPr lang="en-US" sz="2200" b="0" i="1" u="none" strike="noStrike" cap="none" dirty="0">
                <a:solidFill>
                  <a:schemeClr val="dk1"/>
                </a:solidFill>
                <a:latin typeface="Calibri"/>
                <a:ea typeface="Calibri"/>
                <a:cs typeface="Calibri"/>
                <a:sym typeface="Calibri"/>
              </a:rPr>
              <a:t>(10 min.)</a:t>
            </a:r>
            <a:endParaRPr dirty="0"/>
          </a:p>
          <a:p>
            <a:pPr marL="685800" marR="0" lvl="1" indent="-228600" algn="l" rtl="0">
              <a:lnSpc>
                <a:spcPct val="90000"/>
              </a:lnSpc>
              <a:spcBef>
                <a:spcPts val="500"/>
              </a:spcBef>
              <a:spcAft>
                <a:spcPts val="0"/>
              </a:spcAft>
              <a:buClr>
                <a:schemeClr val="dk1"/>
              </a:buClr>
              <a:buSzPts val="2400"/>
              <a:buFont typeface="Arial"/>
              <a:buChar char="•"/>
            </a:pPr>
            <a:r>
              <a:rPr lang="en-US" sz="2400" b="0" i="0" u="none" strike="noStrike" cap="none" dirty="0">
                <a:solidFill>
                  <a:schemeClr val="dk1"/>
                </a:solidFill>
                <a:latin typeface="Calibri"/>
                <a:ea typeface="Calibri"/>
                <a:cs typeface="Calibri"/>
                <a:sym typeface="Calibri"/>
              </a:rPr>
              <a:t>INDIVIDUALLY: observe available materials</a:t>
            </a:r>
            <a:r>
              <a:rPr lang="en-US" sz="2400" dirty="0">
                <a:solidFill>
                  <a:schemeClr val="dk1"/>
                </a:solidFill>
                <a:latin typeface="Calibri"/>
                <a:ea typeface="Calibri"/>
                <a:cs typeface="Calibri"/>
                <a:sym typeface="Calibri"/>
              </a:rPr>
              <a:t>,</a:t>
            </a:r>
            <a:r>
              <a:rPr lang="en-US" sz="2400" b="0" i="0" u="none" strike="noStrike" cap="none" dirty="0">
                <a:solidFill>
                  <a:schemeClr val="dk1"/>
                </a:solidFill>
                <a:latin typeface="Calibri"/>
                <a:ea typeface="Calibri"/>
                <a:cs typeface="Calibri"/>
                <a:sym typeface="Calibri"/>
              </a:rPr>
              <a:t> brainstorm and write design ideas </a:t>
            </a:r>
            <a:r>
              <a:rPr lang="en-US" sz="2200" b="0" i="1" u="none" strike="noStrike" cap="none" dirty="0">
                <a:solidFill>
                  <a:schemeClr val="dk1"/>
                </a:solidFill>
                <a:latin typeface="Calibri"/>
                <a:ea typeface="Calibri"/>
                <a:cs typeface="Calibri"/>
                <a:sym typeface="Calibri"/>
              </a:rPr>
              <a:t>(5 min.)</a:t>
            </a:r>
            <a:endParaRPr dirty="0"/>
          </a:p>
          <a:p>
            <a:pPr marL="685800" marR="0" lvl="1" indent="-228600" algn="l" rtl="0">
              <a:lnSpc>
                <a:spcPct val="90000"/>
              </a:lnSpc>
              <a:spcBef>
                <a:spcPts val="500"/>
              </a:spcBef>
              <a:spcAft>
                <a:spcPts val="0"/>
              </a:spcAft>
              <a:buClr>
                <a:schemeClr val="dk1"/>
              </a:buClr>
              <a:buSzPts val="2400"/>
              <a:buFont typeface="Arial"/>
              <a:buChar char="•"/>
            </a:pPr>
            <a:r>
              <a:rPr lang="en-US" sz="2400" b="0" i="0" u="none" strike="noStrike" cap="none" dirty="0">
                <a:solidFill>
                  <a:schemeClr val="dk1"/>
                </a:solidFill>
                <a:latin typeface="Calibri"/>
                <a:ea typeface="Calibri"/>
                <a:cs typeface="Calibri"/>
                <a:sym typeface="Calibri"/>
              </a:rPr>
              <a:t>TEAM: share individual ideas </a:t>
            </a:r>
            <a:r>
              <a:rPr lang="en-US" sz="2200" b="0" i="1" u="none" strike="noStrike" cap="none" dirty="0">
                <a:solidFill>
                  <a:schemeClr val="dk1"/>
                </a:solidFill>
                <a:latin typeface="Calibri"/>
                <a:ea typeface="Calibri"/>
                <a:cs typeface="Calibri"/>
                <a:sym typeface="Calibri"/>
              </a:rPr>
              <a:t>(5 min.) </a:t>
            </a:r>
            <a:endParaRPr dirty="0"/>
          </a:p>
          <a:p>
            <a:pPr marL="228600" marR="0" lvl="0" indent="-228600" algn="l" rtl="0">
              <a:lnSpc>
                <a:spcPct val="90000"/>
              </a:lnSpc>
              <a:spcBef>
                <a:spcPts val="1000"/>
              </a:spcBef>
              <a:spcAft>
                <a:spcPts val="0"/>
              </a:spcAft>
              <a:buClr>
                <a:schemeClr val="dk1"/>
              </a:buClr>
              <a:buSzPts val="3200"/>
              <a:buFont typeface="Arial"/>
              <a:buChar char="•"/>
            </a:pPr>
            <a:r>
              <a:rPr lang="en-US" sz="3200" b="1" i="0" u="none" strike="noStrike" cap="none" dirty="0">
                <a:solidFill>
                  <a:schemeClr val="dk1"/>
                </a:solidFill>
                <a:latin typeface="Calibri"/>
                <a:ea typeface="Calibri"/>
                <a:cs typeface="Calibri"/>
                <a:sym typeface="Calibri"/>
              </a:rPr>
              <a:t>Plan</a:t>
            </a:r>
            <a:r>
              <a:rPr lang="en-US" sz="2800" b="0" i="0" u="none" strike="noStrike" cap="none" dirty="0">
                <a:solidFill>
                  <a:schemeClr val="dk1"/>
                </a:solidFill>
                <a:latin typeface="Calibri"/>
                <a:ea typeface="Calibri"/>
                <a:cs typeface="Calibri"/>
                <a:sym typeface="Calibri"/>
              </a:rPr>
              <a:t> </a:t>
            </a:r>
            <a:r>
              <a:rPr lang="en-US" sz="2200" b="0" i="1" u="none" strike="noStrike" cap="none" dirty="0">
                <a:solidFill>
                  <a:schemeClr val="dk1"/>
                </a:solidFill>
                <a:latin typeface="Calibri"/>
                <a:ea typeface="Calibri"/>
                <a:cs typeface="Calibri"/>
                <a:sym typeface="Calibri"/>
              </a:rPr>
              <a:t>(</a:t>
            </a:r>
            <a:r>
              <a:rPr lang="en-US" sz="2200" i="1" dirty="0">
                <a:solidFill>
                  <a:schemeClr val="dk1"/>
                </a:solidFill>
                <a:latin typeface="Calibri"/>
                <a:ea typeface="Calibri"/>
                <a:cs typeface="Calibri"/>
                <a:sym typeface="Calibri"/>
              </a:rPr>
              <a:t>10</a:t>
            </a:r>
            <a:r>
              <a:rPr lang="en-US" sz="2200" b="0" i="1" u="none" strike="noStrike" cap="none" dirty="0">
                <a:solidFill>
                  <a:schemeClr val="dk1"/>
                </a:solidFill>
                <a:latin typeface="Calibri"/>
                <a:ea typeface="Calibri"/>
                <a:cs typeface="Calibri"/>
                <a:sym typeface="Calibri"/>
              </a:rPr>
              <a:t> min.)</a:t>
            </a:r>
            <a:endParaRPr dirty="0"/>
          </a:p>
          <a:p>
            <a:pPr marL="685800" marR="0" lvl="1" indent="-228600" algn="l" rtl="0">
              <a:lnSpc>
                <a:spcPct val="90000"/>
              </a:lnSpc>
              <a:spcBef>
                <a:spcPts val="500"/>
              </a:spcBef>
              <a:spcAft>
                <a:spcPts val="0"/>
              </a:spcAft>
              <a:buClr>
                <a:schemeClr val="dk1"/>
              </a:buClr>
              <a:buSzPts val="2400"/>
              <a:buFont typeface="Arial"/>
              <a:buChar char="•"/>
            </a:pPr>
            <a:r>
              <a:rPr lang="en-US" sz="2400" b="0" i="0" u="none" strike="noStrike" cap="none" dirty="0">
                <a:solidFill>
                  <a:schemeClr val="dk1"/>
                </a:solidFill>
                <a:latin typeface="Calibri"/>
                <a:ea typeface="Calibri"/>
                <a:cs typeface="Calibri"/>
                <a:sym typeface="Calibri"/>
              </a:rPr>
              <a:t>Choose and sketch a team design plan</a:t>
            </a:r>
            <a:endParaRPr dirty="0"/>
          </a:p>
          <a:p>
            <a:pPr marL="228600" marR="0" lvl="0" indent="-228600" algn="l" rtl="0">
              <a:lnSpc>
                <a:spcPct val="90000"/>
              </a:lnSpc>
              <a:spcBef>
                <a:spcPts val="1000"/>
              </a:spcBef>
              <a:spcAft>
                <a:spcPts val="0"/>
              </a:spcAft>
              <a:buClr>
                <a:schemeClr val="dk1"/>
              </a:buClr>
              <a:buSzPts val="3200"/>
              <a:buFont typeface="Arial"/>
              <a:buChar char="•"/>
            </a:pPr>
            <a:r>
              <a:rPr lang="en-US" sz="3200" b="1" i="0" u="none" strike="noStrike" cap="none" dirty="0">
                <a:solidFill>
                  <a:schemeClr val="dk1"/>
                </a:solidFill>
                <a:latin typeface="Calibri"/>
                <a:ea typeface="Calibri"/>
                <a:cs typeface="Calibri"/>
                <a:sym typeface="Calibri"/>
              </a:rPr>
              <a:t>Create</a:t>
            </a:r>
            <a:r>
              <a:rPr lang="en-US" sz="2800" b="0" i="0" u="none" strike="noStrike" cap="none" dirty="0">
                <a:solidFill>
                  <a:schemeClr val="dk1"/>
                </a:solidFill>
                <a:latin typeface="Calibri"/>
                <a:ea typeface="Calibri"/>
                <a:cs typeface="Calibri"/>
                <a:sym typeface="Calibri"/>
              </a:rPr>
              <a:t> </a:t>
            </a:r>
            <a:r>
              <a:rPr lang="en-US" sz="2200" b="0" i="1" u="none" strike="noStrike" cap="none" dirty="0">
                <a:solidFill>
                  <a:schemeClr val="dk1"/>
                </a:solidFill>
                <a:latin typeface="Calibri"/>
                <a:ea typeface="Calibri"/>
                <a:cs typeface="Calibri"/>
                <a:sym typeface="Calibri"/>
              </a:rPr>
              <a:t>(1</a:t>
            </a:r>
            <a:r>
              <a:rPr lang="en-US" sz="2200" i="1" dirty="0">
                <a:solidFill>
                  <a:schemeClr val="dk1"/>
                </a:solidFill>
                <a:latin typeface="Calibri"/>
                <a:ea typeface="Calibri"/>
                <a:cs typeface="Calibri"/>
                <a:sym typeface="Calibri"/>
              </a:rPr>
              <a:t>5 </a:t>
            </a:r>
            <a:r>
              <a:rPr lang="en-US" sz="2200" b="0" i="1" u="none" strike="noStrike" cap="none" dirty="0">
                <a:solidFill>
                  <a:schemeClr val="dk1"/>
                </a:solidFill>
                <a:latin typeface="Calibri"/>
                <a:ea typeface="Calibri"/>
                <a:cs typeface="Calibri"/>
                <a:sym typeface="Calibri"/>
              </a:rPr>
              <a:t>min.)</a:t>
            </a:r>
            <a:endParaRPr dirty="0"/>
          </a:p>
          <a:p>
            <a:pPr marL="685800" marR="0" lvl="1" indent="-228600" algn="l" rtl="0">
              <a:lnSpc>
                <a:spcPct val="90000"/>
              </a:lnSpc>
              <a:spcBef>
                <a:spcPts val="500"/>
              </a:spcBef>
              <a:spcAft>
                <a:spcPts val="0"/>
              </a:spcAft>
              <a:buClr>
                <a:schemeClr val="dk1"/>
              </a:buClr>
              <a:buSzPts val="2400"/>
              <a:buFont typeface="Arial"/>
              <a:buChar char="•"/>
            </a:pPr>
            <a:r>
              <a:rPr lang="en-US" sz="2400" b="0" i="0" u="none" strike="noStrike" cap="none" dirty="0">
                <a:solidFill>
                  <a:schemeClr val="dk1"/>
                </a:solidFill>
                <a:latin typeface="Calibri"/>
                <a:ea typeface="Calibri"/>
                <a:cs typeface="Calibri"/>
                <a:sym typeface="Calibri"/>
              </a:rPr>
              <a:t>Gather materials</a:t>
            </a:r>
            <a:endParaRPr dirty="0"/>
          </a:p>
          <a:p>
            <a:pPr marL="685800" marR="0" lvl="1" indent="-228600" algn="l" rtl="0">
              <a:lnSpc>
                <a:spcPct val="90000"/>
              </a:lnSpc>
              <a:spcBef>
                <a:spcPts val="500"/>
              </a:spcBef>
              <a:spcAft>
                <a:spcPts val="0"/>
              </a:spcAft>
              <a:buClr>
                <a:schemeClr val="dk1"/>
              </a:buClr>
              <a:buSzPts val="2400"/>
              <a:buFont typeface="Arial"/>
              <a:buChar char="•"/>
            </a:pPr>
            <a:r>
              <a:rPr lang="en-US" sz="2400" b="0" i="0" u="none" strike="noStrike" cap="none" dirty="0">
                <a:solidFill>
                  <a:schemeClr val="dk1"/>
                </a:solidFill>
                <a:latin typeface="Calibri"/>
                <a:ea typeface="Calibri"/>
                <a:cs typeface="Calibri"/>
                <a:sym typeface="Calibri"/>
              </a:rPr>
              <a:t>Construct your team design plan</a:t>
            </a:r>
            <a:endParaRPr dirty="0"/>
          </a:p>
          <a:p>
            <a:pPr marL="228600" marR="0" lvl="0" indent="-228600" algn="l" rtl="0">
              <a:lnSpc>
                <a:spcPct val="90000"/>
              </a:lnSpc>
              <a:spcBef>
                <a:spcPts val="1000"/>
              </a:spcBef>
              <a:spcAft>
                <a:spcPts val="0"/>
              </a:spcAft>
              <a:buClr>
                <a:schemeClr val="dk1"/>
              </a:buClr>
              <a:buSzPts val="3200"/>
              <a:buFont typeface="Arial"/>
              <a:buChar char="•"/>
            </a:pPr>
            <a:r>
              <a:rPr lang="en-US" sz="3200" b="1" i="0" u="none" strike="noStrike" cap="none" dirty="0">
                <a:solidFill>
                  <a:schemeClr val="dk1"/>
                </a:solidFill>
                <a:latin typeface="Calibri"/>
                <a:ea typeface="Calibri"/>
                <a:cs typeface="Calibri"/>
                <a:sym typeface="Calibri"/>
              </a:rPr>
              <a:t>Improve and Test </a:t>
            </a:r>
            <a:r>
              <a:rPr lang="en-US" sz="2000" b="0" i="1" u="none" strike="noStrike" cap="none" dirty="0">
                <a:solidFill>
                  <a:schemeClr val="dk1"/>
                </a:solidFill>
                <a:latin typeface="Calibri"/>
                <a:ea typeface="Calibri"/>
                <a:cs typeface="Calibri"/>
                <a:sym typeface="Calibri"/>
              </a:rPr>
              <a:t>(10 min.)</a:t>
            </a:r>
            <a:endParaRPr dirty="0"/>
          </a:p>
        </p:txBody>
      </p:sp>
      <p:pic>
        <p:nvPicPr>
          <p:cNvPr id="247" name="Google Shape;247;p11" descr="ud logo"/>
          <p:cNvPicPr preferRelativeResize="0"/>
          <p:nvPr/>
        </p:nvPicPr>
        <p:blipFill rotWithShape="1">
          <a:blip r:embed="rId5">
            <a:alphaModFix/>
          </a:blip>
          <a:srcRect/>
          <a:stretch/>
        </p:blipFill>
        <p:spPr>
          <a:xfrm>
            <a:off x="0" y="5214862"/>
            <a:ext cx="1828800" cy="2366682"/>
          </a:xfrm>
          <a:prstGeom prst="rect">
            <a:avLst/>
          </a:prstGeom>
          <a:noFill/>
          <a:ln>
            <a:noFill/>
          </a:ln>
        </p:spPr>
      </p:pic>
    </p:spTree>
  </p:cSld>
  <p:clrMapOvr>
    <a:masterClrMapping/>
  </p:clrMapOvr>
  <p:transition spd="slow">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253" name="Google Shape;253;p12"/>
          <p:cNvSpPr/>
          <p:nvPr/>
        </p:nvSpPr>
        <p:spPr>
          <a:xfrm>
            <a:off x="9384517" y="6164512"/>
            <a:ext cx="1516762" cy="21544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hlink"/>
              </a:buClr>
              <a:buSzPts val="200"/>
              <a:buFont typeface="Calibri"/>
              <a:buNone/>
            </a:pPr>
            <a:r>
              <a:rPr lang="en-US" sz="800" b="0" i="0" u="sng" strike="noStrike" cap="none">
                <a:solidFill>
                  <a:schemeClr val="hlink"/>
                </a:solidFill>
                <a:latin typeface="Calibri"/>
                <a:ea typeface="Calibri"/>
                <a:cs typeface="Calibri"/>
                <a:sym typeface="Calibri"/>
                <a:hlinkClick r:id="rId3"/>
              </a:rPr>
              <a:t>www.engineeringmessages.org</a:t>
            </a:r>
            <a:r>
              <a:rPr lang="en-US" sz="800" b="0" i="0" u="none" strike="noStrike" cap="none">
                <a:solidFill>
                  <a:schemeClr val="dk1"/>
                </a:solidFill>
                <a:latin typeface="Calibri"/>
                <a:ea typeface="Calibri"/>
                <a:cs typeface="Calibri"/>
                <a:sym typeface="Calibri"/>
              </a:rPr>
              <a:t> </a:t>
            </a:r>
            <a:endParaRPr sz="1400" b="0" i="0" u="none" strike="noStrike" cap="none">
              <a:solidFill>
                <a:srgbClr val="000000"/>
              </a:solidFill>
              <a:latin typeface="Arial"/>
              <a:ea typeface="Arial"/>
              <a:cs typeface="Arial"/>
              <a:sym typeface="Arial"/>
            </a:endParaRPr>
          </a:p>
        </p:txBody>
      </p:sp>
      <p:sp>
        <p:nvSpPr>
          <p:cNvPr id="254" name="Google Shape;254;p12"/>
          <p:cNvSpPr txBox="1">
            <a:spLocks noGrp="1"/>
          </p:cNvSpPr>
          <p:nvPr>
            <p:ph type="title"/>
          </p:nvPr>
        </p:nvSpPr>
        <p:spPr>
          <a:xfrm>
            <a:off x="280675" y="191968"/>
            <a:ext cx="10515599" cy="982764"/>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350"/>
              <a:buFont typeface="Calibri"/>
              <a:buNone/>
            </a:pPr>
            <a:r>
              <a:rPr lang="en-US" sz="5400" b="1" i="0" u="none" strike="noStrike" cap="none">
                <a:solidFill>
                  <a:schemeClr val="dk1"/>
                </a:solidFill>
                <a:latin typeface="Calibri"/>
                <a:ea typeface="Calibri"/>
                <a:cs typeface="Calibri"/>
                <a:sym typeface="Calibri"/>
              </a:rPr>
              <a:t>Design Reflection</a:t>
            </a:r>
            <a:endParaRPr/>
          </a:p>
        </p:txBody>
      </p:sp>
      <p:sp>
        <p:nvSpPr>
          <p:cNvPr id="255" name="Google Shape;255;p12"/>
          <p:cNvSpPr txBox="1">
            <a:spLocks noGrp="1"/>
          </p:cNvSpPr>
          <p:nvPr>
            <p:ph type="body" idx="1"/>
          </p:nvPr>
        </p:nvSpPr>
        <p:spPr>
          <a:xfrm>
            <a:off x="431800" y="1286936"/>
            <a:ext cx="11480800" cy="5613399"/>
          </a:xfrm>
          <a:prstGeom prst="rect">
            <a:avLst/>
          </a:prstGeom>
          <a:noFill/>
          <a:ln>
            <a:noFill/>
          </a:ln>
        </p:spPr>
        <p:txBody>
          <a:bodyPr spcFirstLastPara="1" wrap="square" lIns="91425" tIns="45700" rIns="91425" bIns="45700" anchor="t" anchorCtr="0">
            <a:noAutofit/>
          </a:bodyPr>
          <a:lstStyle/>
          <a:p>
            <a:pPr marL="228600" marR="0" lvl="0" indent="-228600" algn="l" rtl="0">
              <a:lnSpc>
                <a:spcPct val="110000"/>
              </a:lnSpc>
              <a:spcBef>
                <a:spcPts val="0"/>
              </a:spcBef>
              <a:spcAft>
                <a:spcPts val="0"/>
              </a:spcAft>
              <a:buClr>
                <a:schemeClr val="dk1"/>
              </a:buClr>
              <a:buSzPts val="3600"/>
              <a:buFont typeface="Arial"/>
              <a:buChar char="•"/>
            </a:pPr>
            <a:r>
              <a:rPr lang="en-US" sz="3600" b="0" i="0" u="none" strike="noStrike" cap="none">
                <a:solidFill>
                  <a:schemeClr val="dk1"/>
                </a:solidFill>
                <a:latin typeface="Calibri"/>
                <a:ea typeface="Calibri"/>
                <a:cs typeface="Calibri"/>
                <a:sym typeface="Calibri"/>
              </a:rPr>
              <a:t>What went well? Not so well?  Why?</a:t>
            </a:r>
            <a:endParaRPr/>
          </a:p>
          <a:p>
            <a:pPr marL="228600" marR="0" lvl="0" indent="-228600" algn="l" rtl="0">
              <a:lnSpc>
                <a:spcPct val="110000"/>
              </a:lnSpc>
              <a:spcBef>
                <a:spcPts val="1000"/>
              </a:spcBef>
              <a:spcAft>
                <a:spcPts val="0"/>
              </a:spcAft>
              <a:buClr>
                <a:schemeClr val="dk1"/>
              </a:buClr>
              <a:buSzPts val="3600"/>
              <a:buFont typeface="Arial"/>
              <a:buChar char="•"/>
            </a:pPr>
            <a:r>
              <a:rPr lang="en-US" sz="3600" b="0" i="0" u="none" strike="noStrike" cap="none">
                <a:solidFill>
                  <a:schemeClr val="dk1"/>
                </a:solidFill>
                <a:latin typeface="Calibri"/>
                <a:ea typeface="Calibri"/>
                <a:cs typeface="Calibri"/>
                <a:sym typeface="Calibri"/>
              </a:rPr>
              <a:t>What aspects of other team designs stood out to you?  </a:t>
            </a:r>
            <a:endParaRPr/>
          </a:p>
          <a:p>
            <a:pPr marL="228600" marR="0" lvl="0" indent="-228600" algn="l" rtl="0">
              <a:lnSpc>
                <a:spcPct val="110000"/>
              </a:lnSpc>
              <a:spcBef>
                <a:spcPts val="1000"/>
              </a:spcBef>
              <a:spcAft>
                <a:spcPts val="0"/>
              </a:spcAft>
              <a:buClr>
                <a:schemeClr val="dk1"/>
              </a:buClr>
              <a:buSzPts val="3600"/>
              <a:buFont typeface="Arial"/>
              <a:buChar char="•"/>
            </a:pPr>
            <a:r>
              <a:rPr lang="en-US" sz="3600" b="0" i="0" u="none" strike="noStrike" cap="none">
                <a:solidFill>
                  <a:schemeClr val="dk1"/>
                </a:solidFill>
                <a:latin typeface="Calibri"/>
                <a:ea typeface="Calibri"/>
                <a:cs typeface="Calibri"/>
                <a:sym typeface="Calibri"/>
              </a:rPr>
              <a:t>Did other designs give you ideas for ways to improve your design?</a:t>
            </a:r>
            <a:endParaRPr/>
          </a:p>
          <a:p>
            <a:pPr marL="228600" marR="0" lvl="0" indent="-228600" algn="l" rtl="0">
              <a:lnSpc>
                <a:spcPct val="110000"/>
              </a:lnSpc>
              <a:spcBef>
                <a:spcPts val="1000"/>
              </a:spcBef>
              <a:spcAft>
                <a:spcPts val="0"/>
              </a:spcAft>
              <a:buClr>
                <a:schemeClr val="dk1"/>
              </a:buClr>
              <a:buSzPts val="3600"/>
              <a:buFont typeface="Arial"/>
              <a:buChar char="•"/>
            </a:pPr>
            <a:r>
              <a:rPr lang="en-US" sz="3600" b="0" i="0" u="none" strike="noStrike" cap="none">
                <a:solidFill>
                  <a:schemeClr val="dk1"/>
                </a:solidFill>
                <a:latin typeface="Calibri"/>
                <a:ea typeface="Calibri"/>
                <a:cs typeface="Calibri"/>
                <a:sym typeface="Calibri"/>
              </a:rPr>
              <a:t>What modifications would you make if we had time to complete the design challenge again?</a:t>
            </a:r>
            <a:endParaRPr/>
          </a:p>
          <a:p>
            <a:pPr marL="228600" marR="0" lvl="0" indent="-50800" algn="l" rtl="0">
              <a:lnSpc>
                <a:spcPct val="120000"/>
              </a:lnSpc>
              <a:spcBef>
                <a:spcPts val="1000"/>
              </a:spcBef>
              <a:spcAft>
                <a:spcPts val="0"/>
              </a:spcAft>
              <a:buClr>
                <a:schemeClr val="dk1"/>
              </a:buClr>
              <a:buSzPts val="2800"/>
              <a:buFont typeface="Arial"/>
              <a:buNone/>
            </a:pPr>
            <a:endParaRPr sz="2800" b="0" i="0" u="none" strike="noStrike" cap="none">
              <a:solidFill>
                <a:schemeClr val="dk1"/>
              </a:solidFill>
              <a:latin typeface="Calibri"/>
              <a:ea typeface="Calibri"/>
              <a:cs typeface="Calibri"/>
              <a:sym typeface="Calibri"/>
            </a:endParaRPr>
          </a:p>
        </p:txBody>
      </p:sp>
      <p:pic>
        <p:nvPicPr>
          <p:cNvPr id="256" name="Google Shape;256;p12" descr="ud logo"/>
          <p:cNvPicPr preferRelativeResize="0"/>
          <p:nvPr/>
        </p:nvPicPr>
        <p:blipFill rotWithShape="1">
          <a:blip r:embed="rId4">
            <a:alphaModFix/>
          </a:blip>
          <a:srcRect/>
          <a:stretch/>
        </p:blipFill>
        <p:spPr>
          <a:xfrm>
            <a:off x="0" y="5214862"/>
            <a:ext cx="1828800" cy="2366682"/>
          </a:xfrm>
          <a:prstGeom prst="rect">
            <a:avLst/>
          </a:prstGeom>
          <a:noFill/>
          <a:ln>
            <a:noFill/>
          </a:ln>
        </p:spPr>
      </p:pic>
    </p:spTree>
  </p:cSld>
  <p:clrMapOvr>
    <a:masterClrMapping/>
  </p:clrMapOvr>
  <p:transition spd="slow">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sp>
        <p:nvSpPr>
          <p:cNvPr id="262" name="Google Shape;262;p13"/>
          <p:cNvSpPr/>
          <p:nvPr/>
        </p:nvSpPr>
        <p:spPr>
          <a:xfrm>
            <a:off x="9384517" y="6164512"/>
            <a:ext cx="1516762" cy="21544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hlink"/>
              </a:buClr>
              <a:buSzPts val="200"/>
              <a:buFont typeface="Calibri"/>
              <a:buNone/>
            </a:pPr>
            <a:r>
              <a:rPr lang="en-US" sz="800" b="0" i="0" u="sng" strike="noStrike" cap="none">
                <a:solidFill>
                  <a:schemeClr val="hlink"/>
                </a:solidFill>
                <a:latin typeface="Calibri"/>
                <a:ea typeface="Calibri"/>
                <a:cs typeface="Calibri"/>
                <a:sym typeface="Calibri"/>
                <a:hlinkClick r:id="rId3"/>
              </a:rPr>
              <a:t>www.engineeringmessages.org</a:t>
            </a:r>
            <a:r>
              <a:rPr lang="en-US" sz="800" b="0" i="0" u="none" strike="noStrike" cap="none">
                <a:solidFill>
                  <a:schemeClr val="dk1"/>
                </a:solidFill>
                <a:latin typeface="Calibri"/>
                <a:ea typeface="Calibri"/>
                <a:cs typeface="Calibri"/>
                <a:sym typeface="Calibri"/>
              </a:rPr>
              <a:t> </a:t>
            </a:r>
            <a:endParaRPr sz="1400" b="0" i="0" u="none" strike="noStrike" cap="none">
              <a:solidFill>
                <a:srgbClr val="000000"/>
              </a:solidFill>
              <a:latin typeface="Arial"/>
              <a:ea typeface="Arial"/>
              <a:cs typeface="Arial"/>
              <a:sym typeface="Arial"/>
            </a:endParaRPr>
          </a:p>
        </p:txBody>
      </p:sp>
      <p:sp>
        <p:nvSpPr>
          <p:cNvPr id="263" name="Google Shape;263;p13"/>
          <p:cNvSpPr txBox="1">
            <a:spLocks noGrp="1"/>
          </p:cNvSpPr>
          <p:nvPr>
            <p:ph type="title"/>
          </p:nvPr>
        </p:nvSpPr>
        <p:spPr>
          <a:xfrm>
            <a:off x="246112" y="132013"/>
            <a:ext cx="10515599" cy="1045228"/>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350"/>
              <a:buFont typeface="Calibri"/>
              <a:buNone/>
            </a:pPr>
            <a:r>
              <a:rPr lang="en-US" sz="5400" b="1" i="0" u="none" strike="noStrike" cap="none">
                <a:solidFill>
                  <a:schemeClr val="dk1"/>
                </a:solidFill>
                <a:latin typeface="Calibri"/>
                <a:ea typeface="Calibri"/>
                <a:cs typeface="Calibri"/>
                <a:sym typeface="Calibri"/>
              </a:rPr>
              <a:t>Wrap Up</a:t>
            </a:r>
            <a:endParaRPr/>
          </a:p>
        </p:txBody>
      </p:sp>
      <p:sp>
        <p:nvSpPr>
          <p:cNvPr id="264" name="Google Shape;264;p13"/>
          <p:cNvSpPr txBox="1">
            <a:spLocks noGrp="1"/>
          </p:cNvSpPr>
          <p:nvPr>
            <p:ph type="body" idx="1"/>
          </p:nvPr>
        </p:nvSpPr>
        <p:spPr>
          <a:xfrm>
            <a:off x="499650" y="1166000"/>
            <a:ext cx="6568500" cy="2186100"/>
          </a:xfrm>
          <a:prstGeom prst="rect">
            <a:avLst/>
          </a:prstGeom>
          <a:noFill/>
          <a:ln>
            <a:noFill/>
          </a:ln>
        </p:spPr>
        <p:txBody>
          <a:bodyPr spcFirstLastPara="1" wrap="square" lIns="91425" tIns="45700" rIns="91425" bIns="45700" anchor="t" anchorCtr="0">
            <a:noAutofit/>
          </a:bodyPr>
          <a:lstStyle/>
          <a:p>
            <a:pPr marL="0" marR="0" lvl="0" indent="0" algn="l" rtl="0">
              <a:lnSpc>
                <a:spcPct val="80000"/>
              </a:lnSpc>
              <a:spcBef>
                <a:spcPts val="0"/>
              </a:spcBef>
              <a:spcAft>
                <a:spcPts val="0"/>
              </a:spcAft>
              <a:buClr>
                <a:schemeClr val="dk1"/>
              </a:buClr>
              <a:buSzPts val="2800"/>
              <a:buFont typeface="Arial"/>
              <a:buNone/>
            </a:pPr>
            <a:endParaRPr sz="2800" b="0" i="0" u="none" strike="noStrike" cap="none">
              <a:solidFill>
                <a:schemeClr val="dk1"/>
              </a:solidFill>
              <a:latin typeface="Calibri"/>
              <a:ea typeface="Calibri"/>
              <a:cs typeface="Calibri"/>
              <a:sym typeface="Calibri"/>
            </a:endParaRPr>
          </a:p>
          <a:p>
            <a:pPr marL="228600" marR="0" lvl="0" indent="-228600" algn="l" rtl="0">
              <a:lnSpc>
                <a:spcPct val="80000"/>
              </a:lnSpc>
              <a:spcBef>
                <a:spcPts val="1000"/>
              </a:spcBef>
              <a:spcAft>
                <a:spcPts val="0"/>
              </a:spcAft>
              <a:buClr>
                <a:schemeClr val="dk1"/>
              </a:buClr>
              <a:buSzPts val="3600"/>
              <a:buFont typeface="Arial"/>
              <a:buChar char="•"/>
            </a:pPr>
            <a:r>
              <a:rPr lang="en-US" sz="3600" b="0" i="0" u="none" strike="noStrike" cap="none">
                <a:solidFill>
                  <a:schemeClr val="dk1"/>
                </a:solidFill>
                <a:latin typeface="Calibri"/>
                <a:ea typeface="Calibri"/>
                <a:cs typeface="Calibri"/>
                <a:sym typeface="Calibri"/>
              </a:rPr>
              <a:t>What ideas do you have for engineering a better world?</a:t>
            </a:r>
            <a:endParaRPr/>
          </a:p>
          <a:p>
            <a:pPr marL="0" marR="0" lvl="0" indent="0" algn="l" rtl="0">
              <a:lnSpc>
                <a:spcPct val="80000"/>
              </a:lnSpc>
              <a:spcBef>
                <a:spcPts val="1000"/>
              </a:spcBef>
              <a:spcAft>
                <a:spcPts val="0"/>
              </a:spcAft>
              <a:buClr>
                <a:schemeClr val="dk1"/>
              </a:buClr>
              <a:buSzPts val="3600"/>
              <a:buFont typeface="Arial"/>
              <a:buNone/>
            </a:pPr>
            <a:endParaRPr sz="3600" b="0" i="0" u="none" strike="noStrike" cap="none">
              <a:solidFill>
                <a:schemeClr val="dk1"/>
              </a:solidFill>
              <a:latin typeface="Calibri"/>
              <a:ea typeface="Calibri"/>
              <a:cs typeface="Calibri"/>
              <a:sym typeface="Calibri"/>
            </a:endParaRPr>
          </a:p>
          <a:p>
            <a:pPr marL="228600" marR="0" lvl="0" indent="-228600" algn="l" rtl="0">
              <a:lnSpc>
                <a:spcPct val="80000"/>
              </a:lnSpc>
              <a:spcBef>
                <a:spcPts val="1000"/>
              </a:spcBef>
              <a:spcAft>
                <a:spcPts val="0"/>
              </a:spcAft>
              <a:buClr>
                <a:schemeClr val="dk1"/>
              </a:buClr>
              <a:buSzPts val="3600"/>
              <a:buFont typeface="Arial"/>
              <a:buChar char="•"/>
            </a:pPr>
            <a:r>
              <a:rPr lang="en-US" sz="3600" b="0" i="0" u="none" strike="noStrike" cap="none">
                <a:solidFill>
                  <a:schemeClr val="dk1"/>
                </a:solidFill>
                <a:latin typeface="Calibri"/>
                <a:ea typeface="Calibri"/>
                <a:cs typeface="Calibri"/>
                <a:sym typeface="Calibri"/>
              </a:rPr>
              <a:t>How can you turn ideas into reality?</a:t>
            </a:r>
            <a:endParaRPr/>
          </a:p>
        </p:txBody>
      </p:sp>
      <p:pic>
        <p:nvPicPr>
          <p:cNvPr id="265" name="Google Shape;265;p13" descr="2 students"/>
          <p:cNvPicPr preferRelativeResize="0"/>
          <p:nvPr/>
        </p:nvPicPr>
        <p:blipFill rotWithShape="1">
          <a:blip r:embed="rId4">
            <a:alphaModFix/>
          </a:blip>
          <a:srcRect t="8191"/>
          <a:stretch/>
        </p:blipFill>
        <p:spPr>
          <a:xfrm>
            <a:off x="7892863" y="882823"/>
            <a:ext cx="3950073" cy="4518920"/>
          </a:xfrm>
          <a:prstGeom prst="rect">
            <a:avLst/>
          </a:prstGeom>
          <a:noFill/>
          <a:ln>
            <a:noFill/>
          </a:ln>
        </p:spPr>
      </p:pic>
      <p:pic>
        <p:nvPicPr>
          <p:cNvPr id="266" name="Google Shape;266;p13" descr="ud logo"/>
          <p:cNvPicPr preferRelativeResize="0"/>
          <p:nvPr/>
        </p:nvPicPr>
        <p:blipFill rotWithShape="1">
          <a:blip r:embed="rId5">
            <a:alphaModFix/>
          </a:blip>
          <a:srcRect/>
          <a:stretch/>
        </p:blipFill>
        <p:spPr>
          <a:xfrm>
            <a:off x="0" y="5214862"/>
            <a:ext cx="1828800" cy="2366682"/>
          </a:xfrm>
          <a:prstGeom prst="rect">
            <a:avLst/>
          </a:prstGeom>
          <a:noFill/>
          <a:ln>
            <a:noFill/>
          </a:ln>
        </p:spPr>
      </p:pic>
    </p:spTree>
  </p:cSld>
  <p:clrMapOvr>
    <a:masterClrMapping/>
  </p:clrMapOvr>
  <p:transition spd="slow">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70"/>
        <p:cNvGrpSpPr/>
        <p:nvPr/>
      </p:nvGrpSpPr>
      <p:grpSpPr>
        <a:xfrm>
          <a:off x="0" y="0"/>
          <a:ext cx="0" cy="0"/>
          <a:chOff x="0" y="0"/>
          <a:chExt cx="0" cy="0"/>
        </a:xfrm>
      </p:grpSpPr>
      <p:sp>
        <p:nvSpPr>
          <p:cNvPr id="2" name="Title 1" hidden="1">
            <a:extLst>
              <a:ext uri="{FF2B5EF4-FFF2-40B4-BE49-F238E27FC236}">
                <a16:creationId xmlns:a16="http://schemas.microsoft.com/office/drawing/2014/main" id="{0A31F372-1224-774F-88A2-2A6505F6598B}"/>
              </a:ext>
            </a:extLst>
          </p:cNvPr>
          <p:cNvSpPr>
            <a:spLocks noGrp="1"/>
          </p:cNvSpPr>
          <p:nvPr>
            <p:ph type="title"/>
          </p:nvPr>
        </p:nvSpPr>
        <p:spPr/>
        <p:txBody>
          <a:bodyPr/>
          <a:lstStyle/>
          <a:p>
            <a:r>
              <a:rPr lang="en-US" dirty="0"/>
              <a:t>Support and References</a:t>
            </a:r>
          </a:p>
        </p:txBody>
      </p:sp>
      <p:sp>
        <p:nvSpPr>
          <p:cNvPr id="271" name="Google Shape;271;p14"/>
          <p:cNvSpPr txBox="1">
            <a:spLocks noGrp="1"/>
          </p:cNvSpPr>
          <p:nvPr>
            <p:ph type="body" idx="4294967295"/>
          </p:nvPr>
        </p:nvSpPr>
        <p:spPr>
          <a:xfrm>
            <a:off x="557947" y="482600"/>
            <a:ext cx="5392738" cy="5546725"/>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chemeClr val="dk1"/>
              </a:buClr>
              <a:buSzPts val="1100"/>
              <a:buFont typeface="Arial"/>
              <a:buNone/>
            </a:pPr>
            <a:r>
              <a:rPr lang="en-US" sz="2000" i="1" dirty="0">
                <a:solidFill>
                  <a:schemeClr val="dk1"/>
                </a:solidFill>
                <a:latin typeface="Calibri"/>
                <a:ea typeface="Calibri"/>
                <a:cs typeface="Calibri"/>
                <a:sym typeface="Calibri"/>
              </a:rPr>
              <a:t>This material is based upon work supported by: </a:t>
            </a:r>
            <a:endParaRPr sz="2000" i="1" dirty="0">
              <a:solidFill>
                <a:schemeClr val="dk1"/>
              </a:solidFill>
              <a:latin typeface="Calibri"/>
              <a:ea typeface="Calibri"/>
              <a:cs typeface="Calibri"/>
              <a:sym typeface="Calibri"/>
            </a:endParaRPr>
          </a:p>
          <a:p>
            <a:pPr marL="457200" lvl="0" indent="-355600" algn="l" rtl="0">
              <a:lnSpc>
                <a:spcPct val="90000"/>
              </a:lnSpc>
              <a:spcBef>
                <a:spcPts val="0"/>
              </a:spcBef>
              <a:spcAft>
                <a:spcPts val="0"/>
              </a:spcAft>
              <a:buSzPts val="2000"/>
              <a:buFont typeface="Calibri"/>
              <a:buChar char="-"/>
            </a:pPr>
            <a:r>
              <a:rPr lang="en-US" sz="2000" i="1" dirty="0">
                <a:solidFill>
                  <a:schemeClr val="dk1"/>
                </a:solidFill>
                <a:latin typeface="Calibri"/>
                <a:ea typeface="Calibri"/>
                <a:cs typeface="Calibri"/>
                <a:sym typeface="Calibri"/>
              </a:rPr>
              <a:t>the National Science Foundation under Grant No. EEC – 1009607</a:t>
            </a:r>
            <a:endParaRPr sz="2000" i="1" dirty="0">
              <a:solidFill>
                <a:schemeClr val="dk1"/>
              </a:solidFill>
              <a:latin typeface="Calibri"/>
              <a:ea typeface="Calibri"/>
              <a:cs typeface="Calibri"/>
              <a:sym typeface="Calibri"/>
            </a:endParaRPr>
          </a:p>
          <a:p>
            <a:pPr marL="457200" lvl="0" indent="-355600" algn="l" rtl="0">
              <a:lnSpc>
                <a:spcPct val="90000"/>
              </a:lnSpc>
              <a:spcBef>
                <a:spcPts val="0"/>
              </a:spcBef>
              <a:spcAft>
                <a:spcPts val="0"/>
              </a:spcAft>
              <a:buSzPts val="2000"/>
              <a:buFont typeface="Calibri"/>
              <a:buChar char="-"/>
            </a:pPr>
            <a:r>
              <a:rPr lang="en-US" sz="2000" i="1" dirty="0" err="1">
                <a:solidFill>
                  <a:schemeClr val="dk1"/>
                </a:solidFill>
                <a:latin typeface="Calibri"/>
                <a:ea typeface="Calibri"/>
                <a:cs typeface="Calibri"/>
                <a:sym typeface="Calibri"/>
              </a:rPr>
              <a:t>EiF</a:t>
            </a:r>
            <a:r>
              <a:rPr lang="en-US" sz="2000" i="1" dirty="0">
                <a:solidFill>
                  <a:schemeClr val="dk1"/>
                </a:solidFill>
                <a:latin typeface="Calibri"/>
                <a:ea typeface="Calibri"/>
                <a:cs typeface="Calibri"/>
                <a:sym typeface="Calibri"/>
              </a:rPr>
              <a:t> grant 14.06</a:t>
            </a:r>
            <a:endParaRPr sz="2000" i="1" dirty="0">
              <a:solidFill>
                <a:schemeClr val="dk1"/>
              </a:solidFill>
              <a:latin typeface="Calibri"/>
              <a:ea typeface="Calibri"/>
              <a:cs typeface="Calibri"/>
              <a:sym typeface="Calibri"/>
            </a:endParaRPr>
          </a:p>
          <a:p>
            <a:pPr marL="457200" lvl="0" indent="-355600" algn="l" rtl="0">
              <a:lnSpc>
                <a:spcPct val="90000"/>
              </a:lnSpc>
              <a:spcBef>
                <a:spcPts val="0"/>
              </a:spcBef>
              <a:spcAft>
                <a:spcPts val="0"/>
              </a:spcAft>
              <a:buSzPts val="2000"/>
              <a:buFont typeface="Calibri"/>
              <a:buChar char="-"/>
            </a:pPr>
            <a:r>
              <a:rPr lang="en-US" sz="2000" i="1" dirty="0">
                <a:solidFill>
                  <a:schemeClr val="dk1"/>
                </a:solidFill>
                <a:latin typeface="Calibri"/>
                <a:ea typeface="Calibri"/>
                <a:cs typeface="Calibri"/>
                <a:sym typeface="Calibri"/>
              </a:rPr>
              <a:t>Engineering Science Foundation of Dayton under </a:t>
            </a:r>
            <a:br>
              <a:rPr lang="en-US" sz="2000" i="1" dirty="0">
                <a:solidFill>
                  <a:schemeClr val="dk1"/>
                </a:solidFill>
                <a:latin typeface="Calibri"/>
                <a:ea typeface="Calibri"/>
                <a:cs typeface="Calibri"/>
                <a:sym typeface="Calibri"/>
              </a:rPr>
            </a:br>
            <a:r>
              <a:rPr lang="en-US" sz="2000" i="1" dirty="0">
                <a:solidFill>
                  <a:schemeClr val="dk1"/>
                </a:solidFill>
                <a:latin typeface="Calibri"/>
                <a:ea typeface="Calibri"/>
                <a:cs typeface="Calibri"/>
                <a:sym typeface="Calibri"/>
              </a:rPr>
              <a:t>Grant No. AD2018-0001 </a:t>
            </a:r>
            <a:endParaRPr sz="2000" i="1" dirty="0">
              <a:solidFill>
                <a:schemeClr val="dk1"/>
              </a:solidFill>
              <a:latin typeface="Calibri"/>
              <a:ea typeface="Calibri"/>
              <a:cs typeface="Calibri"/>
              <a:sym typeface="Calibri"/>
            </a:endParaRPr>
          </a:p>
          <a:p>
            <a:pPr marL="457200" lvl="0" indent="-355600" algn="l" rtl="0">
              <a:lnSpc>
                <a:spcPct val="90000"/>
              </a:lnSpc>
              <a:spcBef>
                <a:spcPts val="0"/>
              </a:spcBef>
              <a:spcAft>
                <a:spcPts val="0"/>
              </a:spcAft>
              <a:buSzPts val="2000"/>
              <a:buFont typeface="Calibri"/>
              <a:buChar char="-"/>
            </a:pPr>
            <a:r>
              <a:rPr lang="en-US" sz="2000" i="1" dirty="0">
                <a:solidFill>
                  <a:schemeClr val="dk1"/>
                </a:solidFill>
                <a:latin typeface="Calibri"/>
                <a:ea typeface="Calibri"/>
                <a:cs typeface="Calibri"/>
                <a:sym typeface="Calibri"/>
              </a:rPr>
              <a:t>2017-18 grant from the Marianist Foundation.</a:t>
            </a:r>
            <a:endParaRPr sz="2800" b="0" i="1" u="none" strike="noStrike" cap="none" dirty="0">
              <a:solidFill>
                <a:schemeClr val="dk1"/>
              </a:solidFill>
              <a:latin typeface="Calibri"/>
              <a:ea typeface="Calibri"/>
              <a:cs typeface="Calibri"/>
              <a:sym typeface="Calibri"/>
            </a:endParaRPr>
          </a:p>
          <a:p>
            <a:pPr marL="0" marR="0" lvl="0" indent="0" algn="l" rtl="0">
              <a:lnSpc>
                <a:spcPct val="90000"/>
              </a:lnSpc>
              <a:spcBef>
                <a:spcPts val="1000"/>
              </a:spcBef>
              <a:spcAft>
                <a:spcPts val="0"/>
              </a:spcAft>
              <a:buClr>
                <a:schemeClr val="dk1"/>
              </a:buClr>
              <a:buSzPts val="700"/>
              <a:buFont typeface="Arial"/>
              <a:buNone/>
            </a:pPr>
            <a:r>
              <a:rPr lang="en-US" sz="2800" b="0" i="1" u="none" strike="noStrike" cap="none" dirty="0">
                <a:solidFill>
                  <a:schemeClr val="dk1"/>
                </a:solidFill>
                <a:latin typeface="Calibri"/>
                <a:ea typeface="Calibri"/>
                <a:cs typeface="Calibri"/>
                <a:sym typeface="Calibri"/>
              </a:rPr>
              <a:t>References:</a:t>
            </a:r>
            <a:endParaRPr dirty="0"/>
          </a:p>
          <a:p>
            <a:pPr marL="0" marR="0" lvl="0" indent="0" algn="l" rtl="0">
              <a:lnSpc>
                <a:spcPct val="90000"/>
              </a:lnSpc>
              <a:spcBef>
                <a:spcPts val="1000"/>
              </a:spcBef>
              <a:spcAft>
                <a:spcPts val="0"/>
              </a:spcAft>
              <a:buClr>
                <a:schemeClr val="dk1"/>
              </a:buClr>
              <a:buSzPts val="450"/>
              <a:buFont typeface="Arial"/>
              <a:buNone/>
            </a:pPr>
            <a:r>
              <a:rPr lang="en-US" sz="1800" b="0" i="0" u="none" strike="noStrike" cap="none" dirty="0">
                <a:solidFill>
                  <a:schemeClr val="dk1"/>
                </a:solidFill>
                <a:latin typeface="Calibri"/>
                <a:ea typeface="Calibri"/>
                <a:cs typeface="Calibri"/>
                <a:sym typeface="Calibri"/>
              </a:rPr>
              <a:t>Ohio's new learning standards. </a:t>
            </a:r>
            <a:r>
              <a:rPr lang="en-US" sz="1800" b="0" i="1" u="none" strike="noStrike" cap="none" dirty="0">
                <a:solidFill>
                  <a:schemeClr val="dk1"/>
                </a:solidFill>
                <a:latin typeface="Calibri"/>
                <a:ea typeface="Calibri"/>
                <a:cs typeface="Calibri"/>
                <a:sym typeface="Calibri"/>
              </a:rPr>
              <a:t>Ohio department of education</a:t>
            </a:r>
            <a:r>
              <a:rPr lang="en-US" sz="1800" b="0" i="0" u="none" strike="noStrike" cap="none" dirty="0">
                <a:solidFill>
                  <a:schemeClr val="dk1"/>
                </a:solidFill>
                <a:latin typeface="Calibri"/>
                <a:ea typeface="Calibri"/>
                <a:cs typeface="Calibri"/>
                <a:sym typeface="Calibri"/>
              </a:rPr>
              <a:t>.  08 Aug 2014.  Retrieved from: </a:t>
            </a:r>
            <a:r>
              <a:rPr lang="en-US" sz="1800" b="0" i="0" u="sng" strike="noStrike" cap="none" dirty="0">
                <a:solidFill>
                  <a:schemeClr val="hlink"/>
                </a:solidFill>
                <a:latin typeface="Calibri"/>
                <a:ea typeface="Calibri"/>
                <a:cs typeface="Calibri"/>
                <a:sym typeface="Calibri"/>
                <a:hlinkClick r:id="rId3"/>
              </a:rPr>
              <a:t>http://education.ohio.gov/Topics/Ohio-s-New-Learning-Standards/Ohios-New-Learning-Standards</a:t>
            </a:r>
            <a:r>
              <a:rPr lang="en-US" sz="1800" b="0" i="0" u="none" strike="noStrike" cap="none" dirty="0">
                <a:solidFill>
                  <a:schemeClr val="dk1"/>
                </a:solidFill>
                <a:latin typeface="Calibri"/>
                <a:ea typeface="Calibri"/>
                <a:cs typeface="Calibri"/>
                <a:sym typeface="Calibri"/>
              </a:rPr>
              <a:t> </a:t>
            </a:r>
            <a:endParaRPr dirty="0"/>
          </a:p>
          <a:p>
            <a:pPr marL="0" marR="0" lvl="0" indent="0" algn="ctr" rtl="0">
              <a:lnSpc>
                <a:spcPct val="90000"/>
              </a:lnSpc>
              <a:spcBef>
                <a:spcPts val="1000"/>
              </a:spcBef>
              <a:spcAft>
                <a:spcPts val="0"/>
              </a:spcAft>
              <a:buClr>
                <a:schemeClr val="dk1"/>
              </a:buClr>
              <a:buSzPts val="2800"/>
              <a:buFont typeface="Arial"/>
              <a:buNone/>
            </a:pPr>
            <a:endParaRPr sz="2800" b="0" i="1" u="none" strike="noStrike" cap="none" dirty="0">
              <a:solidFill>
                <a:schemeClr val="dk1"/>
              </a:solidFill>
              <a:latin typeface="Calibri"/>
              <a:ea typeface="Calibri"/>
              <a:cs typeface="Calibri"/>
              <a:sym typeface="Calibri"/>
            </a:endParaRPr>
          </a:p>
          <a:p>
            <a:pPr marL="0" marR="0" lvl="0" indent="0" algn="l" rtl="0">
              <a:lnSpc>
                <a:spcPct val="90000"/>
              </a:lnSpc>
              <a:spcBef>
                <a:spcPts val="1000"/>
              </a:spcBef>
              <a:spcAft>
                <a:spcPts val="0"/>
              </a:spcAft>
              <a:buClr>
                <a:schemeClr val="dk1"/>
              </a:buClr>
              <a:buSzPts val="2800"/>
              <a:buFont typeface="Arial"/>
              <a:buNone/>
            </a:pPr>
            <a:endParaRPr sz="2800" b="0" i="0" u="none" strike="noStrike" cap="none" dirty="0">
              <a:solidFill>
                <a:schemeClr val="dk1"/>
              </a:solidFill>
              <a:latin typeface="Calibri"/>
              <a:ea typeface="Calibri"/>
              <a:cs typeface="Calibri"/>
              <a:sym typeface="Calibri"/>
            </a:endParaRPr>
          </a:p>
        </p:txBody>
      </p:sp>
      <p:pic>
        <p:nvPicPr>
          <p:cNvPr id="272" name="Google Shape;272;p14" descr="decorative image"/>
          <p:cNvPicPr preferRelativeResize="0"/>
          <p:nvPr/>
        </p:nvPicPr>
        <p:blipFill rotWithShape="1">
          <a:blip r:embed="rId4">
            <a:alphaModFix/>
          </a:blip>
          <a:srcRect/>
          <a:stretch/>
        </p:blipFill>
        <p:spPr>
          <a:xfrm>
            <a:off x="6596444" y="189176"/>
            <a:ext cx="5364330" cy="5840149"/>
          </a:xfrm>
          <a:prstGeom prst="rect">
            <a:avLst/>
          </a:prstGeom>
          <a:noFill/>
          <a:ln>
            <a:noFill/>
          </a:ln>
        </p:spPr>
      </p:pic>
      <p:sp>
        <p:nvSpPr>
          <p:cNvPr id="273" name="Google Shape;273;p14"/>
          <p:cNvSpPr/>
          <p:nvPr/>
        </p:nvSpPr>
        <p:spPr>
          <a:xfrm>
            <a:off x="9129815" y="6029326"/>
            <a:ext cx="2185200" cy="369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hlink"/>
              </a:buClr>
              <a:buSzPts val="450"/>
              <a:buFont typeface="Arial"/>
              <a:buNone/>
            </a:pPr>
            <a:r>
              <a:rPr lang="en-US" sz="1800" b="0" i="0" u="sng" strike="noStrike" cap="none">
                <a:solidFill>
                  <a:schemeClr val="hlink"/>
                </a:solidFill>
                <a:latin typeface="Arial"/>
                <a:ea typeface="Arial"/>
                <a:cs typeface="Arial"/>
                <a:sym typeface="Arial"/>
                <a:hlinkClick r:id="rId5"/>
              </a:rPr>
              <a:t>www.discovere.org</a:t>
            </a:r>
            <a:r>
              <a:rPr lang="en-US" sz="1800" b="0" i="0" u="none" strike="noStrike" cap="none">
                <a:solidFill>
                  <a:srgbClr val="7D7D7D"/>
                </a:solidFill>
                <a:latin typeface="Arial"/>
                <a:ea typeface="Arial"/>
                <a:cs typeface="Arial"/>
                <a:sym typeface="Arial"/>
              </a:rPr>
              <a:t> </a:t>
            </a:r>
            <a:endParaRPr sz="1400" b="0" i="0" u="none" strike="noStrike" cap="none">
              <a:solidFill>
                <a:srgbClr val="000000"/>
              </a:solidFill>
              <a:latin typeface="Arial"/>
              <a:ea typeface="Arial"/>
              <a:cs typeface="Arial"/>
              <a:sym typeface="Arial"/>
            </a:endParaRPr>
          </a:p>
        </p:txBody>
      </p:sp>
      <p:pic>
        <p:nvPicPr>
          <p:cNvPr id="274" name="Google Shape;274;p14" descr="ud logo"/>
          <p:cNvPicPr preferRelativeResize="0"/>
          <p:nvPr/>
        </p:nvPicPr>
        <p:blipFill rotWithShape="1">
          <a:blip r:embed="rId6">
            <a:alphaModFix/>
          </a:blip>
          <a:srcRect/>
          <a:stretch/>
        </p:blipFill>
        <p:spPr>
          <a:xfrm>
            <a:off x="0" y="5214862"/>
            <a:ext cx="1828800" cy="2366682"/>
          </a:xfrm>
          <a:prstGeom prst="rect">
            <a:avLst/>
          </a:prstGeom>
          <a:noFill/>
          <a:ln>
            <a:noFill/>
          </a:ln>
        </p:spPr>
      </p:pic>
    </p:spTree>
  </p:cSld>
  <p:clrMapOvr>
    <a:masterClrMapping/>
  </p:clrMapOvr>
  <p:transition spd="slow">
    <p:fade thruBlk="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Google Shape;132;p2"/>
          <p:cNvSpPr/>
          <p:nvPr/>
        </p:nvSpPr>
        <p:spPr>
          <a:xfrm>
            <a:off x="8943084" y="2012433"/>
            <a:ext cx="1415772" cy="21544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hlink"/>
              </a:buClr>
              <a:buSzPts val="200"/>
              <a:buFont typeface="Arial"/>
              <a:buNone/>
            </a:pPr>
            <a:r>
              <a:rPr lang="en-US" sz="800" b="0" i="0" u="sng" strike="noStrike" cap="none">
                <a:solidFill>
                  <a:schemeClr val="hlink"/>
                </a:solidFill>
                <a:latin typeface="Arial"/>
                <a:ea typeface="Arial"/>
                <a:cs typeface="Arial"/>
                <a:sym typeface="Arial"/>
                <a:hlinkClick r:id="rId3"/>
              </a:rPr>
              <a:t>images.businessweek.com</a:t>
            </a:r>
            <a:endParaRPr sz="1400" b="0" i="0" u="none" strike="noStrike" cap="none">
              <a:solidFill>
                <a:srgbClr val="000000"/>
              </a:solidFill>
              <a:latin typeface="Arial"/>
              <a:ea typeface="Arial"/>
              <a:cs typeface="Arial"/>
              <a:sym typeface="Arial"/>
            </a:endParaRPr>
          </a:p>
        </p:txBody>
      </p:sp>
      <p:sp>
        <p:nvSpPr>
          <p:cNvPr id="133" name="Google Shape;133;p2"/>
          <p:cNvSpPr/>
          <p:nvPr/>
        </p:nvSpPr>
        <p:spPr>
          <a:xfrm>
            <a:off x="7516714" y="4167203"/>
            <a:ext cx="1120819" cy="21544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hlink"/>
              </a:buClr>
              <a:buSzPts val="200"/>
              <a:buFont typeface="Arial"/>
              <a:buNone/>
            </a:pPr>
            <a:r>
              <a:rPr lang="en-US" sz="800" b="0" i="0" u="sng" strike="noStrike" cap="none">
                <a:solidFill>
                  <a:schemeClr val="hlink"/>
                </a:solidFill>
                <a:latin typeface="Arial"/>
                <a:ea typeface="Arial"/>
                <a:cs typeface="Arial"/>
                <a:sym typeface="Arial"/>
                <a:hlinkClick r:id="rId4"/>
              </a:rPr>
              <a:t>www.wistatefair.com</a:t>
            </a:r>
            <a:endParaRPr sz="1400" b="0" i="0" u="none" strike="noStrike" cap="none">
              <a:solidFill>
                <a:srgbClr val="000000"/>
              </a:solidFill>
              <a:latin typeface="Arial"/>
              <a:ea typeface="Arial"/>
              <a:cs typeface="Arial"/>
              <a:sym typeface="Arial"/>
            </a:endParaRPr>
          </a:p>
        </p:txBody>
      </p:sp>
      <p:sp>
        <p:nvSpPr>
          <p:cNvPr id="134" name="Google Shape;134;p2"/>
          <p:cNvSpPr/>
          <p:nvPr/>
        </p:nvSpPr>
        <p:spPr>
          <a:xfrm>
            <a:off x="10030096" y="4249251"/>
            <a:ext cx="1213793" cy="21544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hlink"/>
              </a:buClr>
              <a:buSzPts val="200"/>
              <a:buFont typeface="Arial"/>
              <a:buNone/>
            </a:pPr>
            <a:r>
              <a:rPr lang="en-US" sz="800" b="0" i="0" u="sng" strike="noStrike" cap="none">
                <a:solidFill>
                  <a:schemeClr val="hlink"/>
                </a:solidFill>
                <a:latin typeface="Arial"/>
                <a:ea typeface="Arial"/>
                <a:cs typeface="Arial"/>
                <a:sym typeface="Arial"/>
                <a:hlinkClick r:id="rId5"/>
              </a:rPr>
              <a:t>www.gettyimages.com</a:t>
            </a:r>
            <a:endParaRPr sz="1400" b="0" i="0" u="none" strike="noStrike" cap="none">
              <a:solidFill>
                <a:srgbClr val="000000"/>
              </a:solidFill>
              <a:latin typeface="Arial"/>
              <a:ea typeface="Arial"/>
              <a:cs typeface="Arial"/>
              <a:sym typeface="Arial"/>
            </a:endParaRPr>
          </a:p>
        </p:txBody>
      </p:sp>
      <p:sp>
        <p:nvSpPr>
          <p:cNvPr id="135" name="Google Shape;135;p2"/>
          <p:cNvSpPr txBox="1">
            <a:spLocks noGrp="1"/>
          </p:cNvSpPr>
          <p:nvPr>
            <p:ph type="title"/>
          </p:nvPr>
        </p:nvSpPr>
        <p:spPr>
          <a:xfrm>
            <a:off x="0" y="23704"/>
            <a:ext cx="10515599" cy="1325562"/>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200"/>
              <a:buFont typeface="Calibri"/>
              <a:buNone/>
            </a:pPr>
            <a:r>
              <a:rPr lang="en-US" sz="4800" b="1" i="0" u="none" strike="noStrike" cap="none">
                <a:solidFill>
                  <a:schemeClr val="dk1"/>
                </a:solidFill>
                <a:latin typeface="Calibri"/>
                <a:ea typeface="Calibri"/>
                <a:cs typeface="Calibri"/>
                <a:sym typeface="Calibri"/>
              </a:rPr>
              <a:t>What does an engineer do?</a:t>
            </a:r>
            <a:endParaRPr/>
          </a:p>
        </p:txBody>
      </p:sp>
      <p:sp>
        <p:nvSpPr>
          <p:cNvPr id="136" name="Google Shape;136;p2"/>
          <p:cNvSpPr txBox="1">
            <a:spLocks noGrp="1"/>
          </p:cNvSpPr>
          <p:nvPr>
            <p:ph type="body" idx="1"/>
          </p:nvPr>
        </p:nvSpPr>
        <p:spPr>
          <a:xfrm>
            <a:off x="265586" y="943345"/>
            <a:ext cx="6744814" cy="5207700"/>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chemeClr val="dk1"/>
              </a:buClr>
              <a:buSzPts val="2800"/>
              <a:buFont typeface="Arial"/>
              <a:buChar char="•"/>
            </a:pPr>
            <a:r>
              <a:rPr lang="en-US" sz="2800" b="0" i="0" u="none" strike="noStrike" cap="none" dirty="0">
                <a:solidFill>
                  <a:schemeClr val="dk1"/>
                </a:solidFill>
                <a:latin typeface="Calibri"/>
                <a:ea typeface="Calibri"/>
                <a:cs typeface="Calibri"/>
                <a:sym typeface="Calibri"/>
              </a:rPr>
              <a:t>Solve problems and shape the future!</a:t>
            </a:r>
            <a:endParaRPr dirty="0"/>
          </a:p>
          <a:p>
            <a:pPr marL="228600" marR="0" lvl="0" indent="-228600" algn="l" rtl="0">
              <a:lnSpc>
                <a:spcPct val="90000"/>
              </a:lnSpc>
              <a:spcBef>
                <a:spcPts val="1000"/>
              </a:spcBef>
              <a:spcAft>
                <a:spcPts val="0"/>
              </a:spcAft>
              <a:buClr>
                <a:schemeClr val="dk1"/>
              </a:buClr>
              <a:buSzPts val="2800"/>
              <a:buFont typeface="Arial"/>
              <a:buChar char="•"/>
            </a:pPr>
            <a:r>
              <a:rPr lang="en-US" sz="2800" b="0" i="0" u="none" strike="noStrike" cap="none" dirty="0">
                <a:solidFill>
                  <a:schemeClr val="dk1"/>
                </a:solidFill>
                <a:latin typeface="Calibri"/>
                <a:ea typeface="Calibri"/>
                <a:cs typeface="Calibri"/>
                <a:sym typeface="Calibri"/>
              </a:rPr>
              <a:t>Create and design new “things” essential to health, happiness and safety:</a:t>
            </a:r>
            <a:endParaRPr dirty="0"/>
          </a:p>
          <a:p>
            <a:pPr marL="685800" marR="0" lvl="1" indent="-228600" algn="l" rtl="0">
              <a:lnSpc>
                <a:spcPct val="90000"/>
              </a:lnSpc>
              <a:spcBef>
                <a:spcPts val="500"/>
              </a:spcBef>
              <a:spcAft>
                <a:spcPts val="0"/>
              </a:spcAft>
              <a:buClr>
                <a:schemeClr val="dk1"/>
              </a:buClr>
              <a:buSzPts val="2400"/>
              <a:buFont typeface="Arial"/>
              <a:buChar char="•"/>
            </a:pPr>
            <a:r>
              <a:rPr lang="en-US" sz="2400" b="0" i="0" u="none" strike="noStrike" cap="none" dirty="0">
                <a:solidFill>
                  <a:schemeClr val="dk1"/>
                </a:solidFill>
                <a:latin typeface="Calibri"/>
                <a:ea typeface="Calibri"/>
                <a:cs typeface="Calibri"/>
                <a:sym typeface="Calibri"/>
              </a:rPr>
              <a:t>Chemical things – food, medicine, shampoo, fuels . . .</a:t>
            </a:r>
            <a:endParaRPr dirty="0"/>
          </a:p>
          <a:p>
            <a:pPr marL="685800" marR="0" lvl="1" indent="-228600" algn="l" rtl="0">
              <a:lnSpc>
                <a:spcPct val="90000"/>
              </a:lnSpc>
              <a:spcBef>
                <a:spcPts val="500"/>
              </a:spcBef>
              <a:spcAft>
                <a:spcPts val="0"/>
              </a:spcAft>
              <a:buClr>
                <a:schemeClr val="dk1"/>
              </a:buClr>
              <a:buSzPts val="2400"/>
              <a:buFont typeface="Arial"/>
              <a:buChar char="•"/>
            </a:pPr>
            <a:r>
              <a:rPr lang="en-US" sz="2400" b="0" i="0" u="none" strike="noStrike" cap="none" dirty="0">
                <a:solidFill>
                  <a:schemeClr val="dk1"/>
                </a:solidFill>
                <a:latin typeface="Calibri"/>
                <a:ea typeface="Calibri"/>
                <a:cs typeface="Calibri"/>
                <a:sym typeface="Calibri"/>
              </a:rPr>
              <a:t>Building things – bridges, skyscrapers, roads . . .</a:t>
            </a:r>
            <a:endParaRPr dirty="0"/>
          </a:p>
          <a:p>
            <a:pPr marL="685800" marR="0" lvl="1" indent="-228600" algn="l" rtl="0">
              <a:lnSpc>
                <a:spcPct val="90000"/>
              </a:lnSpc>
              <a:spcBef>
                <a:spcPts val="500"/>
              </a:spcBef>
              <a:spcAft>
                <a:spcPts val="0"/>
              </a:spcAft>
              <a:buClr>
                <a:schemeClr val="dk1"/>
              </a:buClr>
              <a:buSzPts val="2400"/>
              <a:buFont typeface="Arial"/>
              <a:buChar char="•"/>
            </a:pPr>
            <a:r>
              <a:rPr lang="en-US" sz="2400" b="0" i="0" u="none" strike="noStrike" cap="none" dirty="0">
                <a:solidFill>
                  <a:schemeClr val="dk1"/>
                </a:solidFill>
                <a:latin typeface="Calibri"/>
                <a:ea typeface="Calibri"/>
                <a:cs typeface="Calibri"/>
                <a:sym typeface="Calibri"/>
              </a:rPr>
              <a:t>Technology things – iPods, Cameras, electronic gadgets . . .</a:t>
            </a:r>
            <a:endParaRPr dirty="0"/>
          </a:p>
          <a:p>
            <a:pPr marL="685800" marR="0" lvl="1" indent="-228600" algn="l" rtl="0">
              <a:lnSpc>
                <a:spcPct val="90000"/>
              </a:lnSpc>
              <a:spcBef>
                <a:spcPts val="500"/>
              </a:spcBef>
              <a:spcAft>
                <a:spcPts val="0"/>
              </a:spcAft>
              <a:buClr>
                <a:schemeClr val="dk1"/>
              </a:buClr>
              <a:buSzPts val="2400"/>
              <a:buFont typeface="Arial"/>
              <a:buChar char="•"/>
            </a:pPr>
            <a:r>
              <a:rPr lang="en-US" sz="2400" b="0" i="0" u="none" strike="noStrike" cap="none" dirty="0">
                <a:solidFill>
                  <a:schemeClr val="dk1"/>
                </a:solidFill>
                <a:latin typeface="Calibri"/>
                <a:ea typeface="Calibri"/>
                <a:cs typeface="Calibri"/>
                <a:sym typeface="Calibri"/>
              </a:rPr>
              <a:t>Fun things – toys, roller coasters, sporting goods</a:t>
            </a:r>
            <a:r>
              <a:rPr lang="en-US" sz="2400" dirty="0">
                <a:solidFill>
                  <a:schemeClr val="dk1"/>
                </a:solidFill>
                <a:latin typeface="Calibri"/>
                <a:ea typeface="Calibri"/>
                <a:cs typeface="Calibri"/>
                <a:sym typeface="Calibri"/>
              </a:rPr>
              <a:t> . . .</a:t>
            </a:r>
            <a:endParaRPr dirty="0"/>
          </a:p>
          <a:p>
            <a:pPr marL="685800" marR="0" lvl="1" indent="-228600" algn="l" rtl="0">
              <a:lnSpc>
                <a:spcPct val="90000"/>
              </a:lnSpc>
              <a:spcBef>
                <a:spcPts val="500"/>
              </a:spcBef>
              <a:spcAft>
                <a:spcPts val="0"/>
              </a:spcAft>
              <a:buClr>
                <a:schemeClr val="dk1"/>
              </a:buClr>
              <a:buSzPts val="2400"/>
              <a:buFont typeface="Arial"/>
              <a:buChar char="•"/>
            </a:pPr>
            <a:r>
              <a:rPr lang="en-US" sz="2400" b="0" i="0" u="none" strike="noStrike" cap="none" dirty="0">
                <a:solidFill>
                  <a:schemeClr val="dk1"/>
                </a:solidFill>
                <a:latin typeface="Calibri"/>
                <a:ea typeface="Calibri"/>
                <a:cs typeface="Calibri"/>
                <a:sym typeface="Calibri"/>
              </a:rPr>
              <a:t>Important things – water systems, medical devices and tools . . .</a:t>
            </a:r>
            <a:endParaRPr dirty="0"/>
          </a:p>
          <a:p>
            <a:pPr marL="685800" marR="0" lvl="1" indent="-228600" algn="l" rtl="0">
              <a:lnSpc>
                <a:spcPct val="90000"/>
              </a:lnSpc>
              <a:spcBef>
                <a:spcPts val="500"/>
              </a:spcBef>
              <a:spcAft>
                <a:spcPts val="0"/>
              </a:spcAft>
              <a:buClr>
                <a:schemeClr val="dk1"/>
              </a:buClr>
              <a:buSzPts val="2400"/>
              <a:buFont typeface="Arial"/>
              <a:buChar char="•"/>
            </a:pPr>
            <a:r>
              <a:rPr lang="en-US" sz="2400" b="0" i="0" u="none" strike="noStrike" cap="none" dirty="0">
                <a:solidFill>
                  <a:schemeClr val="dk1"/>
                </a:solidFill>
                <a:latin typeface="Calibri"/>
                <a:ea typeface="Calibri"/>
                <a:cs typeface="Calibri"/>
                <a:sym typeface="Calibri"/>
              </a:rPr>
              <a:t>Much, much more</a:t>
            </a:r>
            <a:r>
              <a:rPr lang="en-US" sz="2400" dirty="0">
                <a:solidFill>
                  <a:schemeClr val="dk1"/>
                </a:solidFill>
                <a:latin typeface="Calibri"/>
                <a:ea typeface="Calibri"/>
                <a:cs typeface="Calibri"/>
                <a:sym typeface="Calibri"/>
              </a:rPr>
              <a:t> . . . </a:t>
            </a:r>
            <a:r>
              <a:rPr lang="en-US" sz="2400" b="1" i="0" u="none" strike="noStrike" cap="none" dirty="0">
                <a:solidFill>
                  <a:schemeClr val="dk1"/>
                </a:solidFill>
                <a:latin typeface="Calibri"/>
                <a:ea typeface="Calibri"/>
                <a:cs typeface="Calibri"/>
                <a:sym typeface="Calibri"/>
              </a:rPr>
              <a:t>the list is endless</a:t>
            </a:r>
            <a:endParaRPr dirty="0"/>
          </a:p>
        </p:txBody>
      </p:sp>
      <p:pic>
        <p:nvPicPr>
          <p:cNvPr id="137" name="Google Shape;137;p2" descr="chemical products"/>
          <p:cNvPicPr preferRelativeResize="0"/>
          <p:nvPr/>
        </p:nvPicPr>
        <p:blipFill rotWithShape="1">
          <a:blip r:embed="rId6">
            <a:alphaModFix/>
          </a:blip>
          <a:srcRect/>
          <a:stretch/>
        </p:blipFill>
        <p:spPr>
          <a:xfrm>
            <a:off x="7609567" y="0"/>
            <a:ext cx="4449082" cy="2595297"/>
          </a:xfrm>
          <a:prstGeom prst="rect">
            <a:avLst/>
          </a:prstGeom>
          <a:noFill/>
          <a:ln>
            <a:noFill/>
          </a:ln>
        </p:spPr>
      </p:pic>
      <p:pic>
        <p:nvPicPr>
          <p:cNvPr id="138" name="Google Shape;138;p2" descr="amusement park"/>
          <p:cNvPicPr preferRelativeResize="0"/>
          <p:nvPr/>
        </p:nvPicPr>
        <p:blipFill rotWithShape="1">
          <a:blip r:embed="rId7">
            <a:alphaModFix/>
          </a:blip>
          <a:srcRect/>
          <a:stretch/>
        </p:blipFill>
        <p:spPr>
          <a:xfrm>
            <a:off x="7499350" y="2433322"/>
            <a:ext cx="4362449" cy="1794058"/>
          </a:xfrm>
          <a:prstGeom prst="rect">
            <a:avLst/>
          </a:prstGeom>
          <a:noFill/>
          <a:ln>
            <a:noFill/>
          </a:ln>
        </p:spPr>
      </p:pic>
      <p:pic>
        <p:nvPicPr>
          <p:cNvPr id="139" name="Google Shape;139;p2" descr="hospital room with patient, doctors and nurses"/>
          <p:cNvPicPr preferRelativeResize="0"/>
          <p:nvPr/>
        </p:nvPicPr>
        <p:blipFill rotWithShape="1">
          <a:blip r:embed="rId8">
            <a:alphaModFix/>
          </a:blip>
          <a:srcRect/>
          <a:stretch/>
        </p:blipFill>
        <p:spPr>
          <a:xfrm>
            <a:off x="8943075" y="4432824"/>
            <a:ext cx="3016876" cy="2005289"/>
          </a:xfrm>
          <a:prstGeom prst="rect">
            <a:avLst/>
          </a:prstGeom>
          <a:noFill/>
          <a:ln>
            <a:noFill/>
          </a:ln>
        </p:spPr>
      </p:pic>
      <p:pic>
        <p:nvPicPr>
          <p:cNvPr id="140" name="Google Shape;140;p2" descr="ud logo"/>
          <p:cNvPicPr preferRelativeResize="0"/>
          <p:nvPr/>
        </p:nvPicPr>
        <p:blipFill rotWithShape="1">
          <a:blip r:embed="rId9">
            <a:alphaModFix/>
          </a:blip>
          <a:srcRect/>
          <a:stretch/>
        </p:blipFill>
        <p:spPr>
          <a:xfrm>
            <a:off x="0" y="5214862"/>
            <a:ext cx="1828800" cy="2366682"/>
          </a:xfrm>
          <a:prstGeom prst="rect">
            <a:avLst/>
          </a:prstGeom>
          <a:noFill/>
          <a:ln>
            <a:noFill/>
          </a:ln>
        </p:spPr>
      </p:pic>
    </p:spTree>
  </p:cSld>
  <p:clrMapOvr>
    <a:masterClrMapping/>
  </p:clrMapOvr>
  <p:transition spd="slow">
    <p:fade thruBlk="1"/>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3"/>
          <p:cNvSpPr/>
          <p:nvPr/>
        </p:nvSpPr>
        <p:spPr>
          <a:xfrm>
            <a:off x="9384517" y="6164512"/>
            <a:ext cx="1516762" cy="21544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hlink"/>
              </a:buClr>
              <a:buSzPts val="200"/>
              <a:buFont typeface="Calibri"/>
              <a:buNone/>
            </a:pPr>
            <a:r>
              <a:rPr lang="en-US" sz="800" b="0" i="0" u="sng" strike="noStrike" cap="none">
                <a:solidFill>
                  <a:schemeClr val="hlink"/>
                </a:solidFill>
                <a:latin typeface="Calibri"/>
                <a:ea typeface="Calibri"/>
                <a:cs typeface="Calibri"/>
                <a:sym typeface="Calibri"/>
                <a:hlinkClick r:id="rId3"/>
              </a:rPr>
              <a:t>www.engineeringmessages.org</a:t>
            </a:r>
            <a:r>
              <a:rPr lang="en-US" sz="800" b="0" i="0" u="none" strike="noStrike" cap="none">
                <a:solidFill>
                  <a:schemeClr val="dk1"/>
                </a:solidFill>
                <a:latin typeface="Calibri"/>
                <a:ea typeface="Calibri"/>
                <a:cs typeface="Calibri"/>
                <a:sym typeface="Calibri"/>
              </a:rPr>
              <a:t> </a:t>
            </a:r>
            <a:endParaRPr sz="1400" b="0" i="0" u="none" strike="noStrike" cap="none">
              <a:solidFill>
                <a:srgbClr val="000000"/>
              </a:solidFill>
              <a:latin typeface="Arial"/>
              <a:ea typeface="Arial"/>
              <a:cs typeface="Arial"/>
              <a:sym typeface="Arial"/>
            </a:endParaRPr>
          </a:p>
        </p:txBody>
      </p:sp>
      <p:pic>
        <p:nvPicPr>
          <p:cNvPr id="147" name="Google Shape;147;p3" descr="student poster: make a world of difference"/>
          <p:cNvPicPr preferRelativeResize="0"/>
          <p:nvPr/>
        </p:nvPicPr>
        <p:blipFill rotWithShape="1">
          <a:blip r:embed="rId4">
            <a:alphaModFix/>
          </a:blip>
          <a:srcRect/>
          <a:stretch/>
        </p:blipFill>
        <p:spPr>
          <a:xfrm>
            <a:off x="7236852" y="965200"/>
            <a:ext cx="4072770" cy="5239024"/>
          </a:xfrm>
          <a:prstGeom prst="rect">
            <a:avLst/>
          </a:prstGeom>
          <a:noFill/>
          <a:ln>
            <a:noFill/>
          </a:ln>
        </p:spPr>
      </p:pic>
      <p:sp>
        <p:nvSpPr>
          <p:cNvPr id="148" name="Google Shape;148;p3"/>
          <p:cNvSpPr txBox="1">
            <a:spLocks noGrp="1"/>
          </p:cNvSpPr>
          <p:nvPr>
            <p:ph type="title"/>
          </p:nvPr>
        </p:nvSpPr>
        <p:spPr>
          <a:xfrm>
            <a:off x="100379" y="55813"/>
            <a:ext cx="10515599" cy="999419"/>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350"/>
              <a:buFont typeface="Calibri"/>
              <a:buNone/>
            </a:pPr>
            <a:r>
              <a:rPr lang="en-US" sz="5400" b="1" i="0" u="none" strike="noStrike" cap="none">
                <a:solidFill>
                  <a:schemeClr val="dk1"/>
                </a:solidFill>
                <a:latin typeface="Calibri"/>
                <a:ea typeface="Calibri"/>
                <a:cs typeface="Calibri"/>
                <a:sym typeface="Calibri"/>
              </a:rPr>
              <a:t>How do engineers do this?</a:t>
            </a:r>
            <a:endParaRPr/>
          </a:p>
        </p:txBody>
      </p:sp>
      <p:sp>
        <p:nvSpPr>
          <p:cNvPr id="149" name="Google Shape;149;p3"/>
          <p:cNvSpPr txBox="1">
            <a:spLocks noGrp="1"/>
          </p:cNvSpPr>
          <p:nvPr>
            <p:ph type="body" idx="1"/>
          </p:nvPr>
        </p:nvSpPr>
        <p:spPr>
          <a:xfrm>
            <a:off x="867331" y="965194"/>
            <a:ext cx="5951400" cy="4767900"/>
          </a:xfrm>
          <a:prstGeom prst="rect">
            <a:avLst/>
          </a:prstGeom>
          <a:noFill/>
          <a:ln>
            <a:noFill/>
          </a:ln>
        </p:spPr>
        <p:txBody>
          <a:bodyPr spcFirstLastPara="1" wrap="square" lIns="91425" tIns="45700" rIns="91425" bIns="45700" anchor="t" anchorCtr="0">
            <a:noAutofit/>
          </a:bodyPr>
          <a:lstStyle/>
          <a:p>
            <a:pPr marL="228600" marR="0" lvl="0" indent="-228600" algn="l" rtl="0">
              <a:lnSpc>
                <a:spcPct val="80000"/>
              </a:lnSpc>
              <a:spcBef>
                <a:spcPts val="0"/>
              </a:spcBef>
              <a:spcAft>
                <a:spcPts val="0"/>
              </a:spcAft>
              <a:buClr>
                <a:schemeClr val="dk1"/>
              </a:buClr>
              <a:buSzPts val="2800"/>
              <a:buFont typeface="Arial"/>
              <a:buChar char="•"/>
            </a:pPr>
            <a:r>
              <a:rPr lang="en-US" sz="2800" b="0" i="0" u="none" strike="noStrike" cap="none" dirty="0">
                <a:solidFill>
                  <a:schemeClr val="dk1"/>
                </a:solidFill>
                <a:latin typeface="Calibri"/>
                <a:ea typeface="Calibri"/>
                <a:cs typeface="Calibri"/>
                <a:sym typeface="Calibri"/>
              </a:rPr>
              <a:t>Help others by solving all sorts of problems.</a:t>
            </a:r>
            <a:endParaRPr dirty="0"/>
          </a:p>
          <a:p>
            <a:pPr marL="228600" marR="0" lvl="0" indent="-228600" algn="l" rtl="0">
              <a:lnSpc>
                <a:spcPct val="80000"/>
              </a:lnSpc>
              <a:spcBef>
                <a:spcPts val="1000"/>
              </a:spcBef>
              <a:spcAft>
                <a:spcPts val="0"/>
              </a:spcAft>
              <a:buClr>
                <a:schemeClr val="dk1"/>
              </a:buClr>
              <a:buSzPts val="2800"/>
              <a:buFont typeface="Arial"/>
              <a:buChar char="•"/>
            </a:pPr>
            <a:r>
              <a:rPr lang="en-US" sz="2800" b="0" i="0" u="none" strike="noStrike" cap="none" dirty="0">
                <a:solidFill>
                  <a:schemeClr val="dk1"/>
                </a:solidFill>
                <a:latin typeface="Calibri"/>
                <a:ea typeface="Calibri"/>
                <a:cs typeface="Calibri"/>
                <a:sym typeface="Calibri"/>
              </a:rPr>
              <a:t>Use one of their most important tools: their own creativity.</a:t>
            </a:r>
            <a:endParaRPr dirty="0"/>
          </a:p>
          <a:p>
            <a:pPr marL="228600" marR="0" lvl="0" indent="-228600" algn="l" rtl="0">
              <a:lnSpc>
                <a:spcPct val="80000"/>
              </a:lnSpc>
              <a:spcBef>
                <a:spcPts val="1000"/>
              </a:spcBef>
              <a:spcAft>
                <a:spcPts val="0"/>
              </a:spcAft>
              <a:buClr>
                <a:schemeClr val="dk1"/>
              </a:buClr>
              <a:buSzPts val="2800"/>
              <a:buFont typeface="Arial"/>
              <a:buChar char="•"/>
            </a:pPr>
            <a:r>
              <a:rPr lang="en-US" sz="2800" b="0" i="0" u="none" strike="noStrike" cap="none" dirty="0">
                <a:solidFill>
                  <a:schemeClr val="dk1"/>
                </a:solidFill>
                <a:latin typeface="Calibri"/>
                <a:ea typeface="Calibri"/>
                <a:cs typeface="Calibri"/>
                <a:sym typeface="Calibri"/>
              </a:rPr>
              <a:t>Work in design teams.</a:t>
            </a:r>
            <a:endParaRPr dirty="0"/>
          </a:p>
          <a:p>
            <a:pPr marL="228600" marR="0" lvl="0" indent="-228600" algn="l" rtl="0">
              <a:lnSpc>
                <a:spcPct val="80000"/>
              </a:lnSpc>
              <a:spcBef>
                <a:spcPts val="1000"/>
              </a:spcBef>
              <a:spcAft>
                <a:spcPts val="0"/>
              </a:spcAft>
              <a:buClr>
                <a:schemeClr val="dk1"/>
              </a:buClr>
              <a:buSzPts val="2800"/>
              <a:buFont typeface="Arial"/>
              <a:buChar char="•"/>
            </a:pPr>
            <a:r>
              <a:rPr lang="en-US" sz="2800" b="0" i="0" u="none" strike="noStrike" cap="none" dirty="0">
                <a:solidFill>
                  <a:schemeClr val="dk1"/>
                </a:solidFill>
                <a:latin typeface="Calibri"/>
                <a:ea typeface="Calibri"/>
                <a:cs typeface="Calibri"/>
                <a:sym typeface="Calibri"/>
              </a:rPr>
              <a:t>Use cool tools such as computers, microscopes, testing machines, etc.</a:t>
            </a:r>
            <a:endParaRPr dirty="0"/>
          </a:p>
          <a:p>
            <a:pPr marL="228600" marR="0" lvl="0" indent="-228600" algn="l" rtl="0">
              <a:lnSpc>
                <a:spcPct val="80000"/>
              </a:lnSpc>
              <a:spcBef>
                <a:spcPts val="1000"/>
              </a:spcBef>
              <a:spcAft>
                <a:spcPts val="0"/>
              </a:spcAft>
              <a:buClr>
                <a:schemeClr val="dk1"/>
              </a:buClr>
              <a:buSzPts val="2800"/>
              <a:buFont typeface="Arial"/>
              <a:buChar char="•"/>
            </a:pPr>
            <a:r>
              <a:rPr lang="en-US" sz="2800" b="0" i="0" u="none" strike="noStrike" cap="none" dirty="0">
                <a:solidFill>
                  <a:schemeClr val="dk1"/>
                </a:solidFill>
                <a:latin typeface="Calibri"/>
                <a:ea typeface="Calibri"/>
                <a:cs typeface="Calibri"/>
                <a:sym typeface="Calibri"/>
              </a:rPr>
              <a:t>Communicate with lots of people about problems they need solved.</a:t>
            </a:r>
            <a:endParaRPr dirty="0"/>
          </a:p>
          <a:p>
            <a:pPr marL="228600" marR="0" lvl="0" indent="-228600" algn="l" rtl="0">
              <a:lnSpc>
                <a:spcPct val="80000"/>
              </a:lnSpc>
              <a:spcBef>
                <a:spcPts val="1000"/>
              </a:spcBef>
              <a:spcAft>
                <a:spcPts val="0"/>
              </a:spcAft>
              <a:buClr>
                <a:schemeClr val="dk1"/>
              </a:buClr>
              <a:buSzPts val="2800"/>
              <a:buFont typeface="Arial"/>
              <a:buChar char="•"/>
            </a:pPr>
            <a:r>
              <a:rPr lang="en-US" sz="2800" b="0" i="0" u="none" strike="noStrike" cap="none" dirty="0">
                <a:solidFill>
                  <a:schemeClr val="dk1"/>
                </a:solidFill>
                <a:latin typeface="Calibri"/>
                <a:ea typeface="Calibri"/>
                <a:cs typeface="Calibri"/>
                <a:sym typeface="Calibri"/>
              </a:rPr>
              <a:t>Share ideas and solutions with others through presentations and/or writing.</a:t>
            </a:r>
            <a:endParaRPr dirty="0"/>
          </a:p>
        </p:txBody>
      </p:sp>
      <p:pic>
        <p:nvPicPr>
          <p:cNvPr id="150" name="Google Shape;150;p3" descr="ud logo"/>
          <p:cNvPicPr preferRelativeResize="0"/>
          <p:nvPr/>
        </p:nvPicPr>
        <p:blipFill rotWithShape="1">
          <a:blip r:embed="rId5">
            <a:alphaModFix/>
          </a:blip>
          <a:srcRect/>
          <a:stretch/>
        </p:blipFill>
        <p:spPr>
          <a:xfrm>
            <a:off x="0" y="5214862"/>
            <a:ext cx="1828800" cy="2366682"/>
          </a:xfrm>
          <a:prstGeom prst="rect">
            <a:avLst/>
          </a:prstGeom>
          <a:noFill/>
          <a:ln>
            <a:noFill/>
          </a:ln>
        </p:spPr>
      </p:pic>
    </p:spTree>
  </p:cSld>
  <p:clrMapOvr>
    <a:masterClrMapping/>
  </p:clrMapOvr>
  <p:transition spd="slow">
    <p:fade thruBlk="1"/>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4"/>
          <p:cNvSpPr txBox="1">
            <a:spLocks noGrp="1"/>
          </p:cNvSpPr>
          <p:nvPr>
            <p:ph type="title"/>
          </p:nvPr>
        </p:nvSpPr>
        <p:spPr>
          <a:xfrm>
            <a:off x="170669" y="727468"/>
            <a:ext cx="11806988" cy="1812757"/>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1000"/>
              <a:buFont typeface="Calibri"/>
              <a:buNone/>
            </a:pPr>
            <a:r>
              <a:rPr lang="en-US" sz="4000" b="0" i="0" u="none" strike="noStrike" cap="none" dirty="0">
                <a:solidFill>
                  <a:schemeClr val="dk1"/>
                </a:solidFill>
                <a:latin typeface="Calibri"/>
                <a:ea typeface="Calibri"/>
                <a:cs typeface="Calibri"/>
                <a:sym typeface="Calibri"/>
              </a:rPr>
              <a:t>Today you will be a biomedical engineer – </a:t>
            </a:r>
            <a:br>
              <a:rPr lang="en-US" sz="4000" b="0" i="0" u="none" strike="noStrike" cap="none" dirty="0">
                <a:solidFill>
                  <a:schemeClr val="dk1"/>
                </a:solidFill>
                <a:latin typeface="Calibri"/>
                <a:ea typeface="Calibri"/>
                <a:cs typeface="Calibri"/>
                <a:sym typeface="Calibri"/>
              </a:rPr>
            </a:br>
            <a:r>
              <a:rPr lang="en-US" sz="4000" b="0" i="0" u="none" strike="noStrike" cap="none" dirty="0">
                <a:solidFill>
                  <a:schemeClr val="dk1"/>
                </a:solidFill>
                <a:latin typeface="Calibri"/>
                <a:ea typeface="Calibri"/>
                <a:cs typeface="Calibri"/>
                <a:sym typeface="Calibri"/>
              </a:rPr>
              <a:t>You will design, </a:t>
            </a:r>
            <a:r>
              <a:rPr lang="en-US" sz="4000" dirty="0">
                <a:solidFill>
                  <a:schemeClr val="dk1"/>
                </a:solidFill>
                <a:latin typeface="Calibri"/>
                <a:ea typeface="Calibri"/>
                <a:cs typeface="Calibri"/>
                <a:sym typeface="Calibri"/>
              </a:rPr>
              <a:t>create</a:t>
            </a:r>
            <a:r>
              <a:rPr lang="en-US" sz="4000" b="0" i="0" u="none" strike="noStrike" cap="none" dirty="0">
                <a:solidFill>
                  <a:schemeClr val="dk1"/>
                </a:solidFill>
                <a:latin typeface="Calibri"/>
                <a:ea typeface="Calibri"/>
                <a:cs typeface="Calibri"/>
                <a:sym typeface="Calibri"/>
              </a:rPr>
              <a:t> and test a lifesaving device!</a:t>
            </a:r>
            <a:endParaRPr dirty="0"/>
          </a:p>
        </p:txBody>
      </p:sp>
      <p:pic>
        <p:nvPicPr>
          <p:cNvPr id="157" name="Google Shape;157;p4" descr="goat"/>
          <p:cNvPicPr preferRelativeResize="0"/>
          <p:nvPr/>
        </p:nvPicPr>
        <p:blipFill rotWithShape="1">
          <a:blip r:embed="rId3">
            <a:alphaModFix/>
          </a:blip>
          <a:srcRect/>
          <a:stretch/>
        </p:blipFill>
        <p:spPr>
          <a:xfrm>
            <a:off x="3282500" y="2366450"/>
            <a:ext cx="5717351" cy="3819500"/>
          </a:xfrm>
          <a:prstGeom prst="rect">
            <a:avLst/>
          </a:prstGeom>
          <a:noFill/>
          <a:ln>
            <a:noFill/>
          </a:ln>
        </p:spPr>
      </p:pic>
      <p:sp>
        <p:nvSpPr>
          <p:cNvPr id="158" name="Google Shape;158;p4"/>
          <p:cNvSpPr txBox="1"/>
          <p:nvPr/>
        </p:nvSpPr>
        <p:spPr>
          <a:xfrm>
            <a:off x="151180" y="106613"/>
            <a:ext cx="10515599" cy="999419"/>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350"/>
              <a:buFont typeface="Calibri"/>
              <a:buNone/>
            </a:pPr>
            <a:r>
              <a:rPr lang="en-US" sz="5400" b="1" i="0" u="none" strike="noStrike" cap="none">
                <a:solidFill>
                  <a:schemeClr val="dk1"/>
                </a:solidFill>
                <a:latin typeface="Calibri"/>
                <a:ea typeface="Calibri"/>
                <a:cs typeface="Calibri"/>
                <a:sym typeface="Calibri"/>
              </a:rPr>
              <a:t>Engineering a Better World</a:t>
            </a:r>
            <a:endParaRPr sz="1400" b="0" i="0" u="none" strike="noStrike" cap="none">
              <a:solidFill>
                <a:srgbClr val="000000"/>
              </a:solidFill>
              <a:latin typeface="Arial"/>
              <a:ea typeface="Arial"/>
              <a:cs typeface="Arial"/>
              <a:sym typeface="Arial"/>
            </a:endParaRPr>
          </a:p>
        </p:txBody>
      </p:sp>
      <p:pic>
        <p:nvPicPr>
          <p:cNvPr id="159" name="Google Shape;159;p4" descr="ud logo"/>
          <p:cNvPicPr preferRelativeResize="0"/>
          <p:nvPr/>
        </p:nvPicPr>
        <p:blipFill rotWithShape="1">
          <a:blip r:embed="rId4">
            <a:alphaModFix/>
          </a:blip>
          <a:srcRect/>
          <a:stretch/>
        </p:blipFill>
        <p:spPr>
          <a:xfrm>
            <a:off x="0" y="5214862"/>
            <a:ext cx="1828800" cy="2366682"/>
          </a:xfrm>
          <a:prstGeom prst="rect">
            <a:avLst/>
          </a:prstGeom>
          <a:noFill/>
          <a:ln>
            <a:noFill/>
          </a:ln>
        </p:spPr>
      </p:pic>
    </p:spTree>
  </p:cSld>
  <p:clrMapOvr>
    <a:masterClrMapping/>
  </p:clrMapOvr>
  <p:transition spd="slow">
    <p:fade thruBlk="1"/>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p5"/>
          <p:cNvSpPr/>
          <p:nvPr/>
        </p:nvSpPr>
        <p:spPr>
          <a:xfrm>
            <a:off x="9384517" y="6164512"/>
            <a:ext cx="1516762" cy="21544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hlink"/>
              </a:buClr>
              <a:buSzPts val="200"/>
              <a:buFont typeface="Calibri"/>
              <a:buNone/>
            </a:pPr>
            <a:r>
              <a:rPr lang="en-US" sz="800" b="0" i="0" u="sng" strike="noStrike" cap="none">
                <a:solidFill>
                  <a:schemeClr val="hlink"/>
                </a:solidFill>
                <a:latin typeface="Calibri"/>
                <a:ea typeface="Calibri"/>
                <a:cs typeface="Calibri"/>
                <a:sym typeface="Calibri"/>
                <a:hlinkClick r:id="rId3"/>
              </a:rPr>
              <a:t>www.engineeringmessages.org</a:t>
            </a:r>
            <a:r>
              <a:rPr lang="en-US" sz="800" b="0" i="0" u="none" strike="noStrike" cap="none">
                <a:solidFill>
                  <a:schemeClr val="dk1"/>
                </a:solidFill>
                <a:latin typeface="Calibri"/>
                <a:ea typeface="Calibri"/>
                <a:cs typeface="Calibri"/>
                <a:sym typeface="Calibri"/>
              </a:rPr>
              <a:t> </a:t>
            </a:r>
            <a:endParaRPr sz="1400" b="0" i="0" u="none" strike="noStrike" cap="none">
              <a:solidFill>
                <a:srgbClr val="000000"/>
              </a:solidFill>
              <a:latin typeface="Arial"/>
              <a:ea typeface="Arial"/>
              <a:cs typeface="Arial"/>
              <a:sym typeface="Arial"/>
            </a:endParaRPr>
          </a:p>
        </p:txBody>
      </p:sp>
      <p:sp>
        <p:nvSpPr>
          <p:cNvPr id="3" name="Title 2" hidden="1">
            <a:extLst>
              <a:ext uri="{FF2B5EF4-FFF2-40B4-BE49-F238E27FC236}">
                <a16:creationId xmlns:a16="http://schemas.microsoft.com/office/drawing/2014/main" id="{A4D902BD-CC21-EE4D-9357-7DBEB2911401}"/>
              </a:ext>
            </a:extLst>
          </p:cNvPr>
          <p:cNvSpPr>
            <a:spLocks noGrp="1"/>
          </p:cNvSpPr>
          <p:nvPr>
            <p:ph type="title"/>
          </p:nvPr>
        </p:nvSpPr>
        <p:spPr/>
        <p:txBody>
          <a:bodyPr/>
          <a:lstStyle/>
          <a:p>
            <a:r>
              <a:rPr lang="en-US" dirty="0"/>
              <a:t>Engineering design problem</a:t>
            </a:r>
          </a:p>
        </p:txBody>
      </p:sp>
      <p:sp>
        <p:nvSpPr>
          <p:cNvPr id="166" name="Google Shape;166;p5"/>
          <p:cNvSpPr txBox="1">
            <a:spLocks noGrp="1"/>
          </p:cNvSpPr>
          <p:nvPr>
            <p:ph type="body" idx="4294967295"/>
          </p:nvPr>
        </p:nvSpPr>
        <p:spPr>
          <a:xfrm>
            <a:off x="567713" y="1448399"/>
            <a:ext cx="10515599" cy="44450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900"/>
              <a:buFont typeface="Arial"/>
              <a:buNone/>
            </a:pPr>
            <a:r>
              <a:rPr lang="en-US" sz="3600" b="0" i="0" u="none" strike="noStrike" cap="none" dirty="0">
                <a:solidFill>
                  <a:schemeClr val="dk1"/>
                </a:solidFill>
                <a:latin typeface="Calibri"/>
                <a:ea typeface="Calibri"/>
                <a:cs typeface="Calibri"/>
                <a:sym typeface="Calibri"/>
              </a:rPr>
              <a:t>Your friend has a farm with three pet goats. One of the goats ate something funny that must be removed from its stomach. </a:t>
            </a:r>
            <a:endParaRPr dirty="0"/>
          </a:p>
          <a:p>
            <a:pPr marL="0" marR="0" lvl="0" indent="0" algn="l" rtl="0">
              <a:lnSpc>
                <a:spcPct val="90000"/>
              </a:lnSpc>
              <a:spcBef>
                <a:spcPts val="1000"/>
              </a:spcBef>
              <a:spcAft>
                <a:spcPts val="0"/>
              </a:spcAft>
              <a:buClr>
                <a:schemeClr val="dk1"/>
              </a:buClr>
              <a:buSzPts val="3600"/>
              <a:buFont typeface="Arial"/>
              <a:buNone/>
            </a:pPr>
            <a:endParaRPr sz="3600" b="0" i="0" u="none" strike="noStrike" cap="none" dirty="0">
              <a:solidFill>
                <a:schemeClr val="dk1"/>
              </a:solidFill>
              <a:latin typeface="Calibri"/>
              <a:ea typeface="Calibri"/>
              <a:cs typeface="Calibri"/>
              <a:sym typeface="Calibri"/>
            </a:endParaRPr>
          </a:p>
          <a:p>
            <a:pPr marL="0" marR="0" lvl="0" indent="0" algn="l" rtl="0">
              <a:lnSpc>
                <a:spcPct val="90000"/>
              </a:lnSpc>
              <a:spcBef>
                <a:spcPts val="1000"/>
              </a:spcBef>
              <a:spcAft>
                <a:spcPts val="0"/>
              </a:spcAft>
              <a:buClr>
                <a:schemeClr val="dk1"/>
              </a:buClr>
              <a:buSzPts val="900"/>
              <a:buFont typeface="Arial"/>
              <a:buNone/>
            </a:pPr>
            <a:r>
              <a:rPr lang="en-US" sz="3600" b="0" i="0" u="none" strike="noStrike" cap="none" dirty="0">
                <a:solidFill>
                  <a:schemeClr val="dk1"/>
                </a:solidFill>
                <a:latin typeface="Calibri"/>
                <a:ea typeface="Calibri"/>
                <a:cs typeface="Calibri"/>
                <a:sym typeface="Calibri"/>
              </a:rPr>
              <a:t>Goats eat the weirdest things!</a:t>
            </a:r>
            <a:endParaRPr dirty="0"/>
          </a:p>
        </p:txBody>
      </p:sp>
      <p:sp>
        <p:nvSpPr>
          <p:cNvPr id="167" name="Google Shape;167;p5"/>
          <p:cNvSpPr txBox="1"/>
          <p:nvPr/>
        </p:nvSpPr>
        <p:spPr>
          <a:xfrm>
            <a:off x="274638" y="660806"/>
            <a:ext cx="10515599" cy="104106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350"/>
              <a:buFont typeface="Calibri"/>
              <a:buNone/>
            </a:pPr>
            <a:r>
              <a:rPr lang="en-US" sz="5400" b="1" i="0" u="none" strike="noStrike" cap="none" dirty="0">
                <a:solidFill>
                  <a:schemeClr val="dk1"/>
                </a:solidFill>
                <a:latin typeface="Calibri"/>
                <a:ea typeface="Calibri"/>
                <a:cs typeface="Calibri"/>
                <a:sym typeface="Calibri"/>
              </a:rPr>
              <a:t>Engineering Design Problem</a:t>
            </a:r>
            <a:br>
              <a:rPr lang="en-US" sz="4400" b="1" i="0" u="none" strike="noStrike" cap="none" dirty="0">
                <a:solidFill>
                  <a:schemeClr val="dk1"/>
                </a:solidFill>
                <a:latin typeface="Calibri"/>
                <a:ea typeface="Calibri"/>
                <a:cs typeface="Calibri"/>
                <a:sym typeface="Calibri"/>
              </a:rPr>
            </a:br>
            <a:endParaRPr sz="4400" b="1" i="0" u="none" strike="noStrike" cap="none" dirty="0">
              <a:solidFill>
                <a:schemeClr val="dk1"/>
              </a:solidFill>
              <a:latin typeface="Calibri"/>
              <a:ea typeface="Calibri"/>
              <a:cs typeface="Calibri"/>
              <a:sym typeface="Calibri"/>
            </a:endParaRPr>
          </a:p>
        </p:txBody>
      </p:sp>
      <p:pic>
        <p:nvPicPr>
          <p:cNvPr id="168" name="Google Shape;168;p5" descr="goat"/>
          <p:cNvPicPr preferRelativeResize="0"/>
          <p:nvPr/>
        </p:nvPicPr>
        <p:blipFill rotWithShape="1">
          <a:blip r:embed="rId4">
            <a:alphaModFix/>
          </a:blip>
          <a:srcRect/>
          <a:stretch/>
        </p:blipFill>
        <p:spPr>
          <a:xfrm>
            <a:off x="6570131" y="2635883"/>
            <a:ext cx="5016500" cy="3351300"/>
          </a:xfrm>
          <a:prstGeom prst="rect">
            <a:avLst/>
          </a:prstGeom>
          <a:noFill/>
          <a:ln>
            <a:noFill/>
          </a:ln>
        </p:spPr>
      </p:pic>
      <p:pic>
        <p:nvPicPr>
          <p:cNvPr id="169" name="Google Shape;169;p5" descr="ud logo"/>
          <p:cNvPicPr preferRelativeResize="0"/>
          <p:nvPr/>
        </p:nvPicPr>
        <p:blipFill rotWithShape="1">
          <a:blip r:embed="rId5">
            <a:alphaModFix/>
          </a:blip>
          <a:srcRect/>
          <a:stretch/>
        </p:blipFill>
        <p:spPr>
          <a:xfrm>
            <a:off x="0" y="5214862"/>
            <a:ext cx="1828800" cy="2366682"/>
          </a:xfrm>
          <a:prstGeom prst="rect">
            <a:avLst/>
          </a:prstGeom>
          <a:noFill/>
          <a:ln>
            <a:noFill/>
          </a:ln>
        </p:spPr>
      </p:pic>
    </p:spTree>
  </p:cSld>
  <p:clrMapOvr>
    <a:masterClrMapping/>
  </p:clrMapOvr>
  <p:transition spd="slow">
    <p:fade thruBlk="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6"/>
          <p:cNvSpPr/>
          <p:nvPr/>
        </p:nvSpPr>
        <p:spPr>
          <a:xfrm>
            <a:off x="9384517" y="6164512"/>
            <a:ext cx="1516762" cy="21544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hlink"/>
              </a:buClr>
              <a:buSzPts val="200"/>
              <a:buFont typeface="Calibri"/>
              <a:buNone/>
            </a:pPr>
            <a:r>
              <a:rPr lang="en-US" sz="800" b="0" i="0" u="sng" strike="noStrike" cap="none">
                <a:solidFill>
                  <a:schemeClr val="hlink"/>
                </a:solidFill>
                <a:latin typeface="Calibri"/>
                <a:ea typeface="Calibri"/>
                <a:cs typeface="Calibri"/>
                <a:sym typeface="Calibri"/>
                <a:hlinkClick r:id="rId3"/>
              </a:rPr>
              <a:t>www.engineeringmessages.org</a:t>
            </a:r>
            <a:r>
              <a:rPr lang="en-US" sz="800" b="0" i="0" u="none" strike="noStrike" cap="none">
                <a:solidFill>
                  <a:schemeClr val="dk1"/>
                </a:solidFill>
                <a:latin typeface="Calibri"/>
                <a:ea typeface="Calibri"/>
                <a:cs typeface="Calibri"/>
                <a:sym typeface="Calibri"/>
              </a:rPr>
              <a:t> </a:t>
            </a:r>
            <a:endParaRPr sz="1400" b="0" i="0" u="none" strike="noStrike" cap="none">
              <a:solidFill>
                <a:srgbClr val="000000"/>
              </a:solidFill>
              <a:latin typeface="Arial"/>
              <a:ea typeface="Arial"/>
              <a:cs typeface="Arial"/>
              <a:sym typeface="Arial"/>
            </a:endParaRPr>
          </a:p>
        </p:txBody>
      </p:sp>
      <p:sp>
        <p:nvSpPr>
          <p:cNvPr id="2" name="Title 1" hidden="1">
            <a:extLst>
              <a:ext uri="{FF2B5EF4-FFF2-40B4-BE49-F238E27FC236}">
                <a16:creationId xmlns:a16="http://schemas.microsoft.com/office/drawing/2014/main" id="{D8E6FC9F-F6D3-004A-8A23-2C804ED38635}"/>
              </a:ext>
            </a:extLst>
          </p:cNvPr>
          <p:cNvSpPr>
            <a:spLocks noGrp="1"/>
          </p:cNvSpPr>
          <p:nvPr>
            <p:ph type="title"/>
          </p:nvPr>
        </p:nvSpPr>
        <p:spPr/>
        <p:txBody>
          <a:bodyPr/>
          <a:lstStyle/>
          <a:p>
            <a:r>
              <a:rPr lang="en-US" dirty="0"/>
              <a:t>Engineering design challenge</a:t>
            </a:r>
          </a:p>
        </p:txBody>
      </p:sp>
      <p:sp>
        <p:nvSpPr>
          <p:cNvPr id="176" name="Google Shape;176;p6"/>
          <p:cNvSpPr txBox="1">
            <a:spLocks noGrp="1"/>
          </p:cNvSpPr>
          <p:nvPr>
            <p:ph type="body" idx="4294967295"/>
          </p:nvPr>
        </p:nvSpPr>
        <p:spPr>
          <a:xfrm>
            <a:off x="762000" y="1380392"/>
            <a:ext cx="11007969" cy="4724400"/>
          </a:xfrm>
          <a:prstGeom prst="rect">
            <a:avLst/>
          </a:prstGeom>
          <a:noFill/>
          <a:ln>
            <a:noFill/>
          </a:ln>
        </p:spPr>
        <p:txBody>
          <a:bodyPr spcFirstLastPara="1" wrap="square" lIns="91425" tIns="45700" rIns="91425" bIns="45700" anchor="t" anchorCtr="0">
            <a:noAutofit/>
          </a:bodyPr>
          <a:lstStyle/>
          <a:p>
            <a:pPr marL="228600" marR="0" lvl="0" indent="-234950" algn="l" rtl="0">
              <a:lnSpc>
                <a:spcPct val="100000"/>
              </a:lnSpc>
              <a:spcBef>
                <a:spcPts val="0"/>
              </a:spcBef>
              <a:spcAft>
                <a:spcPts val="0"/>
              </a:spcAft>
              <a:buClr>
                <a:schemeClr val="dk1"/>
              </a:buClr>
              <a:buSzPts val="3700"/>
              <a:buFont typeface="Arial"/>
              <a:buChar char="•"/>
            </a:pPr>
            <a:r>
              <a:rPr lang="en-US" sz="3700" b="0" i="0" u="none" strike="noStrike" cap="none" dirty="0">
                <a:solidFill>
                  <a:schemeClr val="dk1"/>
                </a:solidFill>
                <a:latin typeface="Calibri"/>
                <a:ea typeface="Calibri"/>
                <a:cs typeface="Calibri"/>
                <a:sym typeface="Calibri"/>
              </a:rPr>
              <a:t>Your team’s challenge is to </a:t>
            </a:r>
            <a:r>
              <a:rPr lang="en-US" sz="3700" dirty="0">
                <a:solidFill>
                  <a:schemeClr val="dk1"/>
                </a:solidFill>
                <a:latin typeface="Calibri"/>
                <a:ea typeface="Calibri"/>
                <a:cs typeface="Calibri"/>
                <a:sym typeface="Calibri"/>
              </a:rPr>
              <a:t>create</a:t>
            </a:r>
            <a:r>
              <a:rPr lang="en-US" sz="3700" b="0" i="0" u="none" strike="noStrike" cap="none" dirty="0">
                <a:solidFill>
                  <a:schemeClr val="dk1"/>
                </a:solidFill>
                <a:latin typeface="Calibri"/>
                <a:ea typeface="Calibri"/>
                <a:cs typeface="Calibri"/>
                <a:sym typeface="Calibri"/>
              </a:rPr>
              <a:t> a surgical instrument that can safely remove an object from a goat’s stomach.</a:t>
            </a:r>
            <a:endParaRPr dirty="0"/>
          </a:p>
          <a:p>
            <a:pPr marL="228600" marR="0" lvl="0" indent="-234950" algn="l" rtl="0">
              <a:lnSpc>
                <a:spcPct val="100000"/>
              </a:lnSpc>
              <a:spcBef>
                <a:spcPts val="2000"/>
              </a:spcBef>
              <a:spcAft>
                <a:spcPts val="0"/>
              </a:spcAft>
              <a:buClr>
                <a:schemeClr val="dk1"/>
              </a:buClr>
              <a:buSzPts val="3700"/>
              <a:buFont typeface="Arial"/>
              <a:buChar char="•"/>
            </a:pPr>
            <a:r>
              <a:rPr lang="en-US" sz="3700" b="0" i="0" u="none" strike="noStrike" cap="none" dirty="0">
                <a:solidFill>
                  <a:schemeClr val="dk1"/>
                </a:solidFill>
                <a:latin typeface="Calibri"/>
                <a:ea typeface="Calibri"/>
                <a:cs typeface="Calibri"/>
                <a:sym typeface="Calibri"/>
              </a:rPr>
              <a:t>You cannot hurt the goat or damage the objects.  </a:t>
            </a:r>
            <a:endParaRPr dirty="0"/>
          </a:p>
          <a:p>
            <a:pPr marL="228600" marR="0" lvl="0" indent="-234950" algn="l" rtl="0">
              <a:lnSpc>
                <a:spcPct val="100000"/>
              </a:lnSpc>
              <a:spcBef>
                <a:spcPts val="2000"/>
              </a:spcBef>
              <a:spcAft>
                <a:spcPts val="0"/>
              </a:spcAft>
              <a:buClr>
                <a:schemeClr val="dk1"/>
              </a:buClr>
              <a:buSzPts val="3700"/>
              <a:buFont typeface="Arial"/>
              <a:buChar char="•"/>
            </a:pPr>
            <a:r>
              <a:rPr lang="en-US" sz="3700" b="0" i="0" u="none" strike="noStrike" cap="none" dirty="0">
                <a:solidFill>
                  <a:schemeClr val="dk1"/>
                </a:solidFill>
                <a:latin typeface="Calibri"/>
                <a:ea typeface="Calibri"/>
                <a:cs typeface="Calibri"/>
                <a:sym typeface="Calibri"/>
              </a:rPr>
              <a:t>The dominoes represent the goat’s stomach, so be careful not to hurt the goat by knocking over dominoes.</a:t>
            </a:r>
            <a:endParaRPr dirty="0"/>
          </a:p>
        </p:txBody>
      </p:sp>
      <p:sp>
        <p:nvSpPr>
          <p:cNvPr id="177" name="Google Shape;177;p6"/>
          <p:cNvSpPr txBox="1"/>
          <p:nvPr/>
        </p:nvSpPr>
        <p:spPr>
          <a:xfrm>
            <a:off x="385680" y="932950"/>
            <a:ext cx="10515599" cy="784458"/>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350"/>
              <a:buFont typeface="Calibri"/>
              <a:buNone/>
            </a:pPr>
            <a:r>
              <a:rPr lang="en-US" sz="5400" b="1" i="0" u="none" strike="noStrike" cap="none" dirty="0">
                <a:solidFill>
                  <a:schemeClr val="dk1"/>
                </a:solidFill>
                <a:latin typeface="Calibri"/>
                <a:ea typeface="Calibri"/>
                <a:cs typeface="Calibri"/>
                <a:sym typeface="Calibri"/>
              </a:rPr>
              <a:t>Engineering Design Challenge</a:t>
            </a:r>
            <a:br>
              <a:rPr lang="en-US" sz="4400" b="1" i="0" u="none" strike="noStrike" cap="none" dirty="0">
                <a:solidFill>
                  <a:schemeClr val="dk1"/>
                </a:solidFill>
                <a:latin typeface="Calibri"/>
                <a:ea typeface="Calibri"/>
                <a:cs typeface="Calibri"/>
                <a:sym typeface="Calibri"/>
              </a:rPr>
            </a:br>
            <a:endParaRPr sz="4400" b="1" i="0" u="none" strike="noStrike" cap="none" dirty="0">
              <a:solidFill>
                <a:schemeClr val="dk1"/>
              </a:solidFill>
              <a:latin typeface="Calibri"/>
              <a:ea typeface="Calibri"/>
              <a:cs typeface="Calibri"/>
              <a:sym typeface="Calibri"/>
            </a:endParaRPr>
          </a:p>
        </p:txBody>
      </p:sp>
      <p:pic>
        <p:nvPicPr>
          <p:cNvPr id="178" name="Google Shape;178;p6" descr="ud logo"/>
          <p:cNvPicPr preferRelativeResize="0"/>
          <p:nvPr/>
        </p:nvPicPr>
        <p:blipFill rotWithShape="1">
          <a:blip r:embed="rId4">
            <a:alphaModFix/>
          </a:blip>
          <a:srcRect/>
          <a:stretch/>
        </p:blipFill>
        <p:spPr>
          <a:xfrm>
            <a:off x="0" y="5214862"/>
            <a:ext cx="1828800" cy="2366682"/>
          </a:xfrm>
          <a:prstGeom prst="rect">
            <a:avLst/>
          </a:prstGeom>
          <a:noFill/>
          <a:ln>
            <a:noFill/>
          </a:ln>
        </p:spPr>
      </p:pic>
    </p:spTree>
  </p:cSld>
  <p:clrMapOvr>
    <a:masterClrMapping/>
  </p:clrMapOvr>
  <p:transition spd="slow">
    <p:fade thruBlk="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p7"/>
          <p:cNvSpPr txBox="1">
            <a:spLocks noGrp="1"/>
          </p:cNvSpPr>
          <p:nvPr>
            <p:ph type="body" idx="1"/>
          </p:nvPr>
        </p:nvSpPr>
        <p:spPr>
          <a:xfrm>
            <a:off x="838200" y="1354666"/>
            <a:ext cx="10515599" cy="4822296"/>
          </a:xfrm>
          <a:prstGeom prst="rect">
            <a:avLst/>
          </a:prstGeom>
          <a:noFill/>
          <a:ln>
            <a:noFill/>
          </a:ln>
        </p:spPr>
        <p:txBody>
          <a:bodyPr spcFirstLastPara="1" wrap="square" lIns="91425" tIns="45700" rIns="91425" bIns="45700" anchor="t" anchorCtr="0">
            <a:noAutofit/>
          </a:bodyPr>
          <a:lstStyle/>
          <a:p>
            <a:pPr marL="228600" marR="0" lvl="0" indent="-279400" algn="l" rtl="0">
              <a:lnSpc>
                <a:spcPct val="80000"/>
              </a:lnSpc>
              <a:spcBef>
                <a:spcPts val="0"/>
              </a:spcBef>
              <a:spcAft>
                <a:spcPts val="0"/>
              </a:spcAft>
              <a:buClr>
                <a:schemeClr val="dk1"/>
              </a:buClr>
              <a:buSzPts val="4400"/>
              <a:buFont typeface="Arial"/>
              <a:buChar char="•"/>
            </a:pPr>
            <a:r>
              <a:rPr lang="en-US" sz="4400" b="0" i="0" u="none" strike="noStrike" cap="none" dirty="0">
                <a:solidFill>
                  <a:schemeClr val="dk1"/>
                </a:solidFill>
                <a:latin typeface="Calibri"/>
                <a:ea typeface="Calibri"/>
                <a:cs typeface="Calibri"/>
                <a:sym typeface="Calibri"/>
              </a:rPr>
              <a:t>Create a device capable of retrieving objects from inside the wall of dominoes (goat’s </a:t>
            </a:r>
            <a:r>
              <a:rPr lang="en-US" sz="4400" dirty="0">
                <a:solidFill>
                  <a:schemeClr val="dk1"/>
                </a:solidFill>
                <a:latin typeface="Calibri"/>
                <a:ea typeface="Calibri"/>
                <a:cs typeface="Calibri"/>
                <a:sym typeface="Calibri"/>
              </a:rPr>
              <a:t>stomach</a:t>
            </a:r>
            <a:r>
              <a:rPr lang="en-US" sz="4400" b="0" i="0" u="none" strike="noStrike" cap="none" dirty="0">
                <a:solidFill>
                  <a:schemeClr val="dk1"/>
                </a:solidFill>
                <a:latin typeface="Calibri"/>
                <a:ea typeface="Calibri"/>
                <a:cs typeface="Calibri"/>
                <a:sym typeface="Calibri"/>
              </a:rPr>
              <a:t>).</a:t>
            </a:r>
            <a:endParaRPr dirty="0"/>
          </a:p>
          <a:p>
            <a:pPr marL="228600" marR="0" lvl="0" indent="-279400" algn="l" rtl="0">
              <a:lnSpc>
                <a:spcPct val="80000"/>
              </a:lnSpc>
              <a:spcBef>
                <a:spcPts val="2000"/>
              </a:spcBef>
              <a:spcAft>
                <a:spcPts val="0"/>
              </a:spcAft>
              <a:buClr>
                <a:schemeClr val="dk1"/>
              </a:buClr>
              <a:buSzPts val="4400"/>
              <a:buFont typeface="Arial"/>
              <a:buChar char="•"/>
            </a:pPr>
            <a:r>
              <a:rPr lang="en-US" sz="4400" b="0" i="0" u="none" strike="noStrike" cap="none" dirty="0">
                <a:solidFill>
                  <a:schemeClr val="dk1"/>
                </a:solidFill>
                <a:latin typeface="Calibri"/>
                <a:ea typeface="Calibri"/>
                <a:cs typeface="Calibri"/>
                <a:sym typeface="Calibri"/>
              </a:rPr>
              <a:t>Make sure the device is able to be moved carefully, without knocking over dominoes!  </a:t>
            </a:r>
            <a:r>
              <a:rPr lang="en-US" sz="3600" b="0" i="1" u="none" strike="noStrike" cap="none" dirty="0">
                <a:solidFill>
                  <a:schemeClr val="dk1"/>
                </a:solidFill>
                <a:latin typeface="Calibri"/>
                <a:ea typeface="Calibri"/>
                <a:cs typeface="Calibri"/>
                <a:sym typeface="Calibri"/>
              </a:rPr>
              <a:t>That would be like knocking into the inside of the goat’s stomach . . . OUCH!</a:t>
            </a:r>
            <a:endParaRPr dirty="0"/>
          </a:p>
          <a:p>
            <a:pPr marL="228600" marR="0" lvl="0" indent="-279400" algn="l" rtl="0">
              <a:lnSpc>
                <a:spcPct val="80000"/>
              </a:lnSpc>
              <a:spcBef>
                <a:spcPts val="2000"/>
              </a:spcBef>
              <a:spcAft>
                <a:spcPts val="0"/>
              </a:spcAft>
              <a:buClr>
                <a:schemeClr val="dk1"/>
              </a:buClr>
              <a:buSzPts val="4400"/>
              <a:buFont typeface="Arial"/>
              <a:buChar char="•"/>
            </a:pPr>
            <a:r>
              <a:rPr lang="en-US" sz="4400" b="0" i="0" u="none" strike="noStrike" cap="none" dirty="0">
                <a:solidFill>
                  <a:schemeClr val="dk1"/>
                </a:solidFill>
                <a:latin typeface="Calibri"/>
                <a:ea typeface="Calibri"/>
                <a:cs typeface="Calibri"/>
                <a:sym typeface="Calibri"/>
              </a:rPr>
              <a:t>Have fun!!</a:t>
            </a:r>
            <a:endParaRPr dirty="0"/>
          </a:p>
        </p:txBody>
      </p:sp>
      <p:sp>
        <p:nvSpPr>
          <p:cNvPr id="185" name="Google Shape;185;p7"/>
          <p:cNvSpPr txBox="1">
            <a:spLocks noGrp="1"/>
          </p:cNvSpPr>
          <p:nvPr>
            <p:ph type="title"/>
          </p:nvPr>
        </p:nvSpPr>
        <p:spPr>
          <a:xfrm>
            <a:off x="187126" y="39570"/>
            <a:ext cx="11181346" cy="1024408"/>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350"/>
              <a:buFont typeface="Calibri"/>
              <a:buNone/>
            </a:pPr>
            <a:r>
              <a:rPr lang="en-US" sz="5400" b="1" i="0" u="none" strike="noStrike" cap="none">
                <a:solidFill>
                  <a:schemeClr val="dk1"/>
                </a:solidFill>
                <a:latin typeface="Calibri"/>
                <a:ea typeface="Calibri"/>
                <a:cs typeface="Calibri"/>
                <a:sym typeface="Calibri"/>
              </a:rPr>
              <a:t>Design Goals</a:t>
            </a:r>
            <a:endParaRPr/>
          </a:p>
        </p:txBody>
      </p:sp>
      <p:pic>
        <p:nvPicPr>
          <p:cNvPr id="186" name="Google Shape;186;p7" descr="ud logo"/>
          <p:cNvPicPr preferRelativeResize="0"/>
          <p:nvPr/>
        </p:nvPicPr>
        <p:blipFill rotWithShape="1">
          <a:blip r:embed="rId3">
            <a:alphaModFix/>
          </a:blip>
          <a:srcRect/>
          <a:stretch/>
        </p:blipFill>
        <p:spPr>
          <a:xfrm>
            <a:off x="0" y="5214862"/>
            <a:ext cx="1828800" cy="2366682"/>
          </a:xfrm>
          <a:prstGeom prst="rect">
            <a:avLst/>
          </a:prstGeom>
          <a:noFill/>
          <a:ln>
            <a:noFill/>
          </a:ln>
        </p:spPr>
      </p:pic>
    </p:spTree>
  </p:cSld>
  <p:clrMapOvr>
    <a:masterClrMapping/>
  </p:clrMapOvr>
  <p:transition spd="slow">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pic>
        <p:nvPicPr>
          <p:cNvPr id="192" name="Google Shape;192;p8" descr="straws"/>
          <p:cNvPicPr preferRelativeResize="0"/>
          <p:nvPr/>
        </p:nvPicPr>
        <p:blipFill rotWithShape="1">
          <a:blip r:embed="rId3">
            <a:alphaModFix/>
          </a:blip>
          <a:srcRect/>
          <a:stretch/>
        </p:blipFill>
        <p:spPr>
          <a:xfrm>
            <a:off x="379327" y="1503187"/>
            <a:ext cx="1975103" cy="1481327"/>
          </a:xfrm>
          <a:prstGeom prst="rect">
            <a:avLst/>
          </a:prstGeom>
          <a:noFill/>
          <a:ln>
            <a:noFill/>
          </a:ln>
        </p:spPr>
      </p:pic>
      <p:pic>
        <p:nvPicPr>
          <p:cNvPr id="193" name="Google Shape;193;p8" descr="masking tape"/>
          <p:cNvPicPr preferRelativeResize="0"/>
          <p:nvPr/>
        </p:nvPicPr>
        <p:blipFill rotWithShape="1">
          <a:blip r:embed="rId4">
            <a:alphaModFix/>
          </a:blip>
          <a:srcRect/>
          <a:stretch/>
        </p:blipFill>
        <p:spPr>
          <a:xfrm>
            <a:off x="2034755" y="4821117"/>
            <a:ext cx="1975103" cy="1481327"/>
          </a:xfrm>
          <a:prstGeom prst="rect">
            <a:avLst/>
          </a:prstGeom>
          <a:noFill/>
          <a:ln>
            <a:noFill/>
          </a:ln>
        </p:spPr>
      </p:pic>
      <p:pic>
        <p:nvPicPr>
          <p:cNvPr id="194" name="Google Shape;194;p8" descr="string"/>
          <p:cNvPicPr preferRelativeResize="0"/>
          <p:nvPr/>
        </p:nvPicPr>
        <p:blipFill rotWithShape="1">
          <a:blip r:embed="rId5">
            <a:alphaModFix/>
          </a:blip>
          <a:srcRect/>
          <a:stretch/>
        </p:blipFill>
        <p:spPr>
          <a:xfrm>
            <a:off x="8857939" y="1514549"/>
            <a:ext cx="1975103" cy="1481327"/>
          </a:xfrm>
          <a:prstGeom prst="rect">
            <a:avLst/>
          </a:prstGeom>
          <a:noFill/>
          <a:ln>
            <a:noFill/>
          </a:ln>
        </p:spPr>
      </p:pic>
      <p:pic>
        <p:nvPicPr>
          <p:cNvPr id="195" name="Google Shape;195;p8" descr="plastic forks"/>
          <p:cNvPicPr preferRelativeResize="0"/>
          <p:nvPr/>
        </p:nvPicPr>
        <p:blipFill rotWithShape="1">
          <a:blip r:embed="rId6">
            <a:alphaModFix/>
          </a:blip>
          <a:srcRect/>
          <a:stretch/>
        </p:blipFill>
        <p:spPr>
          <a:xfrm>
            <a:off x="6436487" y="4821117"/>
            <a:ext cx="1975103" cy="1481327"/>
          </a:xfrm>
          <a:prstGeom prst="rect">
            <a:avLst/>
          </a:prstGeom>
          <a:noFill/>
          <a:ln>
            <a:noFill/>
          </a:ln>
        </p:spPr>
      </p:pic>
      <p:pic>
        <p:nvPicPr>
          <p:cNvPr id="196" name="Google Shape;196;p8" descr="plastic spoons"/>
          <p:cNvPicPr preferRelativeResize="0"/>
          <p:nvPr/>
        </p:nvPicPr>
        <p:blipFill rotWithShape="1">
          <a:blip r:embed="rId7">
            <a:alphaModFix/>
          </a:blip>
          <a:srcRect/>
          <a:stretch/>
        </p:blipFill>
        <p:spPr>
          <a:xfrm>
            <a:off x="8707307" y="4821117"/>
            <a:ext cx="1975103" cy="1481327"/>
          </a:xfrm>
          <a:prstGeom prst="rect">
            <a:avLst/>
          </a:prstGeom>
          <a:noFill/>
          <a:ln>
            <a:noFill/>
          </a:ln>
        </p:spPr>
      </p:pic>
      <p:pic>
        <p:nvPicPr>
          <p:cNvPr id="197" name="Google Shape;197;p8" descr="paper clips"/>
          <p:cNvPicPr preferRelativeResize="0"/>
          <p:nvPr/>
        </p:nvPicPr>
        <p:blipFill rotWithShape="1">
          <a:blip r:embed="rId8">
            <a:alphaModFix/>
          </a:blip>
          <a:srcRect/>
          <a:stretch/>
        </p:blipFill>
        <p:spPr>
          <a:xfrm>
            <a:off x="4246342" y="4821117"/>
            <a:ext cx="1975103" cy="1481327"/>
          </a:xfrm>
          <a:prstGeom prst="rect">
            <a:avLst/>
          </a:prstGeom>
          <a:noFill/>
          <a:ln>
            <a:noFill/>
          </a:ln>
        </p:spPr>
      </p:pic>
      <p:pic>
        <p:nvPicPr>
          <p:cNvPr id="198" name="Google Shape;198;p8" descr="pipe cleaners"/>
          <p:cNvPicPr preferRelativeResize="0"/>
          <p:nvPr/>
        </p:nvPicPr>
        <p:blipFill rotWithShape="1">
          <a:blip r:embed="rId9">
            <a:alphaModFix/>
          </a:blip>
          <a:srcRect/>
          <a:stretch/>
        </p:blipFill>
        <p:spPr>
          <a:xfrm>
            <a:off x="3258790" y="3179316"/>
            <a:ext cx="1975103" cy="1481327"/>
          </a:xfrm>
          <a:prstGeom prst="rect">
            <a:avLst/>
          </a:prstGeom>
          <a:noFill/>
          <a:ln>
            <a:noFill/>
          </a:ln>
        </p:spPr>
      </p:pic>
      <p:pic>
        <p:nvPicPr>
          <p:cNvPr id="199" name="Google Shape;199;p8" descr="craft sticks"/>
          <p:cNvPicPr preferRelativeResize="0"/>
          <p:nvPr/>
        </p:nvPicPr>
        <p:blipFill rotWithShape="1">
          <a:blip r:embed="rId10">
            <a:alphaModFix/>
          </a:blip>
          <a:srcRect/>
          <a:stretch/>
        </p:blipFill>
        <p:spPr>
          <a:xfrm>
            <a:off x="9992745" y="3131390"/>
            <a:ext cx="1975103" cy="1481327"/>
          </a:xfrm>
          <a:prstGeom prst="rect">
            <a:avLst/>
          </a:prstGeom>
          <a:noFill/>
          <a:ln>
            <a:noFill/>
          </a:ln>
        </p:spPr>
      </p:pic>
      <p:pic>
        <p:nvPicPr>
          <p:cNvPr id="200" name="Google Shape;200;p8" descr="construction paper"/>
          <p:cNvPicPr preferRelativeResize="0"/>
          <p:nvPr/>
        </p:nvPicPr>
        <p:blipFill rotWithShape="1">
          <a:blip r:embed="rId11">
            <a:alphaModFix/>
          </a:blip>
          <a:srcRect/>
          <a:stretch/>
        </p:blipFill>
        <p:spPr>
          <a:xfrm>
            <a:off x="6746621" y="1514549"/>
            <a:ext cx="1975103" cy="1481327"/>
          </a:xfrm>
          <a:prstGeom prst="rect">
            <a:avLst/>
          </a:prstGeom>
          <a:noFill/>
          <a:ln>
            <a:noFill/>
          </a:ln>
        </p:spPr>
      </p:pic>
      <p:pic>
        <p:nvPicPr>
          <p:cNvPr id="201" name="Google Shape;201;p8" descr="rubber bands"/>
          <p:cNvPicPr preferRelativeResize="0"/>
          <p:nvPr/>
        </p:nvPicPr>
        <p:blipFill rotWithShape="1">
          <a:blip r:embed="rId12">
            <a:alphaModFix/>
          </a:blip>
          <a:srcRect/>
          <a:stretch/>
        </p:blipFill>
        <p:spPr>
          <a:xfrm>
            <a:off x="7627445" y="3179316"/>
            <a:ext cx="1975103" cy="1481327"/>
          </a:xfrm>
          <a:prstGeom prst="rect">
            <a:avLst/>
          </a:prstGeom>
          <a:noFill/>
          <a:ln>
            <a:noFill/>
          </a:ln>
        </p:spPr>
      </p:pic>
      <p:pic>
        <p:nvPicPr>
          <p:cNvPr id="202" name="Google Shape;202;p8" descr="styrofoam cups"/>
          <p:cNvPicPr preferRelativeResize="0"/>
          <p:nvPr/>
        </p:nvPicPr>
        <p:blipFill rotWithShape="1">
          <a:blip r:embed="rId13">
            <a:alphaModFix/>
          </a:blip>
          <a:srcRect/>
          <a:stretch/>
        </p:blipFill>
        <p:spPr>
          <a:xfrm>
            <a:off x="4627214" y="1514549"/>
            <a:ext cx="1975103" cy="1481327"/>
          </a:xfrm>
          <a:prstGeom prst="rect">
            <a:avLst/>
          </a:prstGeom>
          <a:noFill/>
          <a:ln>
            <a:noFill/>
          </a:ln>
        </p:spPr>
      </p:pic>
      <p:pic>
        <p:nvPicPr>
          <p:cNvPr id="203" name="Google Shape;203;p8" descr="clothespins"/>
          <p:cNvPicPr preferRelativeResize="0"/>
          <p:nvPr/>
        </p:nvPicPr>
        <p:blipFill rotWithShape="1">
          <a:blip r:embed="rId14">
            <a:alphaModFix/>
          </a:blip>
          <a:srcRect/>
          <a:stretch/>
        </p:blipFill>
        <p:spPr>
          <a:xfrm>
            <a:off x="5448935" y="3189666"/>
            <a:ext cx="1975103" cy="1481327"/>
          </a:xfrm>
          <a:prstGeom prst="rect">
            <a:avLst/>
          </a:prstGeom>
          <a:noFill/>
          <a:ln>
            <a:noFill/>
          </a:ln>
        </p:spPr>
      </p:pic>
      <p:pic>
        <p:nvPicPr>
          <p:cNvPr id="204" name="Google Shape;204;p8" descr="pencils"/>
          <p:cNvPicPr preferRelativeResize="0"/>
          <p:nvPr/>
        </p:nvPicPr>
        <p:blipFill rotWithShape="1">
          <a:blip r:embed="rId15">
            <a:alphaModFix/>
          </a:blip>
          <a:srcRect/>
          <a:stretch/>
        </p:blipFill>
        <p:spPr>
          <a:xfrm>
            <a:off x="1047203" y="3172423"/>
            <a:ext cx="1975103" cy="1481327"/>
          </a:xfrm>
          <a:prstGeom prst="rect">
            <a:avLst/>
          </a:prstGeom>
          <a:noFill/>
          <a:ln>
            <a:noFill/>
          </a:ln>
        </p:spPr>
      </p:pic>
      <p:pic>
        <p:nvPicPr>
          <p:cNvPr id="205" name="Google Shape;205;p8" descr="binder clips"/>
          <p:cNvPicPr preferRelativeResize="0"/>
          <p:nvPr/>
        </p:nvPicPr>
        <p:blipFill rotWithShape="1">
          <a:blip r:embed="rId16">
            <a:alphaModFix/>
          </a:blip>
          <a:srcRect/>
          <a:stretch/>
        </p:blipFill>
        <p:spPr>
          <a:xfrm>
            <a:off x="2486278" y="1514549"/>
            <a:ext cx="1975103" cy="1481327"/>
          </a:xfrm>
          <a:prstGeom prst="rect">
            <a:avLst/>
          </a:prstGeom>
          <a:noFill/>
          <a:ln>
            <a:noFill/>
          </a:ln>
        </p:spPr>
      </p:pic>
      <p:sp>
        <p:nvSpPr>
          <p:cNvPr id="206" name="Google Shape;206;p8" descr="1"/>
          <p:cNvSpPr/>
          <p:nvPr/>
        </p:nvSpPr>
        <p:spPr>
          <a:xfrm>
            <a:off x="6888314" y="3866105"/>
            <a:ext cx="535723" cy="923329"/>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515151"/>
              </a:buClr>
              <a:buSzPts val="1350"/>
              <a:buFont typeface="Calibri"/>
              <a:buNone/>
            </a:pPr>
            <a:r>
              <a:rPr lang="en-US" sz="5400" b="1" i="0" u="none" strike="noStrike" cap="none" dirty="0">
                <a:solidFill>
                  <a:srgbClr val="515151"/>
                </a:solidFill>
                <a:latin typeface="Calibri"/>
                <a:ea typeface="Calibri"/>
                <a:cs typeface="Calibri"/>
                <a:sym typeface="Calibri"/>
              </a:rPr>
              <a:t>1</a:t>
            </a:r>
            <a:endParaRPr sz="1400" b="0" i="0" u="none" strike="noStrike" cap="none" dirty="0">
              <a:solidFill>
                <a:srgbClr val="000000"/>
              </a:solidFill>
              <a:latin typeface="Arial"/>
              <a:ea typeface="Arial"/>
              <a:cs typeface="Arial"/>
              <a:sym typeface="Arial"/>
            </a:endParaRPr>
          </a:p>
        </p:txBody>
      </p:sp>
      <p:sp>
        <p:nvSpPr>
          <p:cNvPr id="207" name="Google Shape;207;p8" descr="1"/>
          <p:cNvSpPr/>
          <p:nvPr/>
        </p:nvSpPr>
        <p:spPr>
          <a:xfrm>
            <a:off x="3925658" y="2227713"/>
            <a:ext cx="535723" cy="923329"/>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515151"/>
              </a:buClr>
              <a:buSzPts val="1350"/>
              <a:buFont typeface="Calibri"/>
              <a:buNone/>
            </a:pPr>
            <a:r>
              <a:rPr lang="en-US" sz="5400" b="1" i="0" u="none" strike="noStrike" cap="none" dirty="0">
                <a:solidFill>
                  <a:srgbClr val="515151"/>
                </a:solidFill>
                <a:latin typeface="Calibri"/>
                <a:ea typeface="Calibri"/>
                <a:cs typeface="Calibri"/>
                <a:sym typeface="Calibri"/>
              </a:rPr>
              <a:t>1</a:t>
            </a:r>
            <a:endParaRPr sz="1400" b="0" i="0" u="none" strike="noStrike" cap="none" dirty="0">
              <a:solidFill>
                <a:srgbClr val="000000"/>
              </a:solidFill>
              <a:latin typeface="Arial"/>
              <a:ea typeface="Arial"/>
              <a:cs typeface="Arial"/>
              <a:sym typeface="Arial"/>
            </a:endParaRPr>
          </a:p>
        </p:txBody>
      </p:sp>
      <p:sp>
        <p:nvSpPr>
          <p:cNvPr id="208" name="Google Shape;208;p8" descr="1"/>
          <p:cNvSpPr/>
          <p:nvPr/>
        </p:nvSpPr>
        <p:spPr>
          <a:xfrm>
            <a:off x="6080082" y="2227242"/>
            <a:ext cx="535723" cy="923329"/>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515151"/>
              </a:buClr>
              <a:buSzPts val="1350"/>
              <a:buFont typeface="Calibri"/>
              <a:buNone/>
            </a:pPr>
            <a:r>
              <a:rPr lang="en-US" sz="5400" b="1" i="0" u="none" strike="noStrike" cap="none" dirty="0">
                <a:solidFill>
                  <a:srgbClr val="515151"/>
                </a:solidFill>
                <a:latin typeface="Calibri"/>
                <a:ea typeface="Calibri"/>
                <a:cs typeface="Calibri"/>
                <a:sym typeface="Calibri"/>
              </a:rPr>
              <a:t>1</a:t>
            </a:r>
            <a:endParaRPr sz="1400" b="0" i="0" u="none" strike="noStrike" cap="none" dirty="0">
              <a:solidFill>
                <a:srgbClr val="000000"/>
              </a:solidFill>
              <a:latin typeface="Arial"/>
              <a:ea typeface="Arial"/>
              <a:cs typeface="Arial"/>
              <a:sym typeface="Arial"/>
            </a:endParaRPr>
          </a:p>
        </p:txBody>
      </p:sp>
      <p:sp>
        <p:nvSpPr>
          <p:cNvPr id="209" name="Google Shape;209;p8" descr="1"/>
          <p:cNvSpPr/>
          <p:nvPr/>
        </p:nvSpPr>
        <p:spPr>
          <a:xfrm>
            <a:off x="8186000" y="2173803"/>
            <a:ext cx="535723" cy="923329"/>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515151"/>
              </a:buClr>
              <a:buSzPts val="1350"/>
              <a:buFont typeface="Calibri"/>
              <a:buNone/>
            </a:pPr>
            <a:r>
              <a:rPr lang="en-US" sz="5400" b="1" i="0" u="none" strike="noStrike" cap="none" dirty="0">
                <a:solidFill>
                  <a:srgbClr val="515151"/>
                </a:solidFill>
                <a:latin typeface="Calibri"/>
                <a:ea typeface="Calibri"/>
                <a:cs typeface="Calibri"/>
                <a:sym typeface="Calibri"/>
              </a:rPr>
              <a:t>1</a:t>
            </a:r>
            <a:endParaRPr sz="1400" b="0" i="0" u="none" strike="noStrike" cap="none" dirty="0">
              <a:solidFill>
                <a:srgbClr val="000000"/>
              </a:solidFill>
              <a:latin typeface="Arial"/>
              <a:ea typeface="Arial"/>
              <a:cs typeface="Arial"/>
              <a:sym typeface="Arial"/>
            </a:endParaRPr>
          </a:p>
        </p:txBody>
      </p:sp>
      <p:sp>
        <p:nvSpPr>
          <p:cNvPr id="210" name="Google Shape;210;p8" descr="4"/>
          <p:cNvSpPr/>
          <p:nvPr/>
        </p:nvSpPr>
        <p:spPr>
          <a:xfrm>
            <a:off x="11432125" y="3901587"/>
            <a:ext cx="535723" cy="923329"/>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515151"/>
              </a:buClr>
              <a:buSzPts val="1350"/>
              <a:buFont typeface="Calibri"/>
              <a:buNone/>
            </a:pPr>
            <a:r>
              <a:rPr lang="en-US" sz="5400" b="1" i="0" u="none" strike="noStrike" cap="none" dirty="0">
                <a:solidFill>
                  <a:srgbClr val="515151"/>
                </a:solidFill>
                <a:latin typeface="Calibri"/>
                <a:ea typeface="Calibri"/>
                <a:cs typeface="Calibri"/>
                <a:sym typeface="Calibri"/>
              </a:rPr>
              <a:t>4</a:t>
            </a:r>
            <a:endParaRPr sz="1400" b="0" i="0" u="none" strike="noStrike" cap="none" dirty="0">
              <a:solidFill>
                <a:srgbClr val="000000"/>
              </a:solidFill>
              <a:latin typeface="Arial"/>
              <a:ea typeface="Arial"/>
              <a:cs typeface="Arial"/>
              <a:sym typeface="Arial"/>
            </a:endParaRPr>
          </a:p>
        </p:txBody>
      </p:sp>
      <p:sp>
        <p:nvSpPr>
          <p:cNvPr id="211" name="Google Shape;211;p8" descr="4"/>
          <p:cNvSpPr/>
          <p:nvPr/>
        </p:nvSpPr>
        <p:spPr>
          <a:xfrm>
            <a:off x="9035142" y="3919980"/>
            <a:ext cx="535723" cy="923329"/>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515151"/>
              </a:buClr>
              <a:buSzPts val="1350"/>
              <a:buFont typeface="Calibri"/>
              <a:buNone/>
            </a:pPr>
            <a:r>
              <a:rPr lang="en-US" sz="5400" b="1" i="0" u="none" strike="noStrike" cap="none" dirty="0">
                <a:solidFill>
                  <a:srgbClr val="515151"/>
                </a:solidFill>
                <a:latin typeface="Calibri"/>
                <a:ea typeface="Calibri"/>
                <a:cs typeface="Calibri"/>
                <a:sym typeface="Calibri"/>
              </a:rPr>
              <a:t>4</a:t>
            </a:r>
            <a:endParaRPr sz="1400" b="0" i="0" u="none" strike="noStrike" cap="none" dirty="0">
              <a:solidFill>
                <a:srgbClr val="000000"/>
              </a:solidFill>
              <a:latin typeface="Arial"/>
              <a:ea typeface="Arial"/>
              <a:cs typeface="Arial"/>
              <a:sym typeface="Arial"/>
            </a:endParaRPr>
          </a:p>
        </p:txBody>
      </p:sp>
      <p:sp>
        <p:nvSpPr>
          <p:cNvPr id="212" name="Google Shape;212;p8" descr="1 ft"/>
          <p:cNvSpPr/>
          <p:nvPr/>
        </p:nvSpPr>
        <p:spPr>
          <a:xfrm>
            <a:off x="9715478" y="2208061"/>
            <a:ext cx="1152880" cy="923329"/>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515151"/>
              </a:buClr>
              <a:buSzPts val="1350"/>
              <a:buFont typeface="Calibri"/>
              <a:buNone/>
            </a:pPr>
            <a:r>
              <a:rPr lang="en-US" sz="5400" b="1" i="0" u="none" strike="noStrike" cap="none" dirty="0">
                <a:solidFill>
                  <a:srgbClr val="515151"/>
                </a:solidFill>
                <a:latin typeface="Calibri"/>
                <a:ea typeface="Calibri"/>
                <a:cs typeface="Calibri"/>
                <a:sym typeface="Calibri"/>
              </a:rPr>
              <a:t>1 ft</a:t>
            </a:r>
            <a:endParaRPr sz="1400" b="0" i="0" u="none" strike="noStrike" cap="none" dirty="0">
              <a:solidFill>
                <a:srgbClr val="000000"/>
              </a:solidFill>
              <a:latin typeface="Arial"/>
              <a:ea typeface="Arial"/>
              <a:cs typeface="Arial"/>
              <a:sym typeface="Arial"/>
            </a:endParaRPr>
          </a:p>
        </p:txBody>
      </p:sp>
      <p:sp>
        <p:nvSpPr>
          <p:cNvPr id="213" name="Google Shape;213;p8" descr="2"/>
          <p:cNvSpPr/>
          <p:nvPr/>
        </p:nvSpPr>
        <p:spPr>
          <a:xfrm>
            <a:off x="4698169" y="3886200"/>
            <a:ext cx="535723" cy="923329"/>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515151"/>
              </a:buClr>
              <a:buSzPts val="1350"/>
              <a:buFont typeface="Calibri"/>
              <a:buNone/>
            </a:pPr>
            <a:r>
              <a:rPr lang="en-US" sz="5400" b="1" i="0" u="none" strike="noStrike" cap="none" dirty="0">
                <a:solidFill>
                  <a:srgbClr val="515151"/>
                </a:solidFill>
                <a:latin typeface="Calibri"/>
                <a:ea typeface="Calibri"/>
                <a:cs typeface="Calibri"/>
                <a:sym typeface="Calibri"/>
              </a:rPr>
              <a:t>2</a:t>
            </a:r>
            <a:endParaRPr sz="1400" b="0" i="0" u="none" strike="noStrike" cap="none" dirty="0">
              <a:solidFill>
                <a:srgbClr val="000000"/>
              </a:solidFill>
              <a:latin typeface="Arial"/>
              <a:ea typeface="Arial"/>
              <a:cs typeface="Arial"/>
              <a:sym typeface="Arial"/>
            </a:endParaRPr>
          </a:p>
        </p:txBody>
      </p:sp>
      <p:sp>
        <p:nvSpPr>
          <p:cNvPr id="214" name="Google Shape;214;p8" descr="6 in"/>
          <p:cNvSpPr/>
          <p:nvPr/>
        </p:nvSpPr>
        <p:spPr>
          <a:xfrm>
            <a:off x="2843279" y="5567064"/>
            <a:ext cx="1234632" cy="923329"/>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515151"/>
              </a:buClr>
              <a:buSzPts val="1350"/>
              <a:buFont typeface="Calibri"/>
              <a:buNone/>
            </a:pPr>
            <a:r>
              <a:rPr lang="en-US" sz="5400" b="1" i="0" u="none" strike="noStrike" cap="none" dirty="0">
                <a:solidFill>
                  <a:srgbClr val="515151"/>
                </a:solidFill>
                <a:latin typeface="Calibri"/>
                <a:ea typeface="Calibri"/>
                <a:cs typeface="Calibri"/>
                <a:sym typeface="Calibri"/>
              </a:rPr>
              <a:t>6 in</a:t>
            </a:r>
            <a:endParaRPr sz="1400" b="0" i="0" u="none" strike="noStrike" cap="none" dirty="0">
              <a:solidFill>
                <a:srgbClr val="000000"/>
              </a:solidFill>
              <a:latin typeface="Arial"/>
              <a:ea typeface="Arial"/>
              <a:cs typeface="Arial"/>
              <a:sym typeface="Arial"/>
            </a:endParaRPr>
          </a:p>
        </p:txBody>
      </p:sp>
      <p:sp>
        <p:nvSpPr>
          <p:cNvPr id="215" name="Google Shape;215;p8" descr="3"/>
          <p:cNvSpPr/>
          <p:nvPr/>
        </p:nvSpPr>
        <p:spPr>
          <a:xfrm>
            <a:off x="5712676" y="5558650"/>
            <a:ext cx="535723" cy="923329"/>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515151"/>
              </a:buClr>
              <a:buSzPts val="1350"/>
              <a:buFont typeface="Calibri"/>
              <a:buNone/>
            </a:pPr>
            <a:r>
              <a:rPr lang="en-US" sz="5400" b="1" i="0" u="none" strike="noStrike" cap="none" dirty="0">
                <a:solidFill>
                  <a:srgbClr val="515151"/>
                </a:solidFill>
                <a:latin typeface="Calibri"/>
                <a:ea typeface="Calibri"/>
                <a:cs typeface="Calibri"/>
                <a:sym typeface="Calibri"/>
              </a:rPr>
              <a:t>3</a:t>
            </a:r>
            <a:endParaRPr sz="1400" b="0" i="0" u="none" strike="noStrike" cap="none" dirty="0">
              <a:solidFill>
                <a:srgbClr val="000000"/>
              </a:solidFill>
              <a:latin typeface="Arial"/>
              <a:ea typeface="Arial"/>
              <a:cs typeface="Arial"/>
              <a:sym typeface="Arial"/>
            </a:endParaRPr>
          </a:p>
        </p:txBody>
      </p:sp>
      <p:sp>
        <p:nvSpPr>
          <p:cNvPr id="216" name="Google Shape;216;p8" descr="3"/>
          <p:cNvSpPr/>
          <p:nvPr/>
        </p:nvSpPr>
        <p:spPr>
          <a:xfrm>
            <a:off x="7887861" y="5567064"/>
            <a:ext cx="535723" cy="923329"/>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515151"/>
              </a:buClr>
              <a:buSzPts val="1350"/>
              <a:buFont typeface="Calibri"/>
              <a:buNone/>
            </a:pPr>
            <a:r>
              <a:rPr lang="en-US" sz="5400" b="1" i="0" u="none" strike="noStrike" cap="none" dirty="0">
                <a:solidFill>
                  <a:srgbClr val="515151"/>
                </a:solidFill>
                <a:latin typeface="Calibri"/>
                <a:ea typeface="Calibri"/>
                <a:cs typeface="Calibri"/>
                <a:sym typeface="Calibri"/>
              </a:rPr>
              <a:t>3</a:t>
            </a:r>
            <a:endParaRPr sz="1400" b="0" i="0" u="none" strike="noStrike" cap="none" dirty="0">
              <a:solidFill>
                <a:srgbClr val="000000"/>
              </a:solidFill>
              <a:latin typeface="Arial"/>
              <a:ea typeface="Arial"/>
              <a:cs typeface="Arial"/>
              <a:sym typeface="Arial"/>
            </a:endParaRPr>
          </a:p>
        </p:txBody>
      </p:sp>
      <p:sp>
        <p:nvSpPr>
          <p:cNvPr id="217" name="Google Shape;217;p8" descr="2"/>
          <p:cNvSpPr/>
          <p:nvPr/>
        </p:nvSpPr>
        <p:spPr>
          <a:xfrm>
            <a:off x="10146688" y="5558650"/>
            <a:ext cx="535723" cy="923329"/>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515151"/>
              </a:buClr>
              <a:buSzPts val="1350"/>
              <a:buFont typeface="Calibri"/>
              <a:buNone/>
            </a:pPr>
            <a:r>
              <a:rPr lang="en-US" sz="5400" b="1" i="0" u="none" strike="noStrike" cap="none" dirty="0">
                <a:solidFill>
                  <a:srgbClr val="515151"/>
                </a:solidFill>
                <a:latin typeface="Calibri"/>
                <a:ea typeface="Calibri"/>
                <a:cs typeface="Calibri"/>
                <a:sym typeface="Calibri"/>
              </a:rPr>
              <a:t>2</a:t>
            </a:r>
            <a:endParaRPr sz="1400" b="0" i="0" u="none" strike="noStrike" cap="none" dirty="0">
              <a:solidFill>
                <a:srgbClr val="000000"/>
              </a:solidFill>
              <a:latin typeface="Arial"/>
              <a:ea typeface="Arial"/>
              <a:cs typeface="Arial"/>
              <a:sym typeface="Arial"/>
            </a:endParaRPr>
          </a:p>
        </p:txBody>
      </p:sp>
      <p:sp>
        <p:nvSpPr>
          <p:cNvPr id="218" name="Google Shape;218;p8" descr="6"/>
          <p:cNvSpPr/>
          <p:nvPr/>
        </p:nvSpPr>
        <p:spPr>
          <a:xfrm>
            <a:off x="1818441" y="2173803"/>
            <a:ext cx="535723" cy="923329"/>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515151"/>
              </a:buClr>
              <a:buSzPts val="1350"/>
              <a:buFont typeface="Calibri"/>
              <a:buNone/>
            </a:pPr>
            <a:r>
              <a:rPr lang="en-US" sz="5400" b="1" i="0" u="none" strike="noStrike" cap="none" dirty="0">
                <a:solidFill>
                  <a:srgbClr val="515151"/>
                </a:solidFill>
                <a:latin typeface="Calibri"/>
                <a:ea typeface="Calibri"/>
                <a:cs typeface="Calibri"/>
                <a:sym typeface="Calibri"/>
              </a:rPr>
              <a:t>6</a:t>
            </a:r>
            <a:endParaRPr sz="1400" b="0" i="0" u="none" strike="noStrike" cap="none" dirty="0">
              <a:solidFill>
                <a:srgbClr val="000000"/>
              </a:solidFill>
              <a:latin typeface="Arial"/>
              <a:ea typeface="Arial"/>
              <a:cs typeface="Arial"/>
              <a:sym typeface="Arial"/>
            </a:endParaRPr>
          </a:p>
        </p:txBody>
      </p:sp>
      <p:sp>
        <p:nvSpPr>
          <p:cNvPr id="219" name="Google Shape;219;p8" descr="2"/>
          <p:cNvSpPr/>
          <p:nvPr/>
        </p:nvSpPr>
        <p:spPr>
          <a:xfrm>
            <a:off x="2501786" y="3886200"/>
            <a:ext cx="535723" cy="923329"/>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515151"/>
              </a:buClr>
              <a:buSzPts val="1350"/>
              <a:buFont typeface="Calibri"/>
              <a:buNone/>
            </a:pPr>
            <a:r>
              <a:rPr lang="en-US" sz="5400" b="1" i="0" u="none" strike="noStrike" cap="none" dirty="0">
                <a:solidFill>
                  <a:srgbClr val="515151"/>
                </a:solidFill>
                <a:latin typeface="Calibri"/>
                <a:ea typeface="Calibri"/>
                <a:cs typeface="Calibri"/>
                <a:sym typeface="Calibri"/>
              </a:rPr>
              <a:t>2</a:t>
            </a:r>
            <a:endParaRPr sz="1400" b="0" i="0" u="none" strike="noStrike" cap="none" dirty="0">
              <a:solidFill>
                <a:srgbClr val="000000"/>
              </a:solidFill>
              <a:latin typeface="Arial"/>
              <a:ea typeface="Arial"/>
              <a:cs typeface="Arial"/>
              <a:sym typeface="Arial"/>
            </a:endParaRPr>
          </a:p>
        </p:txBody>
      </p:sp>
      <p:sp>
        <p:nvSpPr>
          <p:cNvPr id="220" name="Google Shape;220;p8"/>
          <p:cNvSpPr txBox="1">
            <a:spLocks noGrp="1"/>
          </p:cNvSpPr>
          <p:nvPr>
            <p:ph type="title"/>
          </p:nvPr>
        </p:nvSpPr>
        <p:spPr>
          <a:xfrm>
            <a:off x="280673" y="102034"/>
            <a:ext cx="10515599" cy="101324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350"/>
              <a:buFont typeface="Calibri"/>
              <a:buNone/>
            </a:pPr>
            <a:r>
              <a:rPr lang="en-US" sz="5400" b="1" i="0" u="none" strike="noStrike" cap="none">
                <a:solidFill>
                  <a:schemeClr val="dk1"/>
                </a:solidFill>
                <a:latin typeface="Calibri"/>
                <a:ea typeface="Calibri"/>
                <a:cs typeface="Calibri"/>
                <a:sym typeface="Calibri"/>
              </a:rPr>
              <a:t>Materials</a:t>
            </a:r>
            <a:endParaRPr/>
          </a:p>
        </p:txBody>
      </p:sp>
      <p:pic>
        <p:nvPicPr>
          <p:cNvPr id="221" name="Google Shape;221;p8" descr="ud logo"/>
          <p:cNvPicPr preferRelativeResize="0"/>
          <p:nvPr/>
        </p:nvPicPr>
        <p:blipFill rotWithShape="1">
          <a:blip r:embed="rId17">
            <a:alphaModFix/>
          </a:blip>
          <a:srcRect/>
          <a:stretch/>
        </p:blipFill>
        <p:spPr>
          <a:xfrm>
            <a:off x="0" y="5214862"/>
            <a:ext cx="1828800" cy="2366682"/>
          </a:xfrm>
          <a:prstGeom prst="rect">
            <a:avLst/>
          </a:prstGeom>
          <a:noFill/>
          <a:ln>
            <a:noFill/>
          </a:ln>
        </p:spPr>
      </p:pic>
    </p:spTree>
  </p:cSld>
  <p:clrMapOvr>
    <a:masterClrMapping/>
  </p:clrMapOvr>
  <p:transition spd="slow">
    <p:fade thruBlk="1"/>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Google Shape;227;p9"/>
          <p:cNvSpPr txBox="1">
            <a:spLocks noGrp="1"/>
          </p:cNvSpPr>
          <p:nvPr>
            <p:ph type="body" idx="1"/>
          </p:nvPr>
        </p:nvSpPr>
        <p:spPr>
          <a:xfrm>
            <a:off x="508000" y="1312333"/>
            <a:ext cx="11091332" cy="4906962"/>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chemeClr val="dk1"/>
              </a:buClr>
              <a:buSzPts val="3200"/>
              <a:buFont typeface="Arial"/>
              <a:buChar char="•"/>
            </a:pPr>
            <a:r>
              <a:rPr lang="en-US" sz="3200" b="0" i="0" u="none" strike="noStrike" cap="none" dirty="0">
                <a:solidFill>
                  <a:schemeClr val="dk1"/>
                </a:solidFill>
                <a:latin typeface="Calibri"/>
                <a:ea typeface="Calibri"/>
                <a:cs typeface="Calibri"/>
                <a:sym typeface="Calibri"/>
              </a:rPr>
              <a:t>Dominoes will be set up around the edge of a box, representing the goat’s stomach.</a:t>
            </a:r>
            <a:endParaRPr dirty="0"/>
          </a:p>
          <a:p>
            <a:pPr marL="228600" marR="0" lvl="0" indent="-228600" algn="l" rtl="0">
              <a:lnSpc>
                <a:spcPct val="90000"/>
              </a:lnSpc>
              <a:spcBef>
                <a:spcPts val="1000"/>
              </a:spcBef>
              <a:spcAft>
                <a:spcPts val="0"/>
              </a:spcAft>
              <a:buClr>
                <a:schemeClr val="dk1"/>
              </a:buClr>
              <a:buSzPts val="3200"/>
              <a:buFont typeface="Arial"/>
              <a:buChar char="•"/>
            </a:pPr>
            <a:r>
              <a:rPr lang="en-US" sz="3200" b="0" i="0" u="none" strike="noStrike" cap="none" dirty="0">
                <a:solidFill>
                  <a:schemeClr val="dk1"/>
                </a:solidFill>
                <a:latin typeface="Calibri"/>
                <a:ea typeface="Calibri"/>
                <a:cs typeface="Calibri"/>
                <a:sym typeface="Calibri"/>
              </a:rPr>
              <a:t>The device will have to enter the box, grab and remove the object eaten by the goat and causing the goat harm (without knocking over any of the dominoes)! </a:t>
            </a:r>
            <a:endParaRPr dirty="0"/>
          </a:p>
          <a:p>
            <a:pPr marL="228600" marR="0" lvl="0" indent="-228600" algn="l" rtl="0">
              <a:lnSpc>
                <a:spcPct val="90000"/>
              </a:lnSpc>
              <a:spcBef>
                <a:spcPts val="1000"/>
              </a:spcBef>
              <a:spcAft>
                <a:spcPts val="0"/>
              </a:spcAft>
              <a:buClr>
                <a:schemeClr val="dk1"/>
              </a:buClr>
              <a:buSzPts val="3200"/>
              <a:buFont typeface="Arial"/>
              <a:buChar char="•"/>
            </a:pPr>
            <a:r>
              <a:rPr lang="en-US" sz="3200" b="0" i="0" u="none" strike="noStrike" cap="none" dirty="0">
                <a:solidFill>
                  <a:schemeClr val="dk1"/>
                </a:solidFill>
                <a:latin typeface="Calibri"/>
                <a:ea typeface="Calibri"/>
                <a:cs typeface="Calibri"/>
                <a:sym typeface="Calibri"/>
              </a:rPr>
              <a:t>Success is measured based on how many dominoes are left standing. </a:t>
            </a:r>
            <a:endParaRPr dirty="0"/>
          </a:p>
          <a:p>
            <a:pPr marL="228600" marR="0" lvl="0" indent="-228600" algn="l" rtl="0">
              <a:lnSpc>
                <a:spcPct val="90000"/>
              </a:lnSpc>
              <a:spcBef>
                <a:spcPts val="1000"/>
              </a:spcBef>
              <a:spcAft>
                <a:spcPts val="0"/>
              </a:spcAft>
              <a:buClr>
                <a:schemeClr val="dk1"/>
              </a:buClr>
              <a:buSzPts val="3200"/>
              <a:buFont typeface="Arial"/>
              <a:buChar char="•"/>
            </a:pPr>
            <a:r>
              <a:rPr lang="en-US" sz="3200" b="0" i="0" u="none" strike="noStrike" cap="none" dirty="0">
                <a:solidFill>
                  <a:schemeClr val="dk1"/>
                </a:solidFill>
                <a:latin typeface="Calibri"/>
                <a:ea typeface="Calibri"/>
                <a:cs typeface="Calibri"/>
                <a:sym typeface="Calibri"/>
              </a:rPr>
              <a:t>In the case of a tie, the team that removes the object fastest, while knocking over the least amount of dominoes wins.</a:t>
            </a:r>
            <a:endParaRPr dirty="0"/>
          </a:p>
        </p:txBody>
      </p:sp>
      <p:sp>
        <p:nvSpPr>
          <p:cNvPr id="228" name="Google Shape;228;p9"/>
          <p:cNvSpPr txBox="1">
            <a:spLocks noGrp="1"/>
          </p:cNvSpPr>
          <p:nvPr>
            <p:ph type="title"/>
          </p:nvPr>
        </p:nvSpPr>
        <p:spPr>
          <a:xfrm>
            <a:off x="245244" y="32485"/>
            <a:ext cx="9500929" cy="1270095"/>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350"/>
              <a:buFont typeface="Calibri"/>
              <a:buNone/>
            </a:pPr>
            <a:r>
              <a:rPr lang="en-US" sz="5400" b="1" i="0" u="none" strike="noStrike" cap="none">
                <a:solidFill>
                  <a:schemeClr val="dk1"/>
                </a:solidFill>
                <a:latin typeface="Calibri"/>
                <a:ea typeface="Calibri"/>
                <a:cs typeface="Calibri"/>
                <a:sym typeface="Calibri"/>
              </a:rPr>
              <a:t>Design Testing</a:t>
            </a:r>
            <a:endParaRPr/>
          </a:p>
        </p:txBody>
      </p:sp>
      <p:pic>
        <p:nvPicPr>
          <p:cNvPr id="229" name="Google Shape;229;p9" descr="ud logo"/>
          <p:cNvPicPr preferRelativeResize="0"/>
          <p:nvPr/>
        </p:nvPicPr>
        <p:blipFill rotWithShape="1">
          <a:blip r:embed="rId3">
            <a:alphaModFix/>
          </a:blip>
          <a:srcRect/>
          <a:stretch/>
        </p:blipFill>
        <p:spPr>
          <a:xfrm>
            <a:off x="0" y="5214862"/>
            <a:ext cx="1828800" cy="2366682"/>
          </a:xfrm>
          <a:prstGeom prst="rect">
            <a:avLst/>
          </a:prstGeom>
          <a:noFill/>
          <a:ln>
            <a:noFill/>
          </a:ln>
        </p:spPr>
      </p:pic>
    </p:spTree>
  </p:cSld>
  <p:clrMapOvr>
    <a:masterClrMapping/>
  </p:clrMapOvr>
  <p:transition spd="slow">
    <p:fade thruBlk="1"/>
  </p:transition>
</p:sld>
</file>

<file path=ppt/theme/theme1.xml><?xml version="1.0" encoding="utf-8"?>
<a:theme xmlns:a="http://schemas.openxmlformats.org/drawingml/2006/main" name="Office Theme">
  <a:themeElements>
    <a:clrScheme name="Paper">
      <a:dk1>
        <a:srgbClr val="000000"/>
      </a:dk1>
      <a:lt1>
        <a:srgbClr val="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TotalTime>
  <Words>1101</Words>
  <Application>Microsoft Macintosh PowerPoint</Application>
  <PresentationFormat>Widescreen</PresentationFormat>
  <Paragraphs>157</Paragraphs>
  <Slides>14</Slides>
  <Notes>14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Times New Roman</vt:lpstr>
      <vt:lpstr>Office Theme</vt:lpstr>
      <vt:lpstr>Tiny Stitches</vt:lpstr>
      <vt:lpstr>What does an engineer do?</vt:lpstr>
      <vt:lpstr>How do engineers do this?</vt:lpstr>
      <vt:lpstr>Today you will be a biomedical engineer –  You will design, create and test a lifesaving device!</vt:lpstr>
      <vt:lpstr>Engineering design problem</vt:lpstr>
      <vt:lpstr>Engineering design challenge</vt:lpstr>
      <vt:lpstr>Design Goals</vt:lpstr>
      <vt:lpstr>Materials</vt:lpstr>
      <vt:lpstr>Design Testing</vt:lpstr>
      <vt:lpstr>Engineering Design Process</vt:lpstr>
      <vt:lpstr>Engineering Design Process:</vt:lpstr>
      <vt:lpstr>Design Reflection</vt:lpstr>
      <vt:lpstr>Wrap Up</vt:lpstr>
      <vt:lpstr>Support and References</vt:lpstr>
    </vt:vector>
  </TitlesOfParts>
  <Manager/>
  <Company/>
  <LinksUpToDate>false</LinksUpToDate>
  <SharedDoc>false</SharedDoc>
  <HyperlinkBase/>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STEM Stories Lesson 8 Tiny Stitches Presentation</dc:title>
  <dc:subject/>
  <dc:creator/>
  <cp:keywords/>
  <dc:description/>
  <cp:lastModifiedBy>Microsoft Office User</cp:lastModifiedBy>
  <cp:revision>8</cp:revision>
  <dcterms:modified xsi:type="dcterms:W3CDTF">2019-08-21T13:42:48Z</dcterms:modified>
  <cp:category/>
</cp:coreProperties>
</file>