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7B5CDD5-3A8E-4C92-A61E-63D71A17205D}">
  <a:tblStyle styleId="{A7B5CDD5-3A8E-4C92-A61E-63D71A17205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F6F8F5"/>
          </a:solidFill>
        </a:fill>
      </a:tcStyle>
    </a:wholeTbl>
    <a:band1H>
      <a:tcStyle>
        <a:tcBdr/>
        <a:fill>
          <a:solidFill>
            <a:srgbClr val="ECF0E8"/>
          </a:solidFill>
        </a:fill>
      </a:tcStyle>
    </a:band1H>
    <a:band1V>
      <a:tcStyle>
        <a:tcBdr/>
        <a:fill>
          <a:solidFill>
            <a:srgbClr val="ECF0E8"/>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528" autoAdjust="0"/>
  </p:normalViewPr>
  <p:slideViewPr>
    <p:cSldViewPr snapToGrid="0">
      <p:cViewPr varScale="1">
        <p:scale>
          <a:sx n="43" d="100"/>
          <a:sy n="43" d="100"/>
        </p:scale>
        <p:origin x="175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9867580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457200" lvl="0" indent="-298450" rtl="0">
              <a:lnSpc>
                <a:spcPct val="115000"/>
              </a:lnSpc>
              <a:spcBef>
                <a:spcPts val="0"/>
              </a:spcBef>
              <a:spcAft>
                <a:spcPts val="50"/>
              </a:spcAft>
              <a:buClr>
                <a:schemeClr val="dk1"/>
              </a:buClr>
              <a:buSzPct val="100000"/>
              <a:buAutoNum type="arabicPeriod"/>
            </a:pPr>
            <a:r>
              <a:rPr lang="en-US" sz="1100" u="sng">
                <a:solidFill>
                  <a:schemeClr val="dk1"/>
                </a:solidFill>
              </a:rPr>
              <a:t>Slide 1:</a:t>
            </a:r>
            <a:r>
              <a:rPr lang="en-US" sz="1100">
                <a:solidFill>
                  <a:schemeClr val="dk1"/>
                </a:solidFill>
              </a:rPr>
              <a:t>  As the pre-activity survey is distributed to students, introduce yourself and provide enough of an activity overview to gain students excitement.</a:t>
            </a:r>
          </a:p>
          <a:p>
            <a:pPr marL="457200" lvl="0" indent="-298450" rtl="0">
              <a:lnSpc>
                <a:spcPct val="115000"/>
              </a:lnSpc>
              <a:spcBef>
                <a:spcPts val="0"/>
              </a:spcBef>
              <a:spcAft>
                <a:spcPts val="50"/>
              </a:spcAft>
              <a:buClr>
                <a:schemeClr val="dk1"/>
              </a:buClr>
              <a:buSzPct val="100000"/>
              <a:buAutoNum type="arabicPeriod"/>
            </a:pPr>
            <a:r>
              <a:rPr lang="en-US" sz="1100">
                <a:solidFill>
                  <a:schemeClr val="dk1"/>
                </a:solidFill>
              </a:rPr>
              <a:t>Allow time for students to individually complete their pre-activity survey.</a:t>
            </a:r>
          </a:p>
          <a:p>
            <a:pPr marL="457200" lvl="0" indent="-298450" rtl="0">
              <a:lnSpc>
                <a:spcPct val="115000"/>
              </a:lnSpc>
              <a:spcBef>
                <a:spcPts val="0"/>
              </a:spcBef>
              <a:spcAft>
                <a:spcPts val="50"/>
              </a:spcAft>
              <a:buClr>
                <a:schemeClr val="dk1"/>
              </a:buClr>
              <a:buSzPct val="100000"/>
              <a:buAutoNum type="arabicPeriod"/>
            </a:pPr>
            <a:r>
              <a:rPr lang="en-US" sz="1100">
                <a:solidFill>
                  <a:schemeClr val="dk1"/>
                </a:solidFill>
              </a:rPr>
              <a:t>Divide group into teams of 3 students each (4 students will also work).</a:t>
            </a:r>
          </a:p>
        </p:txBody>
      </p:sp>
      <p:sp>
        <p:nvSpPr>
          <p:cNvPr id="124" name="Shape 12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38979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457200" lvl="0" indent="-298450">
              <a:lnSpc>
                <a:spcPct val="115000"/>
              </a:lnSpc>
              <a:spcBef>
                <a:spcPts val="0"/>
              </a:spcBef>
              <a:spcAft>
                <a:spcPts val="50"/>
              </a:spcAft>
              <a:buClr>
                <a:schemeClr val="dk1"/>
              </a:buClr>
              <a:buSzPct val="100000"/>
              <a:buAutoNum type="arabicPeriod" startAt="6"/>
            </a:pPr>
            <a:r>
              <a:rPr lang="en-US" sz="1100" u="sng">
                <a:solidFill>
                  <a:schemeClr val="dk1"/>
                </a:solidFill>
              </a:rPr>
              <a:t>Slide 10:</a:t>
            </a:r>
            <a:r>
              <a:rPr lang="en-US" sz="1100">
                <a:solidFill>
                  <a:schemeClr val="dk1"/>
                </a:solidFill>
              </a:rPr>
              <a:t> Introduce the Engineering Design Process. Explain that engineers use it as a tool to help them more effectively solve problems.</a:t>
            </a:r>
          </a:p>
        </p:txBody>
      </p:sp>
      <p:sp>
        <p:nvSpPr>
          <p:cNvPr id="218" name="Shape 21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29682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7" name="Shape 22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457200" lvl="0" indent="-298450" rtl="0">
              <a:lnSpc>
                <a:spcPct val="115000"/>
              </a:lnSpc>
              <a:spcBef>
                <a:spcPts val="0"/>
              </a:spcBef>
              <a:spcAft>
                <a:spcPts val="50"/>
              </a:spcAft>
              <a:buClr>
                <a:schemeClr val="dk1"/>
              </a:buClr>
              <a:buSzPct val="100000"/>
              <a:buAutoNum type="arabicPeriod" startAt="7"/>
            </a:pPr>
            <a:r>
              <a:rPr lang="en-US" sz="1100" u="sng">
                <a:solidFill>
                  <a:schemeClr val="dk1"/>
                </a:solidFill>
              </a:rPr>
              <a:t>Slide 11:</a:t>
            </a:r>
            <a:r>
              <a:rPr lang="en-US" sz="1100">
                <a:solidFill>
                  <a:schemeClr val="dk1"/>
                </a:solidFill>
              </a:rPr>
              <a:t> Explain how teams will use the engineering design process as they complete the challenge:</a:t>
            </a:r>
          </a:p>
          <a:p>
            <a:pPr marL="457200" lvl="0" indent="0" rtl="0">
              <a:lnSpc>
                <a:spcPct val="115000"/>
              </a:lnSpc>
              <a:spcBef>
                <a:spcPts val="0"/>
              </a:spcBef>
              <a:spcAft>
                <a:spcPts val="50"/>
              </a:spcAft>
              <a:buClr>
                <a:schemeClr val="dk1"/>
              </a:buClr>
              <a:buSzPct val="100000"/>
              <a:buFont typeface="Arial"/>
              <a:buNone/>
            </a:pPr>
            <a:r>
              <a:rPr lang="en-US" sz="1100" b="1">
                <a:solidFill>
                  <a:schemeClr val="dk1"/>
                </a:solidFill>
              </a:rPr>
              <a:t>Imagine</a:t>
            </a:r>
            <a:r>
              <a:rPr lang="en-US" sz="1100">
                <a:solidFill>
                  <a:schemeClr val="dk1"/>
                </a:solidFill>
              </a:rPr>
              <a:t> </a:t>
            </a:r>
            <a:r>
              <a:rPr lang="en-US" sz="1100" i="1">
                <a:solidFill>
                  <a:schemeClr val="dk1"/>
                </a:solidFill>
              </a:rPr>
              <a:t>(10 min.)</a:t>
            </a:r>
          </a:p>
          <a:p>
            <a:pPr marL="914400" lvl="1" indent="-298450" rtl="0">
              <a:lnSpc>
                <a:spcPct val="115000"/>
              </a:lnSpc>
              <a:spcBef>
                <a:spcPts val="0"/>
              </a:spcBef>
              <a:spcAft>
                <a:spcPts val="50"/>
              </a:spcAft>
              <a:buClr>
                <a:schemeClr val="dk1"/>
              </a:buClr>
              <a:buSzPct val="100000"/>
              <a:buChar char="●"/>
            </a:pPr>
            <a:r>
              <a:rPr lang="en-US" sz="1100">
                <a:solidFill>
                  <a:schemeClr val="dk1"/>
                </a:solidFill>
              </a:rPr>
              <a:t>INDIVIDUALLY: observe available materials, and brainstorm and write design ideas </a:t>
            </a:r>
            <a:r>
              <a:rPr lang="en-US" sz="1100" i="1">
                <a:solidFill>
                  <a:schemeClr val="dk1"/>
                </a:solidFill>
              </a:rPr>
              <a:t>(5 min.)</a:t>
            </a:r>
          </a:p>
          <a:p>
            <a:pPr marL="914400" lvl="1" indent="-298450" rtl="0">
              <a:lnSpc>
                <a:spcPct val="115000"/>
              </a:lnSpc>
              <a:spcBef>
                <a:spcPts val="0"/>
              </a:spcBef>
              <a:spcAft>
                <a:spcPts val="50"/>
              </a:spcAft>
              <a:buClr>
                <a:schemeClr val="dk1"/>
              </a:buClr>
              <a:buSzPct val="100000"/>
              <a:buChar char="●"/>
            </a:pPr>
            <a:r>
              <a:rPr lang="en-US" sz="1100">
                <a:solidFill>
                  <a:schemeClr val="dk1"/>
                </a:solidFill>
              </a:rPr>
              <a:t>TEAM: share individual ideas </a:t>
            </a:r>
            <a:r>
              <a:rPr lang="en-US" sz="1100" i="1">
                <a:solidFill>
                  <a:schemeClr val="dk1"/>
                </a:solidFill>
              </a:rPr>
              <a:t>(5 min.) </a:t>
            </a:r>
          </a:p>
          <a:p>
            <a:pPr marL="457200" lvl="0" indent="0" rtl="0">
              <a:lnSpc>
                <a:spcPct val="115000"/>
              </a:lnSpc>
              <a:spcBef>
                <a:spcPts val="0"/>
              </a:spcBef>
              <a:spcAft>
                <a:spcPts val="50"/>
              </a:spcAft>
              <a:buClr>
                <a:schemeClr val="dk1"/>
              </a:buClr>
              <a:buSzPct val="100000"/>
              <a:buFont typeface="Arial"/>
              <a:buNone/>
            </a:pPr>
            <a:r>
              <a:rPr lang="en-US" sz="1100" b="1">
                <a:solidFill>
                  <a:schemeClr val="dk1"/>
                </a:solidFill>
              </a:rPr>
              <a:t>Plan</a:t>
            </a:r>
            <a:r>
              <a:rPr lang="en-US" sz="1100">
                <a:solidFill>
                  <a:schemeClr val="dk1"/>
                </a:solidFill>
              </a:rPr>
              <a:t> </a:t>
            </a:r>
            <a:r>
              <a:rPr lang="en-US" sz="1100" i="1">
                <a:solidFill>
                  <a:schemeClr val="dk1"/>
                </a:solidFill>
              </a:rPr>
              <a:t>(5 min.)</a:t>
            </a:r>
          </a:p>
          <a:p>
            <a:pPr marL="914400" lvl="1" indent="-298450" rtl="0">
              <a:lnSpc>
                <a:spcPct val="115000"/>
              </a:lnSpc>
              <a:spcBef>
                <a:spcPts val="0"/>
              </a:spcBef>
              <a:spcAft>
                <a:spcPts val="50"/>
              </a:spcAft>
              <a:buClr>
                <a:schemeClr val="dk1"/>
              </a:buClr>
              <a:buSzPct val="100000"/>
              <a:buChar char="●"/>
            </a:pPr>
            <a:r>
              <a:rPr lang="en-US" sz="1100">
                <a:solidFill>
                  <a:schemeClr val="dk1"/>
                </a:solidFill>
              </a:rPr>
              <a:t>Choose and sketch a team design plan</a:t>
            </a:r>
          </a:p>
          <a:p>
            <a:pPr marL="457200" lvl="0" indent="0" rtl="0">
              <a:lnSpc>
                <a:spcPct val="115000"/>
              </a:lnSpc>
              <a:spcBef>
                <a:spcPts val="0"/>
              </a:spcBef>
              <a:spcAft>
                <a:spcPts val="50"/>
              </a:spcAft>
              <a:buClr>
                <a:schemeClr val="dk1"/>
              </a:buClr>
              <a:buSzPct val="100000"/>
              <a:buFont typeface="Arial"/>
              <a:buNone/>
            </a:pPr>
            <a:r>
              <a:rPr lang="en-US" sz="1100" b="1">
                <a:solidFill>
                  <a:schemeClr val="dk1"/>
                </a:solidFill>
              </a:rPr>
              <a:t>Create</a:t>
            </a:r>
            <a:r>
              <a:rPr lang="en-US" sz="1100">
                <a:solidFill>
                  <a:schemeClr val="dk1"/>
                </a:solidFill>
              </a:rPr>
              <a:t> </a:t>
            </a:r>
            <a:r>
              <a:rPr lang="en-US" sz="1100" i="1">
                <a:solidFill>
                  <a:schemeClr val="dk1"/>
                </a:solidFill>
              </a:rPr>
              <a:t>(10 min.)</a:t>
            </a:r>
          </a:p>
          <a:p>
            <a:pPr marL="914400" lvl="1" indent="-298450" rtl="0">
              <a:lnSpc>
                <a:spcPct val="115000"/>
              </a:lnSpc>
              <a:spcBef>
                <a:spcPts val="0"/>
              </a:spcBef>
              <a:spcAft>
                <a:spcPts val="50"/>
              </a:spcAft>
              <a:buClr>
                <a:schemeClr val="dk1"/>
              </a:buClr>
              <a:buSzPct val="100000"/>
              <a:buChar char="●"/>
            </a:pPr>
            <a:r>
              <a:rPr lang="en-US" sz="1100">
                <a:solidFill>
                  <a:schemeClr val="dk1"/>
                </a:solidFill>
              </a:rPr>
              <a:t>Gather materials</a:t>
            </a:r>
          </a:p>
          <a:p>
            <a:pPr marL="914400" lvl="1" indent="-298450" rtl="0">
              <a:lnSpc>
                <a:spcPct val="115000"/>
              </a:lnSpc>
              <a:spcBef>
                <a:spcPts val="0"/>
              </a:spcBef>
              <a:spcAft>
                <a:spcPts val="50"/>
              </a:spcAft>
              <a:buClr>
                <a:schemeClr val="dk1"/>
              </a:buClr>
              <a:buSzPct val="100000"/>
              <a:buChar char="●"/>
            </a:pPr>
            <a:r>
              <a:rPr lang="en-US" sz="1100">
                <a:solidFill>
                  <a:schemeClr val="dk1"/>
                </a:solidFill>
              </a:rPr>
              <a:t>Construct your team design plan</a:t>
            </a:r>
          </a:p>
          <a:p>
            <a:pPr marL="457200" lvl="0" indent="0" rtl="0">
              <a:lnSpc>
                <a:spcPct val="115000"/>
              </a:lnSpc>
              <a:spcBef>
                <a:spcPts val="0"/>
              </a:spcBef>
              <a:spcAft>
                <a:spcPts val="50"/>
              </a:spcAft>
              <a:buClr>
                <a:schemeClr val="dk1"/>
              </a:buClr>
              <a:buSzPct val="100000"/>
              <a:buFont typeface="Arial"/>
              <a:buNone/>
            </a:pPr>
            <a:r>
              <a:rPr lang="en-US" sz="1100" b="1">
                <a:solidFill>
                  <a:schemeClr val="dk1"/>
                </a:solidFill>
              </a:rPr>
              <a:t>Improve and Test </a:t>
            </a:r>
            <a:r>
              <a:rPr lang="en-US" sz="1100" i="1">
                <a:solidFill>
                  <a:schemeClr val="dk1"/>
                </a:solidFill>
              </a:rPr>
              <a:t>(10 min.)</a:t>
            </a:r>
          </a:p>
          <a:p>
            <a:pPr marL="914400" lvl="0" indent="-298450" rtl="0">
              <a:lnSpc>
                <a:spcPct val="115000"/>
              </a:lnSpc>
              <a:spcBef>
                <a:spcPts val="0"/>
              </a:spcBef>
              <a:spcAft>
                <a:spcPts val="50"/>
              </a:spcAft>
              <a:buClr>
                <a:schemeClr val="dk1"/>
              </a:buClr>
              <a:buSzPct val="100000"/>
              <a:buChar char="•"/>
            </a:pPr>
            <a:r>
              <a:rPr lang="en-US" sz="1100">
                <a:solidFill>
                  <a:schemeClr val="dk1"/>
                </a:solidFill>
              </a:rPr>
              <a:t>Teams decide on and make any last minute improvements before testing</a:t>
            </a:r>
          </a:p>
          <a:p>
            <a:pPr marL="914400" lvl="0" indent="-298450" rtl="0">
              <a:lnSpc>
                <a:spcPct val="115000"/>
              </a:lnSpc>
              <a:spcBef>
                <a:spcPts val="0"/>
              </a:spcBef>
              <a:spcAft>
                <a:spcPts val="50"/>
              </a:spcAft>
              <a:buClr>
                <a:schemeClr val="dk1"/>
              </a:buClr>
              <a:buSzPct val="100000"/>
              <a:buChar char="•"/>
            </a:pPr>
            <a:r>
              <a:rPr lang="en-US" sz="1100">
                <a:solidFill>
                  <a:schemeClr val="dk1"/>
                </a:solidFill>
              </a:rPr>
              <a:t>Each team tests their prototype while other teams observe.</a:t>
            </a:r>
          </a:p>
          <a:p>
            <a:pPr marL="0" marR="233657" lvl="0" indent="0" algn="l" rtl="0">
              <a:lnSpc>
                <a:spcPct val="115000"/>
              </a:lnSpc>
              <a:spcBef>
                <a:spcPts val="0"/>
              </a:spcBef>
              <a:buNone/>
            </a:pPr>
            <a:endParaRPr sz="1200">
              <a:solidFill>
                <a:schemeClr val="dk1"/>
              </a:solidFill>
              <a:latin typeface="Calibri"/>
              <a:ea typeface="Calibri"/>
              <a:cs typeface="Calibri"/>
              <a:sym typeface="Calibri"/>
            </a:endParaRPr>
          </a:p>
        </p:txBody>
      </p:sp>
      <p:sp>
        <p:nvSpPr>
          <p:cNvPr id="228" name="Shape 22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6347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6" name="Shape 23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457200" lvl="0" indent="-298450" rtl="0">
              <a:lnSpc>
                <a:spcPct val="115000"/>
              </a:lnSpc>
              <a:spcBef>
                <a:spcPts val="0"/>
              </a:spcBef>
              <a:spcAft>
                <a:spcPts val="50"/>
              </a:spcAft>
              <a:buClr>
                <a:schemeClr val="dk1"/>
              </a:buClr>
              <a:buSzPct val="100000"/>
              <a:buAutoNum type="arabicPeriod" startAt="8"/>
            </a:pPr>
            <a:r>
              <a:rPr lang="en-US" sz="1100" u="sng">
                <a:solidFill>
                  <a:schemeClr val="dk1"/>
                </a:solidFill>
              </a:rPr>
              <a:t>Slide 12:</a:t>
            </a:r>
            <a:r>
              <a:rPr lang="en-US" sz="1100">
                <a:solidFill>
                  <a:schemeClr val="dk1"/>
                </a:solidFill>
              </a:rPr>
              <a:t> Facilitate a whole group reflection on final prototype design and testing results by asking questions such as the following.</a:t>
            </a:r>
          </a:p>
          <a:p>
            <a:pPr marL="457200" lvl="0" indent="-298450" rtl="0">
              <a:lnSpc>
                <a:spcPct val="115000"/>
              </a:lnSpc>
              <a:spcBef>
                <a:spcPts val="0"/>
              </a:spcBef>
              <a:spcAft>
                <a:spcPts val="50"/>
              </a:spcAft>
              <a:buClr>
                <a:schemeClr val="dk1"/>
              </a:buClr>
              <a:buSzPct val="100000"/>
              <a:buChar char="●"/>
            </a:pPr>
            <a:r>
              <a:rPr lang="en-US" sz="1100">
                <a:solidFill>
                  <a:schemeClr val="dk1"/>
                </a:solidFill>
              </a:rPr>
              <a:t>What do you like best about your design? </a:t>
            </a:r>
          </a:p>
          <a:p>
            <a:pPr marL="457200" lvl="0" indent="-298450" rtl="0">
              <a:lnSpc>
                <a:spcPct val="115000"/>
              </a:lnSpc>
              <a:spcBef>
                <a:spcPts val="0"/>
              </a:spcBef>
              <a:spcAft>
                <a:spcPts val="50"/>
              </a:spcAft>
              <a:buClr>
                <a:schemeClr val="dk1"/>
              </a:buClr>
              <a:buSzPct val="100000"/>
              <a:buChar char="●"/>
            </a:pPr>
            <a:r>
              <a:rPr lang="en-US" sz="1100">
                <a:solidFill>
                  <a:schemeClr val="dk1"/>
                </a:solidFill>
              </a:rPr>
              <a:t>What do you like least about your design?</a:t>
            </a:r>
          </a:p>
          <a:p>
            <a:pPr marL="457200" lvl="0" indent="-298450" rtl="0">
              <a:lnSpc>
                <a:spcPct val="115000"/>
              </a:lnSpc>
              <a:spcBef>
                <a:spcPts val="0"/>
              </a:spcBef>
              <a:spcAft>
                <a:spcPts val="50"/>
              </a:spcAft>
              <a:buClr>
                <a:schemeClr val="dk1"/>
              </a:buClr>
              <a:buSzPct val="100000"/>
              <a:buChar char="●"/>
            </a:pPr>
            <a:r>
              <a:rPr lang="en-US" sz="1100">
                <a:solidFill>
                  <a:schemeClr val="dk1"/>
                </a:solidFill>
              </a:rPr>
              <a:t>What aspects of other team designs stood out to you, and/or gave you ideas for improving your own team’s design?</a:t>
            </a:r>
          </a:p>
          <a:p>
            <a:pPr marL="457200" lvl="0" indent="-298450" rtl="0">
              <a:lnSpc>
                <a:spcPct val="115000"/>
              </a:lnSpc>
              <a:spcBef>
                <a:spcPts val="0"/>
              </a:spcBef>
              <a:spcAft>
                <a:spcPts val="50"/>
              </a:spcAft>
              <a:buClr>
                <a:schemeClr val="dk1"/>
              </a:buClr>
              <a:buSzPct val="100000"/>
              <a:buChar char="●"/>
            </a:pPr>
            <a:r>
              <a:rPr lang="en-US" sz="1100">
                <a:solidFill>
                  <a:schemeClr val="dk1"/>
                </a:solidFill>
              </a:rPr>
              <a:t>What modifications would you make if we had time to complete the design challenge again?</a:t>
            </a:r>
          </a:p>
          <a:p>
            <a:pPr marL="457200" lvl="0" indent="-298450" rtl="0">
              <a:lnSpc>
                <a:spcPct val="115000"/>
              </a:lnSpc>
              <a:spcBef>
                <a:spcPts val="0"/>
              </a:spcBef>
              <a:spcAft>
                <a:spcPts val="50"/>
              </a:spcAft>
              <a:buClr>
                <a:schemeClr val="dk1"/>
              </a:buClr>
              <a:buSzPct val="100000"/>
              <a:buChar char="●"/>
            </a:pPr>
            <a:r>
              <a:rPr lang="en-US" sz="1100">
                <a:solidFill>
                  <a:schemeClr val="dk1"/>
                </a:solidFill>
              </a:rPr>
              <a:t>How did the materials affect the ability for the houses to withstand the forces applied to them?</a:t>
            </a:r>
          </a:p>
          <a:p>
            <a:pPr marL="0" marR="0" lvl="0" indent="0" algn="l" rtl="0">
              <a:spcBef>
                <a:spcPts val="0"/>
              </a:spcBef>
              <a:buNone/>
            </a:pPr>
            <a:endParaRPr sz="1200">
              <a:solidFill>
                <a:schemeClr val="dk1"/>
              </a:solidFill>
              <a:latin typeface="Calibri"/>
              <a:ea typeface="Calibri"/>
              <a:cs typeface="Calibri"/>
              <a:sym typeface="Calibri"/>
            </a:endParaRPr>
          </a:p>
        </p:txBody>
      </p:sp>
      <p:sp>
        <p:nvSpPr>
          <p:cNvPr id="237" name="Shape 23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12</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5347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6" name="Shape 24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457200" lvl="0" indent="-298450" rtl="0">
              <a:lnSpc>
                <a:spcPct val="115000"/>
              </a:lnSpc>
              <a:spcBef>
                <a:spcPts val="0"/>
              </a:spcBef>
              <a:spcAft>
                <a:spcPts val="50"/>
              </a:spcAft>
              <a:buClr>
                <a:schemeClr val="dk1"/>
              </a:buClr>
              <a:buSzPct val="100000"/>
              <a:buAutoNum type="arabicPeriod" startAt="9"/>
            </a:pPr>
            <a:r>
              <a:rPr lang="en-US" sz="1100" u="sng">
                <a:solidFill>
                  <a:schemeClr val="dk1"/>
                </a:solidFill>
              </a:rPr>
              <a:t>Slide 13:</a:t>
            </a:r>
            <a:r>
              <a:rPr lang="en-US" sz="1100">
                <a:solidFill>
                  <a:schemeClr val="dk1"/>
                </a:solidFill>
              </a:rPr>
              <a:t> Conclude by discussing the following questions as post-activity surveys are distributed.</a:t>
            </a:r>
          </a:p>
          <a:p>
            <a:pPr marL="457200" lvl="0" indent="-298450" rtl="0">
              <a:lnSpc>
                <a:spcPct val="115000"/>
              </a:lnSpc>
              <a:spcBef>
                <a:spcPts val="0"/>
              </a:spcBef>
              <a:spcAft>
                <a:spcPts val="50"/>
              </a:spcAft>
              <a:buClr>
                <a:schemeClr val="dk1"/>
              </a:buClr>
              <a:buSzPct val="100000"/>
              <a:buChar char="●"/>
            </a:pPr>
            <a:r>
              <a:rPr lang="en-US" sz="1100">
                <a:solidFill>
                  <a:schemeClr val="dk1"/>
                </a:solidFill>
              </a:rPr>
              <a:t>What ideas do you have for engineering a better world?</a:t>
            </a:r>
          </a:p>
          <a:p>
            <a:pPr marL="457200" lvl="0" indent="-298450" rtl="0">
              <a:lnSpc>
                <a:spcPct val="115000"/>
              </a:lnSpc>
              <a:spcBef>
                <a:spcPts val="0"/>
              </a:spcBef>
              <a:spcAft>
                <a:spcPts val="50"/>
              </a:spcAft>
              <a:buClr>
                <a:schemeClr val="dk1"/>
              </a:buClr>
              <a:buSzPct val="100000"/>
              <a:buChar char="●"/>
            </a:pPr>
            <a:r>
              <a:rPr lang="en-US" sz="1100">
                <a:solidFill>
                  <a:schemeClr val="dk1"/>
                </a:solidFill>
              </a:rPr>
              <a:t>How can you turn ideas into reality?</a:t>
            </a:r>
          </a:p>
          <a:p>
            <a:pPr marL="0" marR="0" lvl="0" indent="0" algn="l" rtl="0">
              <a:spcBef>
                <a:spcPts val="0"/>
              </a:spcBef>
              <a:buNone/>
            </a:pPr>
            <a:endParaRPr sz="1200">
              <a:solidFill>
                <a:schemeClr val="dk1"/>
              </a:solidFill>
              <a:latin typeface="Calibri"/>
              <a:ea typeface="Calibri"/>
              <a:cs typeface="Calibri"/>
              <a:sym typeface="Calibri"/>
            </a:endParaRPr>
          </a:p>
        </p:txBody>
      </p:sp>
      <p:sp>
        <p:nvSpPr>
          <p:cNvPr id="247" name="Shape 24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3478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457200" lvl="0" indent="-298450">
              <a:lnSpc>
                <a:spcPct val="115000"/>
              </a:lnSpc>
              <a:spcBef>
                <a:spcPts val="0"/>
              </a:spcBef>
              <a:spcAft>
                <a:spcPts val="50"/>
              </a:spcAft>
              <a:buClr>
                <a:schemeClr val="dk1"/>
              </a:buClr>
              <a:buSzPct val="100000"/>
              <a:buAutoNum type="arabicPeriod" startAt="10"/>
            </a:pPr>
            <a:r>
              <a:rPr lang="en-US" sz="1100" u="sng">
                <a:solidFill>
                  <a:schemeClr val="dk1"/>
                </a:solidFill>
              </a:rPr>
              <a:t>Slide 14:</a:t>
            </a:r>
            <a:r>
              <a:rPr lang="en-US" sz="1100">
                <a:solidFill>
                  <a:schemeClr val="dk1"/>
                </a:solidFill>
              </a:rPr>
              <a:t> Allow time for students to complete their post-activity survey.</a:t>
            </a:r>
          </a:p>
        </p:txBody>
      </p:sp>
      <p:sp>
        <p:nvSpPr>
          <p:cNvPr id="255" name="Shape 25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06759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7" name="Shape 13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457200" lvl="0" indent="-298450" rtl="0">
              <a:lnSpc>
                <a:spcPct val="115000"/>
              </a:lnSpc>
              <a:spcBef>
                <a:spcPts val="0"/>
              </a:spcBef>
              <a:spcAft>
                <a:spcPts val="50"/>
              </a:spcAft>
              <a:buClr>
                <a:schemeClr val="dk1"/>
              </a:buClr>
              <a:buSzPct val="100000"/>
              <a:buAutoNum type="arabicPeriod" startAt="4"/>
            </a:pPr>
            <a:r>
              <a:rPr lang="en-US" sz="1100" u="sng">
                <a:solidFill>
                  <a:schemeClr val="dk1"/>
                </a:solidFill>
              </a:rPr>
              <a:t>2 and 3:</a:t>
            </a:r>
            <a:r>
              <a:rPr lang="en-US" sz="1100">
                <a:solidFill>
                  <a:schemeClr val="dk1"/>
                </a:solidFill>
              </a:rPr>
              <a:t>  Discuss engineering and what engineers do.</a:t>
            </a:r>
          </a:p>
        </p:txBody>
      </p:sp>
      <p:sp>
        <p:nvSpPr>
          <p:cNvPr id="138" name="Shape 13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8667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Do all engineers do the same thing?</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NO, NO, NO!!!!!</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Many types of engineers</a:t>
            </a:r>
          </a:p>
          <a:p>
            <a:pPr marL="457200" marR="0" lvl="1"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Chemical</a:t>
            </a:r>
          </a:p>
          <a:p>
            <a:pPr marL="457200" marR="0" lvl="1"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Mechanical</a:t>
            </a:r>
          </a:p>
          <a:p>
            <a:pPr marL="457200" marR="0" lvl="1"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Electrical</a:t>
            </a:r>
          </a:p>
          <a:p>
            <a:pPr marL="457200" marR="0" lvl="1"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Civil</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They do many different types of jobs</a:t>
            </a:r>
          </a:p>
          <a:p>
            <a:pPr marL="457200" marR="0" lvl="1"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Design</a:t>
            </a:r>
          </a:p>
          <a:p>
            <a:pPr marL="457200" marR="0" lvl="1"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Sale</a:t>
            </a:r>
          </a:p>
          <a:p>
            <a:pPr marL="457200" marR="0" lvl="1"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Test</a:t>
            </a:r>
          </a:p>
          <a:p>
            <a:pPr marL="457200" marR="0" lvl="1"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Much, much more!</a:t>
            </a:r>
          </a:p>
          <a:p>
            <a:pPr marL="0" marR="0" lvl="0" indent="0" algn="l" rtl="0">
              <a:spcBef>
                <a:spcPts val="0"/>
              </a:spcBef>
              <a:buNone/>
            </a:pPr>
            <a:endParaRPr sz="1200" b="1" i="0" u="none" strike="noStrike" cap="none" baseline="0">
              <a:solidFill>
                <a:schemeClr val="dk1"/>
              </a:solidFill>
              <a:latin typeface="Calibri"/>
              <a:ea typeface="Calibri"/>
              <a:cs typeface="Calibri"/>
              <a:sym typeface="Calibri"/>
            </a:endParaRPr>
          </a:p>
        </p:txBody>
      </p:sp>
      <p:sp>
        <p:nvSpPr>
          <p:cNvPr id="148" name="Shape 14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04934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457200" lvl="0" indent="-298450" rtl="0">
              <a:lnSpc>
                <a:spcPct val="115000"/>
              </a:lnSpc>
              <a:spcBef>
                <a:spcPts val="0"/>
              </a:spcBef>
              <a:spcAft>
                <a:spcPts val="50"/>
              </a:spcAft>
              <a:buClr>
                <a:schemeClr val="dk1"/>
              </a:buClr>
              <a:buSzPct val="100000"/>
              <a:buAutoNum type="arabicPeriod" startAt="5"/>
            </a:pPr>
            <a:r>
              <a:rPr lang="en-US" sz="1100">
                <a:solidFill>
                  <a:schemeClr val="dk1"/>
                </a:solidFill>
              </a:rPr>
              <a:t>Present the engineering design problem and challenge, following the presentation:</a:t>
            </a:r>
          </a:p>
          <a:p>
            <a:pPr marL="457200" lvl="0" indent="-298450" rtl="0">
              <a:lnSpc>
                <a:spcPct val="115000"/>
              </a:lnSpc>
              <a:spcBef>
                <a:spcPts val="0"/>
              </a:spcBef>
              <a:spcAft>
                <a:spcPts val="50"/>
              </a:spcAft>
              <a:buClr>
                <a:schemeClr val="dk1"/>
              </a:buClr>
              <a:buSzPct val="100000"/>
              <a:buChar char="●"/>
            </a:pPr>
            <a:r>
              <a:rPr lang="en-US" sz="1100" u="sng">
                <a:solidFill>
                  <a:schemeClr val="dk1"/>
                </a:solidFill>
              </a:rPr>
              <a:t>Slide 4:</a:t>
            </a:r>
            <a:r>
              <a:rPr lang="en-US" sz="1100">
                <a:solidFill>
                  <a:schemeClr val="dk1"/>
                </a:solidFill>
              </a:rPr>
              <a:t> Explain that they will be taking on the role of civil engineers.</a:t>
            </a:r>
          </a:p>
        </p:txBody>
      </p:sp>
      <p:sp>
        <p:nvSpPr>
          <p:cNvPr id="157" name="Shape 15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58668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457200" lvl="0" indent="-298450" rtl="0">
              <a:lnSpc>
                <a:spcPct val="115000"/>
              </a:lnSpc>
              <a:spcBef>
                <a:spcPts val="0"/>
              </a:spcBef>
              <a:spcAft>
                <a:spcPts val="50"/>
              </a:spcAft>
              <a:buClr>
                <a:schemeClr val="dk1"/>
              </a:buClr>
              <a:buSzPct val="100000"/>
              <a:buChar char="●"/>
            </a:pPr>
            <a:r>
              <a:rPr lang="en-US" sz="1100" u="sng">
                <a:solidFill>
                  <a:schemeClr val="dk1"/>
                </a:solidFill>
              </a:rPr>
              <a:t>Slide 5:</a:t>
            </a:r>
            <a:r>
              <a:rPr lang="en-US" sz="1100">
                <a:solidFill>
                  <a:schemeClr val="dk1"/>
                </a:solidFill>
              </a:rPr>
              <a:t> Present the real-world engineering design problem (scenario).</a:t>
            </a:r>
          </a:p>
          <a:p>
            <a:pPr lvl="0" rtl="0">
              <a:spcBef>
                <a:spcPts val="0"/>
              </a:spcBef>
              <a:buClr>
                <a:schemeClr val="dk1"/>
              </a:buClr>
              <a:buSzPct val="25000"/>
              <a:buFont typeface="Arial"/>
              <a:buNone/>
            </a:pPr>
            <a:r>
              <a:rPr lang="en-US" sz="1200">
                <a:solidFill>
                  <a:schemeClr val="dk1"/>
                </a:solidFill>
              </a:rPr>
              <a:t>You have finally earned enough money to build the house of your dreams near the beach in Florida. Unfortunately, hurricanes are a frequent occurrence in the area you are building. You must make sure that your home is built efficiently to withstand wind, rain, and hail. If not built properly, you may lose everything you have worked for in order to build your house. Using predetermined materials, you will build three different structures that will be tested with a fan, water, spilling beans.</a:t>
            </a:r>
          </a:p>
          <a:p>
            <a:pPr marL="0" marR="0" lvl="0" indent="0" algn="l" rtl="0">
              <a:spcBef>
                <a:spcPts val="0"/>
              </a:spcBef>
              <a:buNone/>
            </a:pPr>
            <a:endParaRPr sz="1200" b="1">
              <a:solidFill>
                <a:schemeClr val="dk1"/>
              </a:solidFill>
              <a:latin typeface="Calibri"/>
              <a:ea typeface="Calibri"/>
              <a:cs typeface="Calibri"/>
              <a:sym typeface="Calibri"/>
            </a:endParaRPr>
          </a:p>
        </p:txBody>
      </p:sp>
      <p:sp>
        <p:nvSpPr>
          <p:cNvPr id="166" name="Shape 16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5</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0369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457200" lvl="0" indent="-298450" rtl="0">
              <a:lnSpc>
                <a:spcPct val="115000"/>
              </a:lnSpc>
              <a:spcBef>
                <a:spcPts val="0"/>
              </a:spcBef>
              <a:spcAft>
                <a:spcPts val="50"/>
              </a:spcAft>
              <a:buClr>
                <a:schemeClr val="dk1"/>
              </a:buClr>
              <a:buSzPct val="100000"/>
              <a:buChar char="●"/>
            </a:pPr>
            <a:r>
              <a:rPr lang="en-US" sz="1100" u="sng">
                <a:solidFill>
                  <a:schemeClr val="dk1"/>
                </a:solidFill>
              </a:rPr>
              <a:t>Slide 6:</a:t>
            </a:r>
            <a:r>
              <a:rPr lang="en-US" sz="1100">
                <a:solidFill>
                  <a:schemeClr val="dk1"/>
                </a:solidFill>
              </a:rPr>
              <a:t> Introduce the Engineering Design Challenge.</a:t>
            </a:r>
          </a:p>
        </p:txBody>
      </p:sp>
      <p:sp>
        <p:nvSpPr>
          <p:cNvPr id="175" name="Shape 17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6</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5143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457200" lvl="0" indent="-298450">
              <a:lnSpc>
                <a:spcPct val="115000"/>
              </a:lnSpc>
              <a:spcBef>
                <a:spcPts val="0"/>
              </a:spcBef>
              <a:spcAft>
                <a:spcPts val="50"/>
              </a:spcAft>
              <a:buClr>
                <a:schemeClr val="dk1"/>
              </a:buClr>
              <a:buSzPct val="100000"/>
              <a:buChar char="●"/>
            </a:pPr>
            <a:r>
              <a:rPr lang="en-US" sz="1100" u="sng">
                <a:solidFill>
                  <a:schemeClr val="dk1"/>
                </a:solidFill>
              </a:rPr>
              <a:t>Slide 7:</a:t>
            </a:r>
            <a:r>
              <a:rPr lang="en-US" sz="1100">
                <a:solidFill>
                  <a:schemeClr val="dk1"/>
                </a:solidFill>
              </a:rPr>
              <a:t> Discuss Engineering Design Goals.</a:t>
            </a:r>
          </a:p>
        </p:txBody>
      </p:sp>
      <p:sp>
        <p:nvSpPr>
          <p:cNvPr id="182" name="Shape 1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45700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1" name="Shape 20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457200" lvl="0" indent="-298450" rtl="0">
              <a:lnSpc>
                <a:spcPct val="115000"/>
              </a:lnSpc>
              <a:spcBef>
                <a:spcPts val="0"/>
              </a:spcBef>
              <a:spcAft>
                <a:spcPts val="50"/>
              </a:spcAft>
              <a:buClr>
                <a:schemeClr val="dk1"/>
              </a:buClr>
              <a:buSzPct val="100000"/>
              <a:buChar char="●"/>
            </a:pPr>
            <a:r>
              <a:rPr lang="en-US" sz="1100" u="sng">
                <a:solidFill>
                  <a:schemeClr val="dk1"/>
                </a:solidFill>
              </a:rPr>
              <a:t>Slide 8:</a:t>
            </a:r>
            <a:r>
              <a:rPr lang="en-US" sz="1100">
                <a:solidFill>
                  <a:schemeClr val="dk1"/>
                </a:solidFill>
              </a:rPr>
              <a:t> Introduce resources (materials) available to each team.</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You will have the following materials- Play dough, Painters Tape, Glue, Tongue Depressors, Deck of cards, Straws.</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Use the following constraints: </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Play dough- 1 tub </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Painters Tape- 1 yard</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Glue – 1 glue stick, elmer’s glue</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Tongue Depressors- 16</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Deck of cards- 6</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Straws-20</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202" name="Shape 20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8</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492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457200" lvl="0" indent="-298450" rtl="0">
              <a:lnSpc>
                <a:spcPct val="115000"/>
              </a:lnSpc>
              <a:spcBef>
                <a:spcPts val="0"/>
              </a:spcBef>
              <a:spcAft>
                <a:spcPts val="50"/>
              </a:spcAft>
              <a:buClr>
                <a:schemeClr val="dk1"/>
              </a:buClr>
              <a:buSzPct val="100000"/>
              <a:buChar char="●"/>
            </a:pPr>
            <a:r>
              <a:rPr lang="en-US" sz="1100" u="sng">
                <a:solidFill>
                  <a:schemeClr val="dk1"/>
                </a:solidFill>
              </a:rPr>
              <a:t>Slide 9:</a:t>
            </a:r>
            <a:r>
              <a:rPr lang="en-US" sz="1100">
                <a:solidFill>
                  <a:schemeClr val="dk1"/>
                </a:solidFill>
              </a:rPr>
              <a:t> Explain prototype-testing procedures.</a:t>
            </a:r>
          </a:p>
        </p:txBody>
      </p:sp>
      <p:sp>
        <p:nvSpPr>
          <p:cNvPr id="210" name="Shape 21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9</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2667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indent="0" algn="ctr" rtl="0">
              <a:lnSpc>
                <a:spcPct val="90000"/>
              </a:lnSpc>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3" name="Shape 13"/>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indent="0" algn="ctr" rtl="0">
              <a:lnSpc>
                <a:spcPct val="90000"/>
              </a:lnSpc>
              <a:spcBef>
                <a:spcPts val="1000"/>
              </a:spcBef>
              <a:buClr>
                <a:schemeClr val="dk1"/>
              </a:buClr>
              <a:buFont typeface="Arial"/>
              <a:buNone/>
              <a:defRPr/>
            </a:lvl1pPr>
            <a:lvl2pPr marL="457200" marR="0" indent="0" algn="ctr" rtl="0">
              <a:lnSpc>
                <a:spcPct val="90000"/>
              </a:lnSpc>
              <a:spcBef>
                <a:spcPts val="500"/>
              </a:spcBef>
              <a:buClr>
                <a:schemeClr val="dk1"/>
              </a:buClr>
              <a:buFont typeface="Arial"/>
              <a:buNone/>
              <a:defRPr/>
            </a:lvl2pPr>
            <a:lvl3pPr marL="914400" marR="0" indent="0" algn="ctr" rtl="0">
              <a:lnSpc>
                <a:spcPct val="90000"/>
              </a:lnSpc>
              <a:spcBef>
                <a:spcPts val="500"/>
              </a:spcBef>
              <a:buClr>
                <a:schemeClr val="dk1"/>
              </a:buClr>
              <a:buFont typeface="Arial"/>
              <a:buNone/>
              <a:defRPr/>
            </a:lvl3pPr>
            <a:lvl4pPr marL="1371600" marR="0" indent="0" algn="ctr" rtl="0">
              <a:lnSpc>
                <a:spcPct val="90000"/>
              </a:lnSpc>
              <a:spcBef>
                <a:spcPts val="500"/>
              </a:spcBef>
              <a:buClr>
                <a:schemeClr val="dk1"/>
              </a:buClr>
              <a:buFont typeface="Arial"/>
              <a:buNone/>
              <a:defRPr/>
            </a:lvl4pPr>
            <a:lvl5pPr marL="1828800" marR="0" indent="0" algn="ctr" rtl="0">
              <a:lnSpc>
                <a:spcPct val="90000"/>
              </a:lnSpc>
              <a:spcBef>
                <a:spcPts val="500"/>
              </a:spcBef>
              <a:buClr>
                <a:schemeClr val="dk1"/>
              </a:buClr>
              <a:buFont typeface="Arial"/>
              <a:buNone/>
              <a:defRPr/>
            </a:lvl5pPr>
            <a:lvl6pPr marL="2286000" marR="0" indent="0" algn="ctr" rtl="0">
              <a:lnSpc>
                <a:spcPct val="90000"/>
              </a:lnSpc>
              <a:spcBef>
                <a:spcPts val="500"/>
              </a:spcBef>
              <a:buClr>
                <a:schemeClr val="dk1"/>
              </a:buClr>
              <a:buFont typeface="Arial"/>
              <a:buNone/>
              <a:defRPr/>
            </a:lvl6pPr>
            <a:lvl7pPr marL="2743200" marR="0" indent="0" algn="ctr" rtl="0">
              <a:lnSpc>
                <a:spcPct val="90000"/>
              </a:lnSpc>
              <a:spcBef>
                <a:spcPts val="500"/>
              </a:spcBef>
              <a:buClr>
                <a:schemeClr val="dk1"/>
              </a:buClr>
              <a:buFont typeface="Arial"/>
              <a:buNone/>
              <a:defRPr/>
            </a:lvl7pPr>
            <a:lvl8pPr marL="3200400" marR="0" indent="0" algn="ctr" rtl="0">
              <a:lnSpc>
                <a:spcPct val="90000"/>
              </a:lnSpc>
              <a:spcBef>
                <a:spcPts val="500"/>
              </a:spcBef>
              <a:buClr>
                <a:schemeClr val="dk1"/>
              </a:buClr>
              <a:buFont typeface="Arial"/>
              <a:buNone/>
              <a:defRPr/>
            </a:lvl8pPr>
            <a:lvl9pPr marL="3657600" marR="0" indent="0" algn="ctr" rtl="0">
              <a:lnSpc>
                <a:spcPct val="90000"/>
              </a:lnSpc>
              <a:spcBef>
                <a:spcPts val="500"/>
              </a:spcBef>
              <a:buClr>
                <a:schemeClr val="dk1"/>
              </a:buClr>
              <a:buFont typeface="Arial"/>
              <a:buNone/>
              <a:defRPr/>
            </a:lvl9pPr>
          </a:lstStyle>
          <a:p>
            <a:endParaRPr/>
          </a:p>
        </p:txBody>
      </p:sp>
      <p:sp>
        <p:nvSpPr>
          <p:cNvPr id="14" name="Shape 14"/>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 name="Shape 15"/>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6" name="Shape 16"/>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
        <p:nvSpPr>
          <p:cNvPr id="17" name="Shape 17"/>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1/19/15</a:t>
            </a:r>
          </a:p>
        </p:txBody>
      </p:sp>
      <p:sp>
        <p:nvSpPr>
          <p:cNvPr id="18" name="Shape 18"/>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19" name="Shape 19"/>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1/19/15</a:t>
            </a:r>
          </a:p>
        </p:txBody>
      </p:sp>
      <p:sp>
        <p:nvSpPr>
          <p:cNvPr id="20" name="Shape 20"/>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5" name="Shape 105"/>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106" name="Shape 106"/>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7" name="Shape 107"/>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8" name="Shape 108"/>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rot="5400000">
            <a:off x="7133431" y="1956594"/>
            <a:ext cx="5811838" cy="2628899"/>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1" name="Shape 111"/>
          <p:cNvSpPr txBox="1">
            <a:spLocks noGrp="1"/>
          </p:cNvSpPr>
          <p:nvPr>
            <p:ph type="body" idx="1"/>
          </p:nvPr>
        </p:nvSpPr>
        <p:spPr>
          <a:xfrm rot="5400000">
            <a:off x="1799431" y="-596105"/>
            <a:ext cx="5811838" cy="7734299"/>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112" name="Shape 112"/>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3" name="Shape 113"/>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14" name="Shape 114"/>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 name="Shape 23"/>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24" name="Shape 24"/>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5" name="Shape 25"/>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 name="Shape 26"/>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
        <p:nvSpPr>
          <p:cNvPr id="27" name="Shape 27"/>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1/19/15</a:t>
            </a:r>
          </a:p>
        </p:txBody>
      </p:sp>
      <p:sp>
        <p:nvSpPr>
          <p:cNvPr id="28" name="Shape 28"/>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 name="Shape 31"/>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32" name="Shape 32"/>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3" name="Shape 33"/>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4" name="Shape 34"/>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
        <p:nvSpPr>
          <p:cNvPr id="35" name="Shape 35"/>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1/19/15</a:t>
            </a:r>
          </a:p>
        </p:txBody>
      </p:sp>
      <p:sp>
        <p:nvSpPr>
          <p:cNvPr id="36" name="Shape 36"/>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37" name="Shape 37"/>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1/19/15</a:t>
            </a:r>
          </a:p>
        </p:txBody>
      </p:sp>
      <p:sp>
        <p:nvSpPr>
          <p:cNvPr id="38" name="Shape 38"/>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39" name="Shape 39"/>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1/19/15</a:t>
            </a:r>
          </a:p>
        </p:txBody>
      </p:sp>
      <p:sp>
        <p:nvSpPr>
          <p:cNvPr id="40" name="Shape 40"/>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44" name="Shape 44"/>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45" name="Shape 45"/>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6" name="Shape 46"/>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7" name="Shape 47"/>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
        <p:nvSpPr>
          <p:cNvPr id="48" name="Shape 48"/>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1/19/15</a:t>
            </a:r>
          </a:p>
        </p:txBody>
      </p:sp>
      <p:sp>
        <p:nvSpPr>
          <p:cNvPr id="49" name="Shape 49"/>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50" name="Shape 50"/>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1/19/15</a:t>
            </a:r>
          </a:p>
        </p:txBody>
      </p:sp>
      <p:sp>
        <p:nvSpPr>
          <p:cNvPr id="51" name="Shape 51"/>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52" name="Shape 52"/>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1/19/15</a:t>
            </a:r>
          </a:p>
        </p:txBody>
      </p:sp>
      <p:sp>
        <p:nvSpPr>
          <p:cNvPr id="53" name="Shape 53"/>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6" name="Shape 56"/>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7" name="Shape 57"/>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58" name="Shape 58"/>
          <p:cNvSpPr txBox="1">
            <a:spLocks noGrp="1"/>
          </p:cNvSpPr>
          <p:nvPr>
            <p:ph type="body" idx="3"/>
          </p:nvPr>
        </p:nvSpPr>
        <p:spPr>
          <a:xfrm>
            <a:off x="6172200" y="1681163"/>
            <a:ext cx="5183187" cy="82391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9" name="Shape 59"/>
          <p:cNvSpPr txBox="1">
            <a:spLocks noGrp="1"/>
          </p:cNvSpPr>
          <p:nvPr>
            <p:ph type="body" idx="4"/>
          </p:nvPr>
        </p:nvSpPr>
        <p:spPr>
          <a:xfrm>
            <a:off x="6172200" y="2505075"/>
            <a:ext cx="5183187" cy="3684588"/>
          </a:xfrm>
          <a:prstGeom prst="rect">
            <a:avLst/>
          </a:prstGeom>
          <a:noFill/>
          <a:ln>
            <a:noFill/>
          </a:ln>
        </p:spPr>
        <p:txBody>
          <a:bodyPr lIns="91425" tIns="91425" rIns="91425" bIns="91425" anchor="t" anchorCtr="0"/>
          <a:lstStyle>
            <a:lvl1pPr marL="228600" indent="-50800" algn="l" rtl="0">
              <a:lnSpc>
                <a:spcPct val="90000"/>
              </a:lnSpc>
              <a:spcBef>
                <a:spcPts val="1000"/>
              </a:spcBef>
              <a:buClr>
                <a:schemeClr val="dk1"/>
              </a:buClr>
              <a:buFont typeface="Arial"/>
              <a:buChar char="•"/>
              <a:defRPr/>
            </a:lvl1pPr>
            <a:lvl2pPr marL="685800" indent="-76200" algn="l" rtl="0">
              <a:lnSpc>
                <a:spcPct val="90000"/>
              </a:lnSpc>
              <a:spcBef>
                <a:spcPts val="500"/>
              </a:spcBef>
              <a:buClr>
                <a:schemeClr val="dk1"/>
              </a:buClr>
              <a:buFont typeface="Arial"/>
              <a:buChar char="•"/>
              <a:defRPr/>
            </a:lvl2pPr>
            <a:lvl3pPr marL="1143000" indent="-101600" algn="l" rtl="0">
              <a:lnSpc>
                <a:spcPct val="90000"/>
              </a:lnSpc>
              <a:spcBef>
                <a:spcPts val="500"/>
              </a:spcBef>
              <a:buClr>
                <a:schemeClr val="dk1"/>
              </a:buClr>
              <a:buFont typeface="Arial"/>
              <a:buChar char="•"/>
              <a:defRPr/>
            </a:lvl3pPr>
            <a:lvl4pPr marL="1600200" indent="-114300" algn="l" rtl="0">
              <a:lnSpc>
                <a:spcPct val="90000"/>
              </a:lnSpc>
              <a:spcBef>
                <a:spcPts val="500"/>
              </a:spcBef>
              <a:buClr>
                <a:schemeClr val="dk1"/>
              </a:buClr>
              <a:buFont typeface="Arial"/>
              <a:buChar char="•"/>
              <a:defRPr/>
            </a:lvl4pPr>
            <a:lvl5pPr marL="2057400" indent="-114300" algn="l" rtl="0">
              <a:lnSpc>
                <a:spcPct val="90000"/>
              </a:lnSpc>
              <a:spcBef>
                <a:spcPts val="500"/>
              </a:spcBef>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60" name="Shape 60"/>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1" name="Shape 61"/>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2" name="Shape 62"/>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
        <p:nvSpPr>
          <p:cNvPr id="63" name="Shape 63"/>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1/19/15</a:t>
            </a:r>
          </a:p>
        </p:txBody>
      </p:sp>
      <p:sp>
        <p:nvSpPr>
          <p:cNvPr id="64" name="Shape 64"/>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65" name="Shape 65"/>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1/19/15</a:t>
            </a:r>
          </a:p>
        </p:txBody>
      </p:sp>
      <p:sp>
        <p:nvSpPr>
          <p:cNvPr id="66" name="Shape 66"/>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67" name="Shape 67"/>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1/19/15</a:t>
            </a:r>
          </a:p>
        </p:txBody>
      </p:sp>
      <p:sp>
        <p:nvSpPr>
          <p:cNvPr id="68" name="Shape 68"/>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1" name="Shape 71"/>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2" name="Shape 72"/>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3" name="Shape 73"/>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
        <p:nvSpPr>
          <p:cNvPr id="74" name="Shape 74"/>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1/19/15</a:t>
            </a:r>
          </a:p>
        </p:txBody>
      </p:sp>
      <p:sp>
        <p:nvSpPr>
          <p:cNvPr id="75" name="Shape 75"/>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76" name="Shape 76"/>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1/19/15</a:t>
            </a:r>
          </a:p>
        </p:txBody>
      </p:sp>
      <p:sp>
        <p:nvSpPr>
          <p:cNvPr id="77" name="Shape 77"/>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78" name="Shape 78"/>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1/19/15</a:t>
            </a:r>
          </a:p>
        </p:txBody>
      </p:sp>
      <p:sp>
        <p:nvSpPr>
          <p:cNvPr id="79" name="Shape 79"/>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0"/>
        <p:cNvGrpSpPr/>
        <p:nvPr/>
      </p:nvGrpSpPr>
      <p:grpSpPr>
        <a:xfrm>
          <a:off x="0" y="0"/>
          <a:ext cx="0" cy="0"/>
          <a:chOff x="0" y="0"/>
          <a:chExt cx="0" cy="0"/>
        </a:xfrm>
      </p:grpSpPr>
      <p:sp>
        <p:nvSpPr>
          <p:cNvPr id="81" name="Shape 81"/>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2" name="Shape 82"/>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
        <p:nvSpPr>
          <p:cNvPr id="83" name="Shape 83"/>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1/19/15</a:t>
            </a:r>
          </a:p>
        </p:txBody>
      </p:sp>
      <p:sp>
        <p:nvSpPr>
          <p:cNvPr id="84" name="Shape 84"/>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85" name="Shape 85"/>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1/19/15</a:t>
            </a:r>
          </a:p>
        </p:txBody>
      </p:sp>
      <p:sp>
        <p:nvSpPr>
          <p:cNvPr id="86" name="Shape 86"/>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
        <p:nvSpPr>
          <p:cNvPr id="87" name="Shape 87"/>
          <p:cNvSpPr txBox="1"/>
          <p:nvPr/>
        </p:nvSpPr>
        <p:spPr>
          <a:xfrm>
            <a:off x="838200" y="6356350"/>
            <a:ext cx="2743199"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1200" b="0" i="0" u="none" strike="noStrike" cap="none" baseline="0">
                <a:solidFill>
                  <a:srgbClr val="888888"/>
                </a:solidFill>
                <a:latin typeface="Calibri"/>
                <a:ea typeface="Calibri"/>
                <a:cs typeface="Calibri"/>
                <a:sym typeface="Calibri"/>
              </a:rPr>
              <a:t>1/19/15</a:t>
            </a:r>
          </a:p>
        </p:txBody>
      </p:sp>
      <p:sp>
        <p:nvSpPr>
          <p:cNvPr id="88" name="Shape 88"/>
          <p:cNvSpPr txBox="1"/>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1" name="Shape 91"/>
          <p:cNvSpPr txBox="1">
            <a:spLocks noGrp="1"/>
          </p:cNvSpPr>
          <p:nvPr>
            <p:ph type="body" idx="1"/>
          </p:nvPr>
        </p:nvSpPr>
        <p:spPr>
          <a:xfrm>
            <a:off x="5183187" y="987425"/>
            <a:ext cx="6172199" cy="487362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2" name="Shape 92"/>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93" name="Shape 93"/>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4" name="Shape 94"/>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5" name="Shape 95"/>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8" name="Shape 98"/>
          <p:cNvSpPr>
            <a:spLocks noGrp="1"/>
          </p:cNvSpPr>
          <p:nvPr>
            <p:ph type="pic" idx="2"/>
          </p:nvPr>
        </p:nvSpPr>
        <p:spPr>
          <a:xfrm>
            <a:off x="5183187" y="987425"/>
            <a:ext cx="6172199" cy="4873624"/>
          </a:xfrm>
          <a:prstGeom prst="rect">
            <a:avLst/>
          </a:prstGeom>
          <a:noFill/>
          <a:ln>
            <a:noFill/>
          </a:ln>
        </p:spPr>
      </p:sp>
      <p:sp>
        <p:nvSpPr>
          <p:cNvPr id="99" name="Shape 99"/>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100" name="Shape 100"/>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1" name="Shape 101"/>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02" name="Shape 102"/>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fld id="{00000000-1234-1234-1234-123412341234}" type="slidenum">
              <a:rPr lang="en-US" sz="1800" b="0" i="0" u="none" strike="noStrike" cap="none" baseline="0">
                <a:solidFill>
                  <a:schemeClr val="dk1"/>
                </a:solidFill>
                <a:latin typeface="Calibri"/>
                <a:ea typeface="Calibri"/>
                <a:cs typeface="Calibri"/>
                <a:sym typeface="Calibri"/>
              </a:rPr>
              <a:t>‹#›</a:t>
            </a:fld>
            <a:endParaRPr lang="en-US" sz="1800" b="0" i="0" u="none" strike="noStrike" cap="none" baseline="0">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indent="0" algn="l" rtl="0">
              <a:lnSpc>
                <a:spcPct val="90000"/>
              </a:lnSpc>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indent="-50800" algn="l" rtl="0">
              <a:lnSpc>
                <a:spcPct val="90000"/>
              </a:lnSpc>
              <a:spcBef>
                <a:spcPts val="1000"/>
              </a:spcBef>
              <a:buClr>
                <a:schemeClr val="dk1"/>
              </a:buClr>
              <a:buFont typeface="Arial"/>
              <a:buChar char="•"/>
              <a:defRPr/>
            </a:lvl1pPr>
            <a:lvl2pPr marL="685800" marR="0" indent="-76200" algn="l" rtl="0">
              <a:lnSpc>
                <a:spcPct val="90000"/>
              </a:lnSpc>
              <a:spcBef>
                <a:spcPts val="500"/>
              </a:spcBef>
              <a:buClr>
                <a:schemeClr val="dk1"/>
              </a:buClr>
              <a:buFont typeface="Arial"/>
              <a:buChar char="•"/>
              <a:defRPr/>
            </a:lvl2pPr>
            <a:lvl3pPr marL="1143000" marR="0" indent="-101600" algn="l" rtl="0">
              <a:lnSpc>
                <a:spcPct val="90000"/>
              </a:lnSpc>
              <a:spcBef>
                <a:spcPts val="500"/>
              </a:spcBef>
              <a:buClr>
                <a:schemeClr val="dk1"/>
              </a:buClr>
              <a:buFont typeface="Arial"/>
              <a:buChar char="•"/>
              <a:defRPr/>
            </a:lvl3pPr>
            <a:lvl4pPr marL="1600200" marR="0" indent="-114300" algn="l" rtl="0">
              <a:lnSpc>
                <a:spcPct val="90000"/>
              </a:lnSpc>
              <a:spcBef>
                <a:spcPts val="500"/>
              </a:spcBef>
              <a:buClr>
                <a:schemeClr val="dk1"/>
              </a:buClr>
              <a:buFont typeface="Arial"/>
              <a:buChar char="•"/>
              <a:defRPr/>
            </a:lvl4pPr>
            <a:lvl5pPr marL="2057400" marR="0" indent="-114300" algn="l" rtl="0">
              <a:lnSpc>
                <a:spcPct val="90000"/>
              </a:lnSpc>
              <a:spcBef>
                <a:spcPts val="500"/>
              </a:spcBef>
              <a:buClr>
                <a:schemeClr val="dk1"/>
              </a:buClr>
              <a:buFont typeface="Arial"/>
              <a:buChar char="•"/>
              <a:defRPr/>
            </a:lvl5pPr>
            <a:lvl6pPr marL="2514600" marR="0" indent="-114300" algn="l" rtl="0">
              <a:lnSpc>
                <a:spcPct val="90000"/>
              </a:lnSpc>
              <a:spcBef>
                <a:spcPts val="500"/>
              </a:spcBef>
              <a:buClr>
                <a:schemeClr val="dk1"/>
              </a:buClr>
              <a:buFont typeface="Arial"/>
              <a:buChar char="•"/>
              <a:defRPr/>
            </a:lvl6pPr>
            <a:lvl7pPr marL="2971800" marR="0" indent="-114300" algn="l" rtl="0">
              <a:lnSpc>
                <a:spcPct val="90000"/>
              </a:lnSpc>
              <a:spcBef>
                <a:spcPts val="500"/>
              </a:spcBef>
              <a:buClr>
                <a:schemeClr val="dk1"/>
              </a:buClr>
              <a:buFont typeface="Arial"/>
              <a:buChar char="•"/>
              <a:defRPr/>
            </a:lvl7pPr>
            <a:lvl8pPr marL="3429000" marR="0" indent="-114300" algn="l" rtl="0">
              <a:lnSpc>
                <a:spcPct val="90000"/>
              </a:lnSpc>
              <a:spcBef>
                <a:spcPts val="500"/>
              </a:spcBef>
              <a:buClr>
                <a:schemeClr val="dk1"/>
              </a:buClr>
              <a:buFont typeface="Arial"/>
              <a:buChar char="•"/>
              <a:defRPr/>
            </a:lvl8pPr>
            <a:lvl9pPr marL="3886200" marR="0" indent="-114300" algn="l" rtl="0">
              <a:lnSpc>
                <a:spcPct val="90000"/>
              </a:lnSpc>
              <a:spcBef>
                <a:spcPts val="500"/>
              </a:spcBef>
              <a:buClr>
                <a:schemeClr val="dk1"/>
              </a:buClr>
              <a:buFont typeface="Arial"/>
              <a:buChar ch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www.discovere.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hyperlink" Target="http://www.engineeringmessages.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www.engineeringmessages.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hyperlink" Target="http://teachers.egfi-k12.org/3-little-pigs/" TargetMode="External"/><Relationship Id="rId7"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discovere.org/" TargetMode="External"/><Relationship Id="rId5" Type="http://schemas.openxmlformats.org/officeDocument/2006/relationships/image" Target="../media/image17.jpg"/><Relationship Id="rId4" Type="http://schemas.openxmlformats.org/officeDocument/2006/relationships/hyperlink" Target="http://education.ohio.gov/Topics/Ohio-s-New-Learning-Standards/Ohios-New-Learning-Standard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http://images.businessweek.com/ss/09/12/1210_best_internship_companies/5.htm" TargetMode="External"/><Relationship Id="rId7"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hyperlink" Target="http://www.gettyimages.com/detail/photo/doctor-and-nurses-taking-care-of-patient-royalty-free-image/dv418101" TargetMode="External"/><Relationship Id="rId4" Type="http://schemas.openxmlformats.org/officeDocument/2006/relationships/hyperlink" Target="http://www.wistatefair.com/wp/mobile-amusement-ride-and-game-operators/" TargetMode="Externa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www.engineeringmessages.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www.engineeringmessages.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subTitle" idx="1"/>
          </p:nvPr>
        </p:nvSpPr>
        <p:spPr>
          <a:xfrm>
            <a:off x="592666" y="4190032"/>
            <a:ext cx="5967525" cy="1655761"/>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5400" b="1" i="0" u="none" strike="noStrike" cap="none" baseline="0">
                <a:solidFill>
                  <a:schemeClr val="dk1"/>
                </a:solidFill>
                <a:latin typeface="Calibri"/>
                <a:ea typeface="Calibri"/>
                <a:cs typeface="Calibri"/>
                <a:sym typeface="Calibri"/>
              </a:rPr>
              <a:t>The Three Little Pigs</a:t>
            </a:r>
          </a:p>
        </p:txBody>
      </p:sp>
      <p:pic>
        <p:nvPicPr>
          <p:cNvPr id="117" name="Shape 117"/>
          <p:cNvPicPr preferRelativeResize="0"/>
          <p:nvPr/>
        </p:nvPicPr>
        <p:blipFill rotWithShape="1">
          <a:blip r:embed="rId3">
            <a:alphaModFix/>
          </a:blip>
          <a:srcRect/>
          <a:stretch/>
        </p:blipFill>
        <p:spPr>
          <a:xfrm>
            <a:off x="7287146" y="220715"/>
            <a:ext cx="4824667" cy="6011916"/>
          </a:xfrm>
          <a:prstGeom prst="rect">
            <a:avLst/>
          </a:prstGeom>
          <a:noFill/>
          <a:ln>
            <a:noFill/>
          </a:ln>
        </p:spPr>
      </p:pic>
      <p:sp>
        <p:nvSpPr>
          <p:cNvPr id="118" name="Shape 118"/>
          <p:cNvSpPr/>
          <p:nvPr/>
        </p:nvSpPr>
        <p:spPr>
          <a:xfrm>
            <a:off x="9173703" y="6398203"/>
            <a:ext cx="1830626"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sng" strike="noStrike" cap="none" baseline="0">
                <a:solidFill>
                  <a:schemeClr val="hlink"/>
                </a:solidFill>
                <a:latin typeface="arial"/>
                <a:ea typeface="arial"/>
                <a:cs typeface="arial"/>
                <a:sym typeface="arial"/>
                <a:hlinkClick r:id="rId4"/>
              </a:rPr>
              <a:t>www.discovere.org</a:t>
            </a:r>
            <a:r>
              <a:rPr lang="en-US" sz="1200" b="0" i="0" u="none" strike="noStrike" cap="none" baseline="0">
                <a:solidFill>
                  <a:srgbClr val="7D7D7D"/>
                </a:solidFill>
                <a:latin typeface="arial"/>
                <a:ea typeface="arial"/>
                <a:cs typeface="arial"/>
                <a:sym typeface="arial"/>
              </a:rPr>
              <a:t> </a:t>
            </a:r>
          </a:p>
        </p:txBody>
      </p:sp>
      <p:sp>
        <p:nvSpPr>
          <p:cNvPr id="119" name="Shape 119"/>
          <p:cNvSpPr txBox="1"/>
          <p:nvPr/>
        </p:nvSpPr>
        <p:spPr>
          <a:xfrm>
            <a:off x="68480" y="2268897"/>
            <a:ext cx="7015799" cy="1915499"/>
          </a:xfrm>
          <a:prstGeom prst="rect">
            <a:avLst/>
          </a:prstGeom>
          <a:noFill/>
          <a:ln>
            <a:noFill/>
          </a:ln>
        </p:spPr>
        <p:txBody>
          <a:bodyPr lIns="91425" tIns="45700" rIns="91425" bIns="45700" anchor="b" anchorCtr="0">
            <a:noAutofit/>
          </a:bodyPr>
          <a:lstStyle/>
          <a:p>
            <a:pPr marL="0" marR="0" lvl="0" indent="0" algn="ctr" rtl="0">
              <a:lnSpc>
                <a:spcPct val="140000"/>
              </a:lnSpc>
              <a:spcBef>
                <a:spcPts val="0"/>
              </a:spcBef>
              <a:spcAft>
                <a:spcPts val="1400"/>
              </a:spcAft>
              <a:buClr>
                <a:schemeClr val="dk1"/>
              </a:buClr>
              <a:buSzPct val="25000"/>
              <a:buFont typeface="Calibri"/>
              <a:buNone/>
            </a:pPr>
            <a:r>
              <a:rPr lang="en-US" sz="4400" b="1" i="0" u="none" strike="noStrike" cap="none" baseline="0">
                <a:solidFill>
                  <a:schemeClr val="dk1"/>
                </a:solidFill>
                <a:latin typeface="Calibri"/>
                <a:ea typeface="Calibri"/>
                <a:cs typeface="Calibri"/>
                <a:sym typeface="Calibri"/>
              </a:rPr>
              <a:t>TURNING IDEAS INTO REALITY:</a:t>
            </a:r>
            <a:r>
              <a:rPr lang="en-US" sz="3950" b="1" i="0" u="none" strike="noStrike" cap="none" baseline="0">
                <a:solidFill>
                  <a:schemeClr val="dk1"/>
                </a:solidFill>
                <a:latin typeface="Calibri"/>
                <a:ea typeface="Calibri"/>
                <a:cs typeface="Calibri"/>
                <a:sym typeface="Calibri"/>
              </a:rPr>
              <a:t/>
            </a:r>
            <a:br>
              <a:rPr lang="en-US" sz="3950" b="1" i="0" u="none" strike="noStrike" cap="none" baseline="0">
                <a:solidFill>
                  <a:schemeClr val="dk1"/>
                </a:solidFill>
                <a:latin typeface="Calibri"/>
                <a:ea typeface="Calibri"/>
                <a:cs typeface="Calibri"/>
                <a:sym typeface="Calibri"/>
              </a:rPr>
            </a:br>
            <a:r>
              <a:rPr lang="en-US" sz="4150" b="1" i="0" u="none" strike="noStrike" cap="none" baseline="0">
                <a:solidFill>
                  <a:schemeClr val="dk1"/>
                </a:solidFill>
                <a:latin typeface="Calibri"/>
                <a:ea typeface="Calibri"/>
                <a:cs typeface="Calibri"/>
                <a:sym typeface="Calibri"/>
              </a:rPr>
              <a:t>ENGINEERING A BETTER WORLD</a:t>
            </a:r>
          </a:p>
        </p:txBody>
      </p:sp>
      <p:pic>
        <p:nvPicPr>
          <p:cNvPr id="120" name="Shape 120"/>
          <p:cNvPicPr preferRelativeResize="0"/>
          <p:nvPr/>
        </p:nvPicPr>
        <p:blipFill>
          <a:blip r:embed="rId5">
            <a:alphaModFix/>
          </a:blip>
          <a:stretch>
            <a:fillRect/>
          </a:stretch>
        </p:blipFill>
        <p:spPr>
          <a:xfrm>
            <a:off x="0" y="5964300"/>
            <a:ext cx="1078599" cy="89370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Shape 212"/>
          <p:cNvPicPr preferRelativeResize="0"/>
          <p:nvPr/>
        </p:nvPicPr>
        <p:blipFill rotWithShape="1">
          <a:blip r:embed="rId3">
            <a:alphaModFix/>
          </a:blip>
          <a:srcRect/>
          <a:stretch/>
        </p:blipFill>
        <p:spPr>
          <a:xfrm>
            <a:off x="562612" y="1376132"/>
            <a:ext cx="4808039" cy="4295462"/>
          </a:xfrm>
          <a:prstGeom prst="rect">
            <a:avLst/>
          </a:prstGeom>
          <a:noFill/>
          <a:ln>
            <a:noFill/>
          </a:ln>
        </p:spPr>
      </p:pic>
      <p:sp>
        <p:nvSpPr>
          <p:cNvPr id="213" name="Shape 213"/>
          <p:cNvSpPr/>
          <p:nvPr/>
        </p:nvSpPr>
        <p:spPr>
          <a:xfrm>
            <a:off x="5710176" y="1478266"/>
            <a:ext cx="6096000" cy="4039566"/>
          </a:xfrm>
          <a:prstGeom prst="rect">
            <a:avLst/>
          </a:prstGeom>
          <a:noFill/>
          <a:ln>
            <a:noFill/>
          </a:ln>
        </p:spPr>
        <p:txBody>
          <a:bodyPr lIns="91425" tIns="45700" rIns="91425" bIns="45700" anchor="t" anchorCtr="0">
            <a:noAutofit/>
          </a:bodyPr>
          <a:lstStyle/>
          <a:p>
            <a:pPr marL="0" marR="0" lvl="0" indent="0" algn="l" rtl="0">
              <a:spcBef>
                <a:spcPts val="0"/>
              </a:spcBef>
              <a:spcAft>
                <a:spcPts val="1500"/>
              </a:spcAft>
              <a:buSzPct val="25000"/>
              <a:buNone/>
            </a:pPr>
            <a:r>
              <a:rPr lang="en-US" sz="1800" b="1" i="0" u="none" strike="noStrike" cap="none" baseline="0">
                <a:solidFill>
                  <a:srgbClr val="474747"/>
                </a:solidFill>
                <a:latin typeface="Arial"/>
                <a:ea typeface="Arial"/>
                <a:cs typeface="Arial"/>
                <a:sym typeface="Arial"/>
              </a:rPr>
              <a:t>ASK: </a:t>
            </a:r>
            <a:r>
              <a:rPr lang="en-US" sz="1800" b="0" i="0" u="none" strike="noStrike" cap="none" baseline="0">
                <a:solidFill>
                  <a:srgbClr val="474747"/>
                </a:solidFill>
                <a:latin typeface="Arial"/>
                <a:ea typeface="Arial"/>
                <a:cs typeface="Arial"/>
                <a:sym typeface="Arial"/>
              </a:rPr>
              <a:t>What is the problem? How have others approached it? What are your constraints?</a:t>
            </a:r>
          </a:p>
          <a:p>
            <a:pPr marL="0" marR="0" lvl="0" indent="0" algn="l" rtl="0">
              <a:spcBef>
                <a:spcPts val="0"/>
              </a:spcBef>
              <a:spcAft>
                <a:spcPts val="1500"/>
              </a:spcAft>
              <a:buSzPct val="25000"/>
              <a:buNone/>
            </a:pPr>
            <a:r>
              <a:rPr lang="en-US" sz="1800" b="1" i="0" u="none" strike="noStrike" cap="none" baseline="0">
                <a:solidFill>
                  <a:srgbClr val="474747"/>
                </a:solidFill>
                <a:latin typeface="Arial"/>
                <a:ea typeface="Arial"/>
                <a:cs typeface="Arial"/>
                <a:sym typeface="Arial"/>
              </a:rPr>
              <a:t>IMAGINE: </a:t>
            </a:r>
            <a:r>
              <a:rPr lang="en-US" sz="1800" b="0" i="0" u="none" strike="noStrike" cap="none" baseline="0">
                <a:solidFill>
                  <a:srgbClr val="474747"/>
                </a:solidFill>
                <a:latin typeface="Arial"/>
                <a:ea typeface="Arial"/>
                <a:cs typeface="Arial"/>
                <a:sym typeface="Arial"/>
              </a:rPr>
              <a:t>What are some solutions? Brainstorm ideas. Choose the best one.</a:t>
            </a:r>
          </a:p>
          <a:p>
            <a:pPr marL="0" marR="0" lvl="0" indent="0" algn="l" rtl="0">
              <a:spcBef>
                <a:spcPts val="0"/>
              </a:spcBef>
              <a:spcAft>
                <a:spcPts val="1500"/>
              </a:spcAft>
              <a:buSzPct val="25000"/>
              <a:buNone/>
            </a:pPr>
            <a:r>
              <a:rPr lang="en-US" sz="1800" b="1" i="0" u="none" strike="noStrike" cap="none" baseline="0">
                <a:solidFill>
                  <a:srgbClr val="474747"/>
                </a:solidFill>
                <a:latin typeface="Arial"/>
                <a:ea typeface="Arial"/>
                <a:cs typeface="Arial"/>
                <a:sym typeface="Arial"/>
              </a:rPr>
              <a:t>PLAN: </a:t>
            </a:r>
            <a:r>
              <a:rPr lang="en-US" sz="1800" b="0" i="0" u="none" strike="noStrike" cap="none" baseline="0">
                <a:solidFill>
                  <a:srgbClr val="474747"/>
                </a:solidFill>
                <a:latin typeface="Arial"/>
                <a:ea typeface="Arial"/>
                <a:cs typeface="Arial"/>
                <a:sym typeface="Arial"/>
              </a:rPr>
              <a:t>Draw a diagram. Make lists of materials you will need.</a:t>
            </a:r>
          </a:p>
          <a:p>
            <a:pPr marL="0" marR="0" lvl="0" indent="0" algn="l" rtl="0">
              <a:spcBef>
                <a:spcPts val="0"/>
              </a:spcBef>
              <a:spcAft>
                <a:spcPts val="1500"/>
              </a:spcAft>
              <a:buSzPct val="25000"/>
              <a:buNone/>
            </a:pPr>
            <a:r>
              <a:rPr lang="en-US" sz="1800" b="1" i="0" u="none" strike="noStrike" cap="none" baseline="0">
                <a:solidFill>
                  <a:srgbClr val="474747"/>
                </a:solidFill>
                <a:latin typeface="Arial"/>
                <a:ea typeface="Arial"/>
                <a:cs typeface="Arial"/>
                <a:sym typeface="Arial"/>
              </a:rPr>
              <a:t>CREATE: </a:t>
            </a:r>
            <a:r>
              <a:rPr lang="en-US" sz="1800" b="0" i="0" u="none" strike="noStrike" cap="none" baseline="0">
                <a:solidFill>
                  <a:srgbClr val="474747"/>
                </a:solidFill>
                <a:latin typeface="Arial"/>
                <a:ea typeface="Arial"/>
                <a:cs typeface="Arial"/>
                <a:sym typeface="Arial"/>
              </a:rPr>
              <a:t>Follow your plan and create something. Test it out!</a:t>
            </a:r>
          </a:p>
          <a:p>
            <a:pPr marL="0" marR="0" lvl="0" indent="0" algn="l" rtl="0">
              <a:spcBef>
                <a:spcPts val="0"/>
              </a:spcBef>
              <a:spcAft>
                <a:spcPts val="1500"/>
              </a:spcAft>
              <a:buSzPct val="25000"/>
              <a:buNone/>
            </a:pPr>
            <a:r>
              <a:rPr lang="en-US" sz="1800" b="1" i="0" u="none" strike="noStrike" cap="none" baseline="0">
                <a:solidFill>
                  <a:srgbClr val="474747"/>
                </a:solidFill>
                <a:latin typeface="Arial"/>
                <a:ea typeface="Arial"/>
                <a:cs typeface="Arial"/>
                <a:sym typeface="Arial"/>
              </a:rPr>
              <a:t>IMPROVE: </a:t>
            </a:r>
            <a:r>
              <a:rPr lang="en-US" sz="1800" b="0" i="0" u="none" strike="noStrike" cap="none" baseline="0">
                <a:solidFill>
                  <a:srgbClr val="474747"/>
                </a:solidFill>
                <a:latin typeface="Arial"/>
                <a:ea typeface="Arial"/>
                <a:cs typeface="Arial"/>
                <a:sym typeface="Arial"/>
              </a:rPr>
              <a:t>What works? What doesn't? What could work better? Modify your designs to make it better. Test it out!</a:t>
            </a:r>
          </a:p>
          <a:p>
            <a:pPr marL="0" marR="0" lvl="0" indent="0" algn="l" rtl="0">
              <a:spcBef>
                <a:spcPts val="0"/>
              </a:spcBef>
              <a:spcAft>
                <a:spcPts val="1500"/>
              </a:spcAft>
              <a:buSzPct val="25000"/>
              <a:buNone/>
            </a:pPr>
            <a:r>
              <a:rPr lang="en-US" sz="1400" b="0" i="0" u="none" strike="noStrike" cap="none" baseline="0">
                <a:solidFill>
                  <a:srgbClr val="474747"/>
                </a:solidFill>
                <a:latin typeface="Arial"/>
                <a:ea typeface="Arial"/>
                <a:cs typeface="Arial"/>
                <a:sym typeface="Arial"/>
              </a:rPr>
              <a:t>www.teachengineering.org</a:t>
            </a:r>
          </a:p>
        </p:txBody>
      </p:sp>
      <p:sp>
        <p:nvSpPr>
          <p:cNvPr id="214" name="Shape 214"/>
          <p:cNvSpPr txBox="1"/>
          <p:nvPr/>
        </p:nvSpPr>
        <p:spPr>
          <a:xfrm>
            <a:off x="181613" y="-51030"/>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Engineering Design Process</a:t>
            </a:r>
          </a:p>
        </p:txBody>
      </p:sp>
      <p:pic>
        <p:nvPicPr>
          <p:cNvPr id="215" name="Shape 215"/>
          <p:cNvPicPr preferRelativeResize="0"/>
          <p:nvPr/>
        </p:nvPicPr>
        <p:blipFill>
          <a:blip r:embed="rId4">
            <a:alphaModFix/>
          </a:blip>
          <a:stretch>
            <a:fillRect/>
          </a:stretch>
        </p:blipFill>
        <p:spPr>
          <a:xfrm>
            <a:off x="0" y="5904450"/>
            <a:ext cx="1150824" cy="95354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Shape 220"/>
          <p:cNvPicPr preferRelativeResize="0"/>
          <p:nvPr/>
        </p:nvPicPr>
        <p:blipFill rotWithShape="1">
          <a:blip r:embed="rId3">
            <a:alphaModFix/>
          </a:blip>
          <a:srcRect l="14998" t="18916" r="63158" b="49576"/>
          <a:stretch/>
        </p:blipFill>
        <p:spPr>
          <a:xfrm>
            <a:off x="7162799" y="3861239"/>
            <a:ext cx="4698125" cy="2335910"/>
          </a:xfrm>
          <a:prstGeom prst="rect">
            <a:avLst/>
          </a:prstGeom>
          <a:noFill/>
          <a:ln>
            <a:noFill/>
          </a:ln>
        </p:spPr>
      </p:pic>
      <p:pic>
        <p:nvPicPr>
          <p:cNvPr id="221" name="Shape 221"/>
          <p:cNvPicPr preferRelativeResize="0"/>
          <p:nvPr/>
        </p:nvPicPr>
        <p:blipFill rotWithShape="1">
          <a:blip r:embed="rId4">
            <a:alphaModFix/>
          </a:blip>
          <a:srcRect/>
          <a:stretch/>
        </p:blipFill>
        <p:spPr>
          <a:xfrm>
            <a:off x="8099406" y="262912"/>
            <a:ext cx="3378765" cy="3164336"/>
          </a:xfrm>
          <a:prstGeom prst="rect">
            <a:avLst/>
          </a:prstGeom>
          <a:noFill/>
          <a:ln>
            <a:noFill/>
          </a:ln>
        </p:spPr>
      </p:pic>
      <p:sp>
        <p:nvSpPr>
          <p:cNvPr id="222" name="Shape 222"/>
          <p:cNvSpPr txBox="1">
            <a:spLocks noGrp="1"/>
          </p:cNvSpPr>
          <p:nvPr>
            <p:ph type="title"/>
          </p:nvPr>
        </p:nvSpPr>
        <p:spPr>
          <a:xfrm>
            <a:off x="118243" y="148255"/>
            <a:ext cx="10515599" cy="916135"/>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Engineering Design Process</a:t>
            </a:r>
          </a:p>
        </p:txBody>
      </p:sp>
      <p:sp>
        <p:nvSpPr>
          <p:cNvPr id="223" name="Shape 223"/>
          <p:cNvSpPr txBox="1">
            <a:spLocks noGrp="1"/>
          </p:cNvSpPr>
          <p:nvPr>
            <p:ph type="body" idx="1"/>
          </p:nvPr>
        </p:nvSpPr>
        <p:spPr>
          <a:xfrm>
            <a:off x="1000127" y="1388640"/>
            <a:ext cx="6967200" cy="5170199"/>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dk1"/>
              </a:buClr>
              <a:buSzPct val="100000"/>
              <a:buFont typeface="Arial"/>
              <a:buChar char="•"/>
            </a:pPr>
            <a:r>
              <a:rPr lang="en-US" sz="3200" b="1" i="0" u="none" strike="noStrike" cap="none" baseline="0">
                <a:solidFill>
                  <a:schemeClr val="dk1"/>
                </a:solidFill>
                <a:latin typeface="Calibri"/>
                <a:ea typeface="Calibri"/>
                <a:cs typeface="Calibri"/>
                <a:sym typeface="Calibri"/>
              </a:rPr>
              <a:t>Imagine</a:t>
            </a:r>
            <a:r>
              <a:rPr lang="en-US" sz="2800" b="0" i="0" u="none" strike="noStrike" cap="none" baseline="0">
                <a:solidFill>
                  <a:schemeClr val="dk1"/>
                </a:solidFill>
                <a:latin typeface="Calibri"/>
                <a:ea typeface="Calibri"/>
                <a:cs typeface="Calibri"/>
                <a:sym typeface="Calibri"/>
              </a:rPr>
              <a:t> </a:t>
            </a:r>
            <a:r>
              <a:rPr lang="en-US" sz="2200" b="0" i="1" u="none" strike="noStrike" cap="none" baseline="0">
                <a:solidFill>
                  <a:schemeClr val="dk1"/>
                </a:solidFill>
                <a:latin typeface="Calibri"/>
                <a:ea typeface="Calibri"/>
                <a:cs typeface="Calibri"/>
                <a:sym typeface="Calibri"/>
              </a:rPr>
              <a:t>(10 min.)</a:t>
            </a:r>
          </a:p>
          <a:p>
            <a:pPr marL="685800" marR="0" lvl="1" indent="-228600" algn="l" rtl="0">
              <a:lnSpc>
                <a:spcPct val="90000"/>
              </a:lnSpc>
              <a:spcBef>
                <a:spcPts val="5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INDIVIDUALLY: observe available materials, and brainstorm and write design ideas </a:t>
            </a:r>
            <a:r>
              <a:rPr lang="en-US" sz="2200" b="0" i="1" u="none" strike="noStrike" cap="none" baseline="0">
                <a:solidFill>
                  <a:schemeClr val="dk1"/>
                </a:solidFill>
                <a:latin typeface="Calibri"/>
                <a:ea typeface="Calibri"/>
                <a:cs typeface="Calibri"/>
                <a:sym typeface="Calibri"/>
              </a:rPr>
              <a:t>(5 min.)</a:t>
            </a:r>
          </a:p>
          <a:p>
            <a:pPr marL="685800" marR="0" lvl="1" indent="-228600" algn="l" rtl="0">
              <a:lnSpc>
                <a:spcPct val="90000"/>
              </a:lnSpc>
              <a:spcBef>
                <a:spcPts val="5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TEAM: share individual ideas </a:t>
            </a:r>
            <a:r>
              <a:rPr lang="en-US" sz="2200" b="0" i="1" u="none" strike="noStrike" cap="none" baseline="0">
                <a:solidFill>
                  <a:schemeClr val="dk1"/>
                </a:solidFill>
                <a:latin typeface="Calibri"/>
                <a:ea typeface="Calibri"/>
                <a:cs typeface="Calibri"/>
                <a:sym typeface="Calibri"/>
              </a:rPr>
              <a:t>(5 min.) </a:t>
            </a:r>
          </a:p>
          <a:p>
            <a:pPr marL="228600" marR="0" lvl="0" indent="-228600" algn="l" rtl="0">
              <a:lnSpc>
                <a:spcPct val="90000"/>
              </a:lnSpc>
              <a:spcBef>
                <a:spcPts val="1000"/>
              </a:spcBef>
              <a:buClr>
                <a:schemeClr val="dk1"/>
              </a:buClr>
              <a:buSzPct val="100000"/>
              <a:buFont typeface="Arial"/>
              <a:buChar char="•"/>
            </a:pPr>
            <a:r>
              <a:rPr lang="en-US" sz="3200" b="1" i="0" u="none" strike="noStrike" cap="none" baseline="0">
                <a:solidFill>
                  <a:schemeClr val="dk1"/>
                </a:solidFill>
                <a:latin typeface="Calibri"/>
                <a:ea typeface="Calibri"/>
                <a:cs typeface="Calibri"/>
                <a:sym typeface="Calibri"/>
              </a:rPr>
              <a:t>Plan</a:t>
            </a:r>
            <a:r>
              <a:rPr lang="en-US" sz="2800" b="0" i="0" u="none" strike="noStrike" cap="none" baseline="0">
                <a:solidFill>
                  <a:schemeClr val="dk1"/>
                </a:solidFill>
                <a:latin typeface="Calibri"/>
                <a:ea typeface="Calibri"/>
                <a:cs typeface="Calibri"/>
                <a:sym typeface="Calibri"/>
              </a:rPr>
              <a:t> </a:t>
            </a:r>
            <a:r>
              <a:rPr lang="en-US" sz="2200" b="0" i="1" u="none" strike="noStrike" cap="none" baseline="0">
                <a:solidFill>
                  <a:schemeClr val="dk1"/>
                </a:solidFill>
                <a:latin typeface="Calibri"/>
                <a:ea typeface="Calibri"/>
                <a:cs typeface="Calibri"/>
                <a:sym typeface="Calibri"/>
              </a:rPr>
              <a:t>(5 min.)</a:t>
            </a:r>
          </a:p>
          <a:p>
            <a:pPr marL="685800" marR="0" lvl="1" indent="-228600" algn="l" rtl="0">
              <a:lnSpc>
                <a:spcPct val="90000"/>
              </a:lnSpc>
              <a:spcBef>
                <a:spcPts val="5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Choose and sketch a team design plan</a:t>
            </a:r>
          </a:p>
          <a:p>
            <a:pPr marL="228600" marR="0" lvl="0" indent="-228600" algn="l" rtl="0">
              <a:lnSpc>
                <a:spcPct val="90000"/>
              </a:lnSpc>
              <a:spcBef>
                <a:spcPts val="1000"/>
              </a:spcBef>
              <a:buClr>
                <a:schemeClr val="dk1"/>
              </a:buClr>
              <a:buSzPct val="100000"/>
              <a:buFont typeface="Arial"/>
              <a:buChar char="•"/>
            </a:pPr>
            <a:r>
              <a:rPr lang="en-US" sz="3200" b="1" i="0" u="none" strike="noStrike" cap="none" baseline="0">
                <a:solidFill>
                  <a:schemeClr val="dk1"/>
                </a:solidFill>
                <a:latin typeface="Calibri"/>
                <a:ea typeface="Calibri"/>
                <a:cs typeface="Calibri"/>
                <a:sym typeface="Calibri"/>
              </a:rPr>
              <a:t>Create</a:t>
            </a:r>
            <a:r>
              <a:rPr lang="en-US" sz="2800" b="0" i="0" u="none" strike="noStrike" cap="none" baseline="0">
                <a:solidFill>
                  <a:schemeClr val="dk1"/>
                </a:solidFill>
                <a:latin typeface="Calibri"/>
                <a:ea typeface="Calibri"/>
                <a:cs typeface="Calibri"/>
                <a:sym typeface="Calibri"/>
              </a:rPr>
              <a:t> </a:t>
            </a:r>
            <a:r>
              <a:rPr lang="en-US" sz="2200" b="0" i="1" u="none" strike="noStrike" cap="none" baseline="0">
                <a:solidFill>
                  <a:schemeClr val="dk1"/>
                </a:solidFill>
                <a:latin typeface="Calibri"/>
                <a:ea typeface="Calibri"/>
                <a:cs typeface="Calibri"/>
                <a:sym typeface="Calibri"/>
              </a:rPr>
              <a:t>(10 min.)</a:t>
            </a:r>
          </a:p>
          <a:p>
            <a:pPr marL="685800" marR="0" lvl="1" indent="-228600" algn="l" rtl="0">
              <a:lnSpc>
                <a:spcPct val="90000"/>
              </a:lnSpc>
              <a:spcBef>
                <a:spcPts val="5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Gather materials</a:t>
            </a:r>
          </a:p>
          <a:p>
            <a:pPr marL="685800" marR="0" lvl="1" indent="-228600" algn="l" rtl="0">
              <a:lnSpc>
                <a:spcPct val="90000"/>
              </a:lnSpc>
              <a:spcBef>
                <a:spcPts val="5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Construct your team design plan</a:t>
            </a:r>
          </a:p>
          <a:p>
            <a:pPr marL="228600" marR="0" lvl="0" indent="-228600" algn="l" rtl="0">
              <a:lnSpc>
                <a:spcPct val="90000"/>
              </a:lnSpc>
              <a:spcBef>
                <a:spcPts val="1000"/>
              </a:spcBef>
              <a:buClr>
                <a:schemeClr val="dk1"/>
              </a:buClr>
              <a:buSzPct val="100000"/>
              <a:buFont typeface="Arial"/>
              <a:buChar char="•"/>
            </a:pPr>
            <a:r>
              <a:rPr lang="en-US" sz="3200" b="1" i="0" u="none" strike="noStrike" cap="none" baseline="0">
                <a:solidFill>
                  <a:schemeClr val="dk1"/>
                </a:solidFill>
                <a:latin typeface="Calibri"/>
                <a:ea typeface="Calibri"/>
                <a:cs typeface="Calibri"/>
                <a:sym typeface="Calibri"/>
              </a:rPr>
              <a:t>Improve and Test </a:t>
            </a:r>
            <a:r>
              <a:rPr lang="en-US" sz="2000" b="0" i="1" u="none" strike="noStrike" cap="none" baseline="0">
                <a:solidFill>
                  <a:schemeClr val="dk1"/>
                </a:solidFill>
                <a:latin typeface="Calibri"/>
                <a:ea typeface="Calibri"/>
                <a:cs typeface="Calibri"/>
                <a:sym typeface="Calibri"/>
              </a:rPr>
              <a:t>(10 min.)</a:t>
            </a:r>
          </a:p>
        </p:txBody>
      </p:sp>
      <p:pic>
        <p:nvPicPr>
          <p:cNvPr id="224" name="Shape 224"/>
          <p:cNvPicPr preferRelativeResize="0"/>
          <p:nvPr/>
        </p:nvPicPr>
        <p:blipFill>
          <a:blip r:embed="rId5">
            <a:alphaModFix/>
          </a:blip>
          <a:stretch>
            <a:fillRect/>
          </a:stretch>
        </p:blipFill>
        <p:spPr>
          <a:xfrm>
            <a:off x="0" y="5869675"/>
            <a:ext cx="1192799" cy="988325"/>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p:nvPr/>
        </p:nvSpPr>
        <p:spPr>
          <a:xfrm>
            <a:off x="9384517" y="6164512"/>
            <a:ext cx="1516762"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0" i="0" u="sng" strike="noStrike" cap="none" baseline="0">
                <a:solidFill>
                  <a:schemeClr val="hlink"/>
                </a:solidFill>
                <a:latin typeface="Calibri"/>
                <a:ea typeface="Calibri"/>
                <a:cs typeface="Calibri"/>
                <a:sym typeface="Calibri"/>
                <a:hlinkClick r:id="rId3"/>
              </a:rPr>
              <a:t>www.engineeringmessages.org</a:t>
            </a:r>
            <a:r>
              <a:rPr lang="en-US" sz="800" b="0" i="0" u="none" strike="noStrike" cap="none" baseline="0">
                <a:solidFill>
                  <a:schemeClr val="dk1"/>
                </a:solidFill>
                <a:latin typeface="Calibri"/>
                <a:ea typeface="Calibri"/>
                <a:cs typeface="Calibri"/>
                <a:sym typeface="Calibri"/>
              </a:rPr>
              <a:t> </a:t>
            </a:r>
          </a:p>
        </p:txBody>
      </p:sp>
      <p:sp>
        <p:nvSpPr>
          <p:cNvPr id="231" name="Shape 231"/>
          <p:cNvSpPr txBox="1">
            <a:spLocks noGrp="1"/>
          </p:cNvSpPr>
          <p:nvPr>
            <p:ph type="title"/>
          </p:nvPr>
        </p:nvSpPr>
        <p:spPr>
          <a:xfrm>
            <a:off x="280675" y="191968"/>
            <a:ext cx="10515599" cy="982764"/>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Design Reflection</a:t>
            </a:r>
          </a:p>
        </p:txBody>
      </p:sp>
      <p:sp>
        <p:nvSpPr>
          <p:cNvPr id="232" name="Shape 232"/>
          <p:cNvSpPr txBox="1">
            <a:spLocks noGrp="1"/>
          </p:cNvSpPr>
          <p:nvPr>
            <p:ph type="body" idx="1"/>
          </p:nvPr>
        </p:nvSpPr>
        <p:spPr>
          <a:xfrm>
            <a:off x="431800" y="1117600"/>
            <a:ext cx="11480800" cy="5613399"/>
          </a:xfrm>
          <a:prstGeom prst="rect">
            <a:avLst/>
          </a:prstGeom>
          <a:noFill/>
          <a:ln>
            <a:noFill/>
          </a:ln>
        </p:spPr>
        <p:txBody>
          <a:bodyPr lIns="91425" tIns="45700" rIns="91425" bIns="45700" anchor="t" anchorCtr="0">
            <a:noAutofit/>
          </a:bodyPr>
          <a:lstStyle/>
          <a:p>
            <a:pPr marL="228600" marR="0" lvl="0" indent="-203200" algn="l" rtl="0">
              <a:lnSpc>
                <a:spcPct val="110000"/>
              </a:lnSpc>
              <a:spcBef>
                <a:spcPts val="0"/>
              </a:spcBef>
              <a:buClr>
                <a:schemeClr val="dk1"/>
              </a:buClr>
              <a:buSzPct val="100000"/>
              <a:buFont typeface="Arial"/>
              <a:buChar char="•"/>
            </a:pPr>
            <a:r>
              <a:rPr lang="en-US" sz="3000" b="0" i="0" u="none" strike="noStrike" cap="none" baseline="0">
                <a:solidFill>
                  <a:schemeClr val="dk1"/>
                </a:solidFill>
                <a:latin typeface="Calibri"/>
                <a:ea typeface="Calibri"/>
                <a:cs typeface="Calibri"/>
                <a:sym typeface="Calibri"/>
              </a:rPr>
              <a:t>What went well? Not so well?  Why?</a:t>
            </a:r>
          </a:p>
          <a:p>
            <a:pPr marL="228600" marR="0" lvl="0" indent="-203200" algn="l" rtl="0">
              <a:lnSpc>
                <a:spcPct val="110000"/>
              </a:lnSpc>
              <a:spcBef>
                <a:spcPts val="1000"/>
              </a:spcBef>
              <a:buClr>
                <a:schemeClr val="dk1"/>
              </a:buClr>
              <a:buSzPct val="100000"/>
              <a:buFont typeface="Arial"/>
              <a:buChar char="•"/>
            </a:pPr>
            <a:r>
              <a:rPr lang="en-US" sz="3000" b="0" i="0" u="none" strike="noStrike" cap="none" baseline="0">
                <a:solidFill>
                  <a:schemeClr val="dk1"/>
                </a:solidFill>
                <a:latin typeface="Calibri"/>
                <a:ea typeface="Calibri"/>
                <a:cs typeface="Calibri"/>
                <a:sym typeface="Calibri"/>
              </a:rPr>
              <a:t>What aspects of other team designs stood out to you?  </a:t>
            </a:r>
          </a:p>
          <a:p>
            <a:pPr marL="228600" marR="0" lvl="0" indent="-203200" algn="l" rtl="0">
              <a:lnSpc>
                <a:spcPct val="110000"/>
              </a:lnSpc>
              <a:spcBef>
                <a:spcPts val="1000"/>
              </a:spcBef>
              <a:buClr>
                <a:schemeClr val="dk1"/>
              </a:buClr>
              <a:buSzPct val="100000"/>
              <a:buFont typeface="Arial"/>
              <a:buChar char="•"/>
            </a:pPr>
            <a:r>
              <a:rPr lang="en-US" sz="3000" b="0" i="0" u="none" strike="noStrike" cap="none" baseline="0">
                <a:solidFill>
                  <a:schemeClr val="dk1"/>
                </a:solidFill>
                <a:latin typeface="Calibri"/>
                <a:ea typeface="Calibri"/>
                <a:cs typeface="Calibri"/>
                <a:sym typeface="Calibri"/>
              </a:rPr>
              <a:t>Did other designs give you ideas for ways to improve your design?</a:t>
            </a:r>
          </a:p>
          <a:p>
            <a:pPr marL="228600" marR="0" lvl="0" indent="-203200" algn="l" rtl="0">
              <a:lnSpc>
                <a:spcPct val="110000"/>
              </a:lnSpc>
              <a:spcBef>
                <a:spcPts val="1000"/>
              </a:spcBef>
              <a:buClr>
                <a:schemeClr val="dk1"/>
              </a:buClr>
              <a:buSzPct val="100000"/>
              <a:buFont typeface="Arial"/>
              <a:buChar char="•"/>
            </a:pPr>
            <a:r>
              <a:rPr lang="en-US" sz="3000" b="0" i="0" u="none" strike="noStrike" cap="none" baseline="0">
                <a:solidFill>
                  <a:schemeClr val="dk1"/>
                </a:solidFill>
                <a:latin typeface="Calibri"/>
                <a:ea typeface="Calibri"/>
                <a:cs typeface="Calibri"/>
                <a:sym typeface="Calibri"/>
              </a:rPr>
              <a:t>What modifications would you make if we had time to complete the design challenge again?</a:t>
            </a:r>
          </a:p>
          <a:p>
            <a:pPr marL="228600" marR="0" lvl="0" indent="-203200" algn="l" rtl="0">
              <a:lnSpc>
                <a:spcPct val="110000"/>
              </a:lnSpc>
              <a:spcBef>
                <a:spcPts val="1000"/>
              </a:spcBef>
              <a:buClr>
                <a:schemeClr val="dk1"/>
              </a:buClr>
              <a:buSzPct val="100000"/>
              <a:buFont typeface="Arial"/>
              <a:buChar char="•"/>
            </a:pPr>
            <a:r>
              <a:rPr lang="en-US" sz="3000" b="0" i="0" u="none" strike="noStrike" cap="none" baseline="0">
                <a:solidFill>
                  <a:schemeClr val="dk1"/>
                </a:solidFill>
                <a:latin typeface="Calibri"/>
                <a:ea typeface="Calibri"/>
                <a:cs typeface="Calibri"/>
                <a:sym typeface="Calibri"/>
              </a:rPr>
              <a:t>How did the materials affect the ability for the houses to withstand the forces applied to them?</a:t>
            </a:r>
          </a:p>
        </p:txBody>
      </p:sp>
      <p:pic>
        <p:nvPicPr>
          <p:cNvPr id="233" name="Shape 233"/>
          <p:cNvPicPr preferRelativeResize="0"/>
          <p:nvPr/>
        </p:nvPicPr>
        <p:blipFill>
          <a:blip r:embed="rId4">
            <a:alphaModFix/>
          </a:blip>
          <a:stretch>
            <a:fillRect/>
          </a:stretch>
        </p:blipFill>
        <p:spPr>
          <a:xfrm>
            <a:off x="0" y="5875250"/>
            <a:ext cx="1186077" cy="98275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p:nvPr/>
        </p:nvSpPr>
        <p:spPr>
          <a:xfrm>
            <a:off x="9384517" y="6164512"/>
            <a:ext cx="1516762"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0" i="0" u="sng" strike="noStrike" cap="none" baseline="0">
                <a:solidFill>
                  <a:schemeClr val="hlink"/>
                </a:solidFill>
                <a:latin typeface="Calibri"/>
                <a:ea typeface="Calibri"/>
                <a:cs typeface="Calibri"/>
                <a:sym typeface="Calibri"/>
                <a:hlinkClick r:id="rId3"/>
              </a:rPr>
              <a:t>www.engineeringmessages.org</a:t>
            </a:r>
            <a:r>
              <a:rPr lang="en-US" sz="800" b="0" i="0" u="none" strike="noStrike" cap="none" baseline="0">
                <a:solidFill>
                  <a:schemeClr val="dk1"/>
                </a:solidFill>
                <a:latin typeface="Calibri"/>
                <a:ea typeface="Calibri"/>
                <a:cs typeface="Calibri"/>
                <a:sym typeface="Calibri"/>
              </a:rPr>
              <a:t> </a:t>
            </a:r>
          </a:p>
        </p:txBody>
      </p:sp>
      <p:sp>
        <p:nvSpPr>
          <p:cNvPr id="240" name="Shape 240"/>
          <p:cNvSpPr txBox="1">
            <a:spLocks noGrp="1"/>
          </p:cNvSpPr>
          <p:nvPr>
            <p:ph type="title"/>
          </p:nvPr>
        </p:nvSpPr>
        <p:spPr>
          <a:xfrm>
            <a:off x="246112" y="132013"/>
            <a:ext cx="10515599" cy="104522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Wrap Up</a:t>
            </a:r>
          </a:p>
        </p:txBody>
      </p:sp>
      <p:sp>
        <p:nvSpPr>
          <p:cNvPr id="241" name="Shape 241"/>
          <p:cNvSpPr txBox="1">
            <a:spLocks noGrp="1"/>
          </p:cNvSpPr>
          <p:nvPr>
            <p:ph type="body" idx="1"/>
          </p:nvPr>
        </p:nvSpPr>
        <p:spPr>
          <a:xfrm>
            <a:off x="499650" y="1165990"/>
            <a:ext cx="10929860" cy="2186231"/>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chemeClr val="dk1"/>
              </a:buClr>
              <a:buFont typeface="Arial"/>
              <a:buNone/>
            </a:pPr>
            <a:endParaRPr sz="2800" b="0" i="0" u="none" strike="noStrike" cap="none" baseline="0">
              <a:solidFill>
                <a:schemeClr val="dk1"/>
              </a:solidFill>
              <a:latin typeface="Calibri"/>
              <a:ea typeface="Calibri"/>
              <a:cs typeface="Calibri"/>
              <a:sym typeface="Calibri"/>
            </a:endParaRPr>
          </a:p>
          <a:p>
            <a:pPr marL="228600" marR="0" lvl="0" indent="-228600" algn="l" rtl="0">
              <a:lnSpc>
                <a:spcPct val="80000"/>
              </a:lnSpc>
              <a:spcBef>
                <a:spcPts val="1000"/>
              </a:spcBef>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Pr>
              <a:t>What ideas do you have for engineering a better world?</a:t>
            </a:r>
          </a:p>
          <a:p>
            <a:pPr marL="0" marR="0" lvl="0" indent="0" algn="l" rtl="0">
              <a:lnSpc>
                <a:spcPct val="80000"/>
              </a:lnSpc>
              <a:spcBef>
                <a:spcPts val="1000"/>
              </a:spcBef>
              <a:buClr>
                <a:schemeClr val="dk1"/>
              </a:buClr>
              <a:buFont typeface="Arial"/>
              <a:buNone/>
            </a:pPr>
            <a:endParaRPr sz="3600" b="0" i="0" u="none" strike="noStrike" cap="none" baseline="0">
              <a:solidFill>
                <a:schemeClr val="dk1"/>
              </a:solidFill>
              <a:latin typeface="Calibri"/>
              <a:ea typeface="Calibri"/>
              <a:cs typeface="Calibri"/>
              <a:sym typeface="Calibri"/>
            </a:endParaRPr>
          </a:p>
          <a:p>
            <a:pPr marL="228600" marR="0" lvl="0" indent="-228600" algn="l" rtl="0">
              <a:lnSpc>
                <a:spcPct val="80000"/>
              </a:lnSpc>
              <a:spcBef>
                <a:spcPts val="1000"/>
              </a:spcBef>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Pr>
              <a:t>How can you turn ideas into reality?</a:t>
            </a:r>
          </a:p>
        </p:txBody>
      </p:sp>
      <p:pic>
        <p:nvPicPr>
          <p:cNvPr id="242" name="Shape 242"/>
          <p:cNvPicPr preferRelativeResize="0"/>
          <p:nvPr/>
        </p:nvPicPr>
        <p:blipFill rotWithShape="1">
          <a:blip r:embed="rId4">
            <a:alphaModFix/>
          </a:blip>
          <a:srcRect t="8191"/>
          <a:stretch/>
        </p:blipFill>
        <p:spPr>
          <a:xfrm>
            <a:off x="7744588" y="2204998"/>
            <a:ext cx="3950072" cy="4518918"/>
          </a:xfrm>
          <a:prstGeom prst="rect">
            <a:avLst/>
          </a:prstGeom>
          <a:noFill/>
          <a:ln>
            <a:noFill/>
          </a:ln>
        </p:spPr>
      </p:pic>
      <p:pic>
        <p:nvPicPr>
          <p:cNvPr id="243" name="Shape 243"/>
          <p:cNvPicPr preferRelativeResize="0"/>
          <p:nvPr/>
        </p:nvPicPr>
        <p:blipFill>
          <a:blip r:embed="rId5">
            <a:alphaModFix/>
          </a:blip>
          <a:stretch>
            <a:fillRect/>
          </a:stretch>
        </p:blipFill>
        <p:spPr>
          <a:xfrm>
            <a:off x="0" y="5952325"/>
            <a:ext cx="1093049" cy="905675"/>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838200" y="629587"/>
            <a:ext cx="5392903" cy="5547376"/>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2800" b="0" i="1" u="none" strike="noStrike" cap="none" baseline="0">
                <a:solidFill>
                  <a:schemeClr val="dk1"/>
                </a:solidFill>
                <a:latin typeface="Calibri"/>
                <a:ea typeface="Calibri"/>
                <a:cs typeface="Calibri"/>
                <a:sym typeface="Calibri"/>
              </a:rPr>
              <a:t>This material is based upon work supported by the National Science Foundation under Grant No. EEC – 1009607 and through EiF grant 14.06</a:t>
            </a:r>
          </a:p>
          <a:p>
            <a:pPr marL="0" marR="0" lvl="0" indent="0" algn="l" rtl="0">
              <a:lnSpc>
                <a:spcPct val="90000"/>
              </a:lnSpc>
              <a:spcBef>
                <a:spcPts val="1000"/>
              </a:spcBef>
              <a:buClr>
                <a:schemeClr val="dk1"/>
              </a:buClr>
              <a:buSzPct val="25000"/>
              <a:buFont typeface="Arial"/>
              <a:buNone/>
            </a:pPr>
            <a:r>
              <a:rPr lang="en-US" sz="2800" b="0" i="1" u="none" strike="noStrike" cap="none" baseline="0">
                <a:solidFill>
                  <a:schemeClr val="dk1"/>
                </a:solidFill>
                <a:latin typeface="Calibri"/>
                <a:ea typeface="Calibri"/>
                <a:cs typeface="Calibri"/>
                <a:sym typeface="Calibri"/>
              </a:rPr>
              <a:t>References:</a:t>
            </a:r>
          </a:p>
          <a:p>
            <a:pPr marL="228600" marR="0" lvl="0" indent="-228600" algn="l" rtl="0">
              <a:lnSpc>
                <a:spcPct val="90000"/>
              </a:lnSpc>
              <a:spcBef>
                <a:spcPts val="0"/>
              </a:spcBef>
              <a:buClr>
                <a:schemeClr val="dk1"/>
              </a:buClr>
              <a:buSzPct val="25000"/>
              <a:buFont typeface="Arial"/>
              <a:buNone/>
            </a:pPr>
            <a:r>
              <a:rPr lang="en-US" sz="1400" b="0" i="0" u="none" strike="noStrike" cap="none" baseline="0">
                <a:solidFill>
                  <a:srgbClr val="000000"/>
                </a:solidFill>
                <a:latin typeface="Calibri"/>
                <a:ea typeface="Calibri"/>
                <a:cs typeface="Calibri"/>
                <a:sym typeface="Calibri"/>
              </a:rPr>
              <a:t>Smooth Operator Presentation by Margaret Pinnell</a:t>
            </a:r>
          </a:p>
          <a:p>
            <a:pPr marL="228600" marR="0" lvl="0" indent="-228600" algn="l" rtl="0">
              <a:lnSpc>
                <a:spcPct val="90000"/>
              </a:lnSpc>
              <a:spcBef>
                <a:spcPts val="0"/>
              </a:spcBef>
              <a:buClr>
                <a:schemeClr val="dk1"/>
              </a:buClr>
              <a:buSzPct val="25000"/>
              <a:buFont typeface="Arial"/>
              <a:buNone/>
            </a:pPr>
            <a:r>
              <a:rPr lang="en-US" sz="1400" b="0" i="1" u="none" strike="noStrike" cap="none" baseline="0">
                <a:solidFill>
                  <a:srgbClr val="000000"/>
                </a:solidFill>
                <a:latin typeface="Calibri"/>
                <a:ea typeface="Calibri"/>
                <a:cs typeface="Calibri"/>
                <a:sym typeface="Calibri"/>
              </a:rPr>
              <a:t>This work is sponsored in part by the Engineering Information Foundation Grant EiF14.06 and the National Science Foundation Grant under Grant No EEC-1009607 </a:t>
            </a:r>
          </a:p>
          <a:p>
            <a:pPr marL="228600" marR="0" lvl="0" indent="-228600" algn="l" rtl="0">
              <a:lnSpc>
                <a:spcPct val="115000"/>
              </a:lnSpc>
              <a:spcBef>
                <a:spcPts val="0"/>
              </a:spcBef>
              <a:buClr>
                <a:schemeClr val="dk1"/>
              </a:buClr>
              <a:buFont typeface="Arial"/>
              <a:buNone/>
            </a:pPr>
            <a:endParaRPr sz="1400" b="0" i="0" u="none" strike="noStrike" cap="none" baseline="0">
              <a:solidFill>
                <a:srgbClr val="000000"/>
              </a:solidFill>
              <a:latin typeface="Calibri"/>
              <a:ea typeface="Calibri"/>
              <a:cs typeface="Calibri"/>
              <a:sym typeface="Calibri"/>
            </a:endParaRPr>
          </a:p>
          <a:p>
            <a:pPr marL="228600" marR="0" lvl="0" indent="-228600" algn="l" rtl="0">
              <a:lnSpc>
                <a:spcPct val="115000"/>
              </a:lnSpc>
              <a:spcBef>
                <a:spcPts val="0"/>
              </a:spcBef>
              <a:buClr>
                <a:schemeClr val="dk1"/>
              </a:buClr>
              <a:buSzPct val="25000"/>
              <a:buFont typeface="Arial"/>
              <a:buNone/>
            </a:pPr>
            <a:r>
              <a:rPr lang="en-US" sz="1400" b="0" i="0" u="none" strike="noStrike" cap="none" baseline="0">
                <a:solidFill>
                  <a:schemeClr val="dk1"/>
                </a:solidFill>
                <a:latin typeface="Calibri"/>
                <a:ea typeface="Calibri"/>
                <a:cs typeface="Calibri"/>
                <a:sym typeface="Calibri"/>
              </a:rPr>
              <a:t>Engineering for the Three Little Pigs</a:t>
            </a:r>
            <a:r>
              <a:rPr lang="en-US" sz="1400" b="0" i="0" u="none" strike="noStrike" cap="none" baseline="0">
                <a:solidFill>
                  <a:srgbClr val="000000"/>
                </a:solidFill>
                <a:latin typeface="Calibri"/>
                <a:ea typeface="Calibri"/>
                <a:cs typeface="Calibri"/>
                <a:sym typeface="Calibri"/>
              </a:rPr>
              <a:t>	</a:t>
            </a:r>
          </a:p>
          <a:p>
            <a:pPr marL="228600" marR="0" lvl="0" indent="-228600" algn="l" rtl="0">
              <a:lnSpc>
                <a:spcPct val="115000"/>
              </a:lnSpc>
              <a:spcBef>
                <a:spcPts val="0"/>
              </a:spcBef>
              <a:buClr>
                <a:schemeClr val="dk1"/>
              </a:buClr>
              <a:buSzPct val="25000"/>
              <a:buFont typeface="Arial"/>
              <a:buNone/>
            </a:pPr>
            <a:r>
              <a:rPr lang="en-US" sz="1400" b="0" i="1" u="sng" strike="noStrike" cap="none" baseline="0">
                <a:solidFill>
                  <a:schemeClr val="hlink"/>
                </a:solidFill>
                <a:latin typeface="Calibri"/>
                <a:ea typeface="Calibri"/>
                <a:cs typeface="Calibri"/>
                <a:sym typeface="Calibri"/>
                <a:hlinkClick r:id="rId3"/>
              </a:rPr>
              <a:t>http://teachers.egfi-k12.org/3-little-pigs/</a:t>
            </a:r>
          </a:p>
          <a:p>
            <a:pPr marL="228600" marR="0" lvl="0" indent="-228600" algn="l" rtl="0">
              <a:lnSpc>
                <a:spcPct val="115000"/>
              </a:lnSpc>
              <a:spcBef>
                <a:spcPts val="0"/>
              </a:spcBef>
              <a:buClr>
                <a:schemeClr val="dk1"/>
              </a:buClr>
              <a:buFont typeface="Arial"/>
              <a:buNone/>
            </a:pPr>
            <a:endParaRPr sz="1400" b="0" i="1" u="none" strike="noStrike" cap="none" baseline="0">
              <a:solidFill>
                <a:srgbClr val="000000"/>
              </a:solidFill>
              <a:latin typeface="Calibri"/>
              <a:ea typeface="Calibri"/>
              <a:cs typeface="Calibri"/>
              <a:sym typeface="Calibri"/>
            </a:endParaRPr>
          </a:p>
          <a:p>
            <a:pPr marL="228600" marR="0" lvl="0" indent="-228600" algn="l" rtl="0">
              <a:lnSpc>
                <a:spcPct val="115000"/>
              </a:lnSpc>
              <a:spcBef>
                <a:spcPts val="0"/>
              </a:spcBef>
              <a:buClr>
                <a:schemeClr val="dk1"/>
              </a:buClr>
              <a:buSzPct val="25000"/>
              <a:buFont typeface="Arial"/>
              <a:buNone/>
            </a:pPr>
            <a:r>
              <a:rPr lang="en-US" sz="1400" b="0" i="0" u="none" strike="noStrike" cap="none" baseline="0">
                <a:solidFill>
                  <a:schemeClr val="dk1"/>
                </a:solidFill>
                <a:latin typeface="Calibri"/>
                <a:ea typeface="Calibri"/>
                <a:cs typeface="Calibri"/>
                <a:sym typeface="Calibri"/>
              </a:rPr>
              <a:t>Ohio's new learning standards. </a:t>
            </a:r>
            <a:r>
              <a:rPr lang="en-US" sz="1400" b="0" i="1" u="none" strike="noStrike" cap="none" baseline="0">
                <a:solidFill>
                  <a:schemeClr val="dk1"/>
                </a:solidFill>
                <a:latin typeface="Calibri"/>
                <a:ea typeface="Calibri"/>
                <a:cs typeface="Calibri"/>
                <a:sym typeface="Calibri"/>
              </a:rPr>
              <a:t>Ohio department of education</a:t>
            </a:r>
            <a:r>
              <a:rPr lang="en-US" sz="1400" b="0" i="0" u="none" strike="noStrike" cap="none" baseline="0">
                <a:solidFill>
                  <a:schemeClr val="dk1"/>
                </a:solidFill>
                <a:latin typeface="Calibri"/>
                <a:ea typeface="Calibri"/>
                <a:cs typeface="Calibri"/>
                <a:sym typeface="Calibri"/>
              </a:rPr>
              <a:t>.  08 Aug 2014.  Retrieved from: </a:t>
            </a:r>
            <a:r>
              <a:rPr lang="en-US" sz="1400" b="0" i="0" u="sng" strike="noStrike" cap="none" baseline="0">
                <a:solidFill>
                  <a:schemeClr val="hlink"/>
                </a:solidFill>
                <a:latin typeface="Calibri"/>
                <a:ea typeface="Calibri"/>
                <a:cs typeface="Calibri"/>
                <a:sym typeface="Calibri"/>
                <a:hlinkClick r:id="rId4"/>
              </a:rPr>
              <a:t>http://education.ohio.gov/Topics/Ohio-s-New-Learning-Standards/Ohios-New-Learning-Standards</a:t>
            </a:r>
            <a:r>
              <a:rPr lang="en-US" sz="1400" b="0" i="0" u="none" strike="noStrike" cap="none" baseline="0">
                <a:solidFill>
                  <a:schemeClr val="dk1"/>
                </a:solidFill>
                <a:latin typeface="Calibri"/>
                <a:ea typeface="Calibri"/>
                <a:cs typeface="Calibri"/>
                <a:sym typeface="Calibri"/>
              </a:rPr>
              <a:t> </a:t>
            </a:r>
          </a:p>
          <a:p>
            <a:pPr marL="228600" marR="0" lvl="0" indent="-228600" algn="l" rtl="0">
              <a:lnSpc>
                <a:spcPct val="115000"/>
              </a:lnSpc>
              <a:spcBef>
                <a:spcPts val="0"/>
              </a:spcBef>
              <a:buClr>
                <a:schemeClr val="dk1"/>
              </a:buClr>
              <a:buFont typeface="Arial"/>
              <a:buNone/>
            </a:pPr>
            <a:endParaRPr sz="1400" b="0" i="1" u="none" strike="noStrike" cap="none" baseline="0">
              <a:solidFill>
                <a:srgbClr val="000000"/>
              </a:solidFill>
              <a:latin typeface="Calibri"/>
              <a:ea typeface="Calibri"/>
              <a:cs typeface="Calibri"/>
              <a:sym typeface="Calibri"/>
            </a:endParaRPr>
          </a:p>
          <a:p>
            <a:pPr marL="228600" marR="0" lvl="0" indent="-228600" algn="l" rtl="0">
              <a:lnSpc>
                <a:spcPct val="115000"/>
              </a:lnSpc>
              <a:spcBef>
                <a:spcPts val="0"/>
              </a:spcBef>
              <a:buClr>
                <a:schemeClr val="dk1"/>
              </a:buClr>
              <a:buFont typeface="Arial"/>
              <a:buNone/>
            </a:pPr>
            <a:endParaRPr sz="1400" b="0" i="1" u="none" strike="noStrike" cap="none" baseline="0">
              <a:solidFill>
                <a:srgbClr val="000000"/>
              </a:solidFill>
              <a:latin typeface="Calibri"/>
              <a:ea typeface="Calibri"/>
              <a:cs typeface="Calibri"/>
              <a:sym typeface="Calibri"/>
            </a:endParaRPr>
          </a:p>
          <a:p>
            <a:pPr marL="0" marR="0" lvl="0" indent="0" algn="l" rtl="0">
              <a:lnSpc>
                <a:spcPct val="90000"/>
              </a:lnSpc>
              <a:spcBef>
                <a:spcPts val="1000"/>
              </a:spcBef>
              <a:buClr>
                <a:schemeClr val="dk1"/>
              </a:buClr>
              <a:buFont typeface="Arial"/>
              <a:buNone/>
            </a:pPr>
            <a:endParaRPr sz="2800" b="0" i="0" u="none" strike="noStrike" cap="none" baseline="0">
              <a:solidFill>
                <a:schemeClr val="dk1"/>
              </a:solidFill>
              <a:latin typeface="Calibri"/>
              <a:ea typeface="Calibri"/>
              <a:cs typeface="Calibri"/>
              <a:sym typeface="Calibri"/>
            </a:endParaRPr>
          </a:p>
        </p:txBody>
      </p:sp>
      <p:pic>
        <p:nvPicPr>
          <p:cNvPr id="250" name="Shape 250"/>
          <p:cNvPicPr preferRelativeResize="0"/>
          <p:nvPr/>
        </p:nvPicPr>
        <p:blipFill rotWithShape="1">
          <a:blip r:embed="rId5">
            <a:alphaModFix/>
          </a:blip>
          <a:srcRect/>
          <a:stretch/>
        </p:blipFill>
        <p:spPr>
          <a:xfrm>
            <a:off x="6231103" y="189185"/>
            <a:ext cx="5729669" cy="6237889"/>
          </a:xfrm>
          <a:prstGeom prst="rect">
            <a:avLst/>
          </a:prstGeom>
          <a:noFill/>
          <a:ln>
            <a:noFill/>
          </a:ln>
        </p:spPr>
      </p:pic>
      <p:sp>
        <p:nvSpPr>
          <p:cNvPr id="251" name="Shape 251"/>
          <p:cNvSpPr/>
          <p:nvPr/>
        </p:nvSpPr>
        <p:spPr>
          <a:xfrm>
            <a:off x="7861190" y="6428051"/>
            <a:ext cx="2185277"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sng" strike="noStrike" cap="none" baseline="0">
                <a:solidFill>
                  <a:schemeClr val="hlink"/>
                </a:solidFill>
                <a:latin typeface="arial"/>
                <a:ea typeface="arial"/>
                <a:cs typeface="arial"/>
                <a:sym typeface="arial"/>
                <a:hlinkClick r:id="rId6"/>
              </a:rPr>
              <a:t>www.discovere.org</a:t>
            </a:r>
            <a:r>
              <a:rPr lang="en-US" sz="1800" b="0" i="0" u="none" strike="noStrike" cap="none" baseline="0">
                <a:solidFill>
                  <a:srgbClr val="7D7D7D"/>
                </a:solidFill>
                <a:latin typeface="arial"/>
                <a:ea typeface="arial"/>
                <a:cs typeface="arial"/>
                <a:sym typeface="arial"/>
              </a:rPr>
              <a:t> </a:t>
            </a:r>
          </a:p>
        </p:txBody>
      </p:sp>
      <p:pic>
        <p:nvPicPr>
          <p:cNvPr id="252" name="Shape 252"/>
          <p:cNvPicPr preferRelativeResize="0"/>
          <p:nvPr/>
        </p:nvPicPr>
        <p:blipFill>
          <a:blip r:embed="rId7">
            <a:alphaModFix/>
          </a:blip>
          <a:stretch>
            <a:fillRect/>
          </a:stretch>
        </p:blipFill>
        <p:spPr>
          <a:xfrm>
            <a:off x="0" y="5941925"/>
            <a:ext cx="1105600" cy="916074"/>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p:nvPr/>
        </p:nvSpPr>
        <p:spPr>
          <a:xfrm>
            <a:off x="8943084" y="2012433"/>
            <a:ext cx="1415772"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0" i="0" u="sng" strike="noStrike" cap="none" baseline="0">
                <a:solidFill>
                  <a:schemeClr val="hlink"/>
                </a:solidFill>
                <a:latin typeface="arial"/>
                <a:ea typeface="arial"/>
                <a:cs typeface="arial"/>
                <a:sym typeface="arial"/>
                <a:hlinkClick r:id="rId3"/>
              </a:rPr>
              <a:t>images.businessweek.com</a:t>
            </a:r>
          </a:p>
        </p:txBody>
      </p:sp>
      <p:sp>
        <p:nvSpPr>
          <p:cNvPr id="127" name="Shape 127"/>
          <p:cNvSpPr/>
          <p:nvPr/>
        </p:nvSpPr>
        <p:spPr>
          <a:xfrm>
            <a:off x="7516714" y="4167203"/>
            <a:ext cx="1120819"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0" i="0" u="sng" strike="noStrike" cap="none" baseline="0">
                <a:solidFill>
                  <a:schemeClr val="hlink"/>
                </a:solidFill>
                <a:latin typeface="arial"/>
                <a:ea typeface="arial"/>
                <a:cs typeface="arial"/>
                <a:sym typeface="arial"/>
                <a:hlinkClick r:id="rId4"/>
              </a:rPr>
              <a:t>www.wistatefair.com</a:t>
            </a:r>
          </a:p>
        </p:txBody>
      </p:sp>
      <p:sp>
        <p:nvSpPr>
          <p:cNvPr id="128" name="Shape 128"/>
          <p:cNvSpPr/>
          <p:nvPr/>
        </p:nvSpPr>
        <p:spPr>
          <a:xfrm>
            <a:off x="10030096" y="4249251"/>
            <a:ext cx="1213793"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0" i="0" u="sng" strike="noStrike" cap="none" baseline="0">
                <a:solidFill>
                  <a:schemeClr val="hlink"/>
                </a:solidFill>
                <a:latin typeface="arial"/>
                <a:ea typeface="arial"/>
                <a:cs typeface="arial"/>
                <a:sym typeface="arial"/>
                <a:hlinkClick r:id="rId5"/>
              </a:rPr>
              <a:t>www.gettyimages.com</a:t>
            </a:r>
          </a:p>
        </p:txBody>
      </p:sp>
      <p:sp>
        <p:nvSpPr>
          <p:cNvPr id="129" name="Shape 129"/>
          <p:cNvSpPr txBox="1">
            <a:spLocks noGrp="1"/>
          </p:cNvSpPr>
          <p:nvPr>
            <p:ph type="title"/>
          </p:nvPr>
        </p:nvSpPr>
        <p:spPr>
          <a:xfrm>
            <a:off x="137884" y="-76200"/>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What does an engineer do?</a:t>
            </a:r>
          </a:p>
        </p:txBody>
      </p:sp>
      <p:sp>
        <p:nvSpPr>
          <p:cNvPr id="130" name="Shape 130"/>
          <p:cNvSpPr txBox="1">
            <a:spLocks noGrp="1"/>
          </p:cNvSpPr>
          <p:nvPr>
            <p:ph type="body" idx="1"/>
          </p:nvPr>
        </p:nvSpPr>
        <p:spPr>
          <a:xfrm>
            <a:off x="463635" y="1110625"/>
            <a:ext cx="6894299" cy="5207700"/>
          </a:xfrm>
          <a:prstGeom prst="rect">
            <a:avLst/>
          </a:prstGeom>
          <a:noFill/>
          <a:ln>
            <a:noFill/>
          </a:ln>
        </p:spPr>
        <p:txBody>
          <a:bodyPr lIns="91425" tIns="45700" rIns="91425" bIns="45700" anchor="t" anchorCtr="0">
            <a:noAutofit/>
          </a:bodyPr>
          <a:lstStyle/>
          <a:p>
            <a:pPr marL="228600" marR="0" lvl="0" indent="-203200" algn="l" rtl="0">
              <a:lnSpc>
                <a:spcPct val="90000"/>
              </a:lnSpc>
              <a:spcBef>
                <a:spcPts val="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Solve problems, and shape the future!</a:t>
            </a:r>
          </a:p>
          <a:p>
            <a:pPr marL="228600" marR="0" lvl="0" indent="-203200" algn="l" rtl="0">
              <a:lnSpc>
                <a:spcPct val="90000"/>
              </a:lnSpc>
              <a:spcBef>
                <a:spcPts val="10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Create and design new “things” essential to health, happiness and safety:</a:t>
            </a:r>
          </a:p>
          <a:p>
            <a:pPr marL="685800" marR="0" lvl="1" indent="-228600" algn="l" rtl="0">
              <a:lnSpc>
                <a:spcPct val="90000"/>
              </a:lnSpc>
              <a:spcBef>
                <a:spcPts val="5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Chemical things – food, medicine, shampoo, fuels…</a:t>
            </a:r>
          </a:p>
          <a:p>
            <a:pPr marL="685800" marR="0" lvl="1" indent="-228600" algn="l" rtl="0">
              <a:lnSpc>
                <a:spcPct val="90000"/>
              </a:lnSpc>
              <a:spcBef>
                <a:spcPts val="5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Building things – bridges, skyscrapers, roads…</a:t>
            </a:r>
          </a:p>
          <a:p>
            <a:pPr marL="685800" marR="0" lvl="1" indent="-228600" algn="l" rtl="0">
              <a:lnSpc>
                <a:spcPct val="90000"/>
              </a:lnSpc>
              <a:spcBef>
                <a:spcPts val="5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Technology things – iPods, Cameras, electronic gadgets…</a:t>
            </a:r>
          </a:p>
          <a:p>
            <a:pPr marL="685800" marR="0" lvl="1" indent="-228600" algn="l" rtl="0">
              <a:lnSpc>
                <a:spcPct val="90000"/>
              </a:lnSpc>
              <a:spcBef>
                <a:spcPts val="5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Fun things – toys, roller coasters, sporting goods...</a:t>
            </a:r>
          </a:p>
          <a:p>
            <a:pPr marL="685800" marR="0" lvl="1" indent="-228600" algn="l" rtl="0">
              <a:lnSpc>
                <a:spcPct val="90000"/>
              </a:lnSpc>
              <a:spcBef>
                <a:spcPts val="5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Important things – water systems, medical devices and tools…</a:t>
            </a:r>
          </a:p>
          <a:p>
            <a:pPr marL="685800" marR="0" lvl="1" indent="-228600" algn="l" rtl="0">
              <a:lnSpc>
                <a:spcPct val="90000"/>
              </a:lnSpc>
              <a:spcBef>
                <a:spcPts val="5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Much, much more….</a:t>
            </a:r>
            <a:r>
              <a:rPr lang="en-US" sz="2400" b="1" i="0" u="none" strike="noStrike" cap="none" baseline="0">
                <a:solidFill>
                  <a:schemeClr val="dk1"/>
                </a:solidFill>
                <a:latin typeface="Calibri"/>
                <a:ea typeface="Calibri"/>
                <a:cs typeface="Calibri"/>
                <a:sym typeface="Calibri"/>
              </a:rPr>
              <a:t>the list is endless</a:t>
            </a:r>
          </a:p>
        </p:txBody>
      </p:sp>
      <p:pic>
        <p:nvPicPr>
          <p:cNvPr id="131" name="Shape 131"/>
          <p:cNvPicPr preferRelativeResize="0"/>
          <p:nvPr/>
        </p:nvPicPr>
        <p:blipFill rotWithShape="1">
          <a:blip r:embed="rId6">
            <a:alphaModFix/>
          </a:blip>
          <a:srcRect/>
          <a:stretch/>
        </p:blipFill>
        <p:spPr>
          <a:xfrm>
            <a:off x="7609567" y="0"/>
            <a:ext cx="4449082" cy="2595297"/>
          </a:xfrm>
          <a:prstGeom prst="rect">
            <a:avLst/>
          </a:prstGeom>
          <a:noFill/>
          <a:ln>
            <a:noFill/>
          </a:ln>
        </p:spPr>
      </p:pic>
      <p:pic>
        <p:nvPicPr>
          <p:cNvPr id="132" name="Shape 132"/>
          <p:cNvPicPr preferRelativeResize="0"/>
          <p:nvPr/>
        </p:nvPicPr>
        <p:blipFill rotWithShape="1">
          <a:blip r:embed="rId7">
            <a:alphaModFix/>
          </a:blip>
          <a:srcRect/>
          <a:stretch/>
        </p:blipFill>
        <p:spPr>
          <a:xfrm>
            <a:off x="7499350" y="2433322"/>
            <a:ext cx="4362449" cy="1794058"/>
          </a:xfrm>
          <a:prstGeom prst="rect">
            <a:avLst/>
          </a:prstGeom>
          <a:noFill/>
          <a:ln>
            <a:noFill/>
          </a:ln>
        </p:spPr>
      </p:pic>
      <p:pic>
        <p:nvPicPr>
          <p:cNvPr id="133" name="Shape 133"/>
          <p:cNvPicPr preferRelativeResize="0"/>
          <p:nvPr/>
        </p:nvPicPr>
        <p:blipFill rotWithShape="1">
          <a:blip r:embed="rId8">
            <a:alphaModFix/>
          </a:blip>
          <a:srcRect/>
          <a:stretch/>
        </p:blipFill>
        <p:spPr>
          <a:xfrm>
            <a:off x="7882728" y="4427892"/>
            <a:ext cx="3496471" cy="2324084"/>
          </a:xfrm>
          <a:prstGeom prst="rect">
            <a:avLst/>
          </a:prstGeom>
          <a:noFill/>
          <a:ln>
            <a:noFill/>
          </a:ln>
        </p:spPr>
      </p:pic>
      <p:pic>
        <p:nvPicPr>
          <p:cNvPr id="134" name="Shape 134"/>
          <p:cNvPicPr preferRelativeResize="0"/>
          <p:nvPr/>
        </p:nvPicPr>
        <p:blipFill>
          <a:blip r:embed="rId9">
            <a:alphaModFix/>
          </a:blip>
          <a:stretch>
            <a:fillRect/>
          </a:stretch>
        </p:blipFill>
        <p:spPr>
          <a:xfrm>
            <a:off x="0" y="5929337"/>
            <a:ext cx="1120799" cy="928662"/>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p:nvPr/>
        </p:nvSpPr>
        <p:spPr>
          <a:xfrm>
            <a:off x="9384517" y="6164512"/>
            <a:ext cx="1516762"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0" i="0" u="sng" strike="noStrike" cap="none" baseline="0">
                <a:solidFill>
                  <a:schemeClr val="hlink"/>
                </a:solidFill>
                <a:latin typeface="Calibri"/>
                <a:ea typeface="Calibri"/>
                <a:cs typeface="Calibri"/>
                <a:sym typeface="Calibri"/>
                <a:hlinkClick r:id="rId3"/>
              </a:rPr>
              <a:t>www.engineeringmessages.org</a:t>
            </a:r>
            <a:r>
              <a:rPr lang="en-US" sz="800" b="0" i="0" u="none" strike="noStrike" cap="none" baseline="0">
                <a:solidFill>
                  <a:schemeClr val="dk1"/>
                </a:solidFill>
                <a:latin typeface="Calibri"/>
                <a:ea typeface="Calibri"/>
                <a:cs typeface="Calibri"/>
                <a:sym typeface="Calibri"/>
              </a:rPr>
              <a:t> </a:t>
            </a:r>
          </a:p>
        </p:txBody>
      </p:sp>
      <p:pic>
        <p:nvPicPr>
          <p:cNvPr id="141" name="Shape 141"/>
          <p:cNvPicPr preferRelativeResize="0"/>
          <p:nvPr/>
        </p:nvPicPr>
        <p:blipFill rotWithShape="1">
          <a:blip r:embed="rId4">
            <a:alphaModFix/>
          </a:blip>
          <a:srcRect/>
          <a:stretch/>
        </p:blipFill>
        <p:spPr>
          <a:xfrm>
            <a:off x="7236852" y="965200"/>
            <a:ext cx="4072770" cy="5239024"/>
          </a:xfrm>
          <a:prstGeom prst="rect">
            <a:avLst/>
          </a:prstGeom>
          <a:noFill/>
          <a:ln>
            <a:noFill/>
          </a:ln>
        </p:spPr>
      </p:pic>
      <p:sp>
        <p:nvSpPr>
          <p:cNvPr id="142" name="Shape 142"/>
          <p:cNvSpPr txBox="1">
            <a:spLocks noGrp="1"/>
          </p:cNvSpPr>
          <p:nvPr>
            <p:ph type="title"/>
          </p:nvPr>
        </p:nvSpPr>
        <p:spPr>
          <a:xfrm>
            <a:off x="100379" y="55813"/>
            <a:ext cx="10515599" cy="99941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How do engineers do this?</a:t>
            </a:r>
          </a:p>
        </p:txBody>
      </p:sp>
      <p:sp>
        <p:nvSpPr>
          <p:cNvPr id="143" name="Shape 143"/>
          <p:cNvSpPr txBox="1">
            <a:spLocks noGrp="1"/>
          </p:cNvSpPr>
          <p:nvPr>
            <p:ph type="body" idx="1"/>
          </p:nvPr>
        </p:nvSpPr>
        <p:spPr>
          <a:xfrm>
            <a:off x="484281" y="1304969"/>
            <a:ext cx="5951483" cy="4767887"/>
          </a:xfrm>
          <a:prstGeom prst="rect">
            <a:avLst/>
          </a:prstGeom>
          <a:noFill/>
          <a:ln>
            <a:noFill/>
          </a:ln>
        </p:spPr>
        <p:txBody>
          <a:bodyPr lIns="91425" tIns="45700" rIns="91425" bIns="45700" anchor="t" anchorCtr="0">
            <a:noAutofit/>
          </a:bodyPr>
          <a:lstStyle/>
          <a:p>
            <a:pPr marL="228600" marR="0" lvl="0" indent="-203200" algn="l" rtl="0">
              <a:lnSpc>
                <a:spcPct val="80000"/>
              </a:lnSpc>
              <a:spcBef>
                <a:spcPts val="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Help others by solving all sorts of problems.</a:t>
            </a:r>
          </a:p>
          <a:p>
            <a:pPr marL="228600" marR="0" lvl="0" indent="-203200" algn="l" rtl="0">
              <a:lnSpc>
                <a:spcPct val="80000"/>
              </a:lnSpc>
              <a:spcBef>
                <a:spcPts val="10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Use one of their most important tools: their own creativity.</a:t>
            </a:r>
          </a:p>
          <a:p>
            <a:pPr marL="228600" marR="0" lvl="0" indent="-203200" algn="l" rtl="0">
              <a:lnSpc>
                <a:spcPct val="80000"/>
              </a:lnSpc>
              <a:spcBef>
                <a:spcPts val="10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Work in design teams.</a:t>
            </a:r>
          </a:p>
          <a:p>
            <a:pPr marL="228600" marR="0" lvl="0" indent="-203200" algn="l" rtl="0">
              <a:lnSpc>
                <a:spcPct val="80000"/>
              </a:lnSpc>
              <a:spcBef>
                <a:spcPts val="10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Use cool tools such as computers, microscopes, testing machines, etc.</a:t>
            </a:r>
          </a:p>
          <a:p>
            <a:pPr marL="228600" marR="0" lvl="0" indent="-203200" algn="l" rtl="0">
              <a:lnSpc>
                <a:spcPct val="80000"/>
              </a:lnSpc>
              <a:spcBef>
                <a:spcPts val="10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Communicate with lots of people about problems they need solved.</a:t>
            </a:r>
          </a:p>
          <a:p>
            <a:pPr marL="228600" marR="0" lvl="0" indent="-203200" algn="l" rtl="0">
              <a:lnSpc>
                <a:spcPct val="80000"/>
              </a:lnSpc>
              <a:spcBef>
                <a:spcPts val="1000"/>
              </a:spcBef>
              <a:buClr>
                <a:schemeClr val="dk1"/>
              </a:buClr>
              <a:buSzPct val="100000"/>
              <a:buFont typeface="Arial"/>
              <a:buChar char="•"/>
            </a:pPr>
            <a:r>
              <a:rPr lang="en-US" sz="2400" b="0" i="0" u="none" strike="noStrike" cap="none" baseline="0">
                <a:solidFill>
                  <a:schemeClr val="dk1"/>
                </a:solidFill>
                <a:latin typeface="Calibri"/>
                <a:ea typeface="Calibri"/>
                <a:cs typeface="Calibri"/>
                <a:sym typeface="Calibri"/>
              </a:rPr>
              <a:t>Share ideas and solutions with others through presentations and/or writing.</a:t>
            </a:r>
          </a:p>
        </p:txBody>
      </p:sp>
      <p:pic>
        <p:nvPicPr>
          <p:cNvPr id="144" name="Shape 144"/>
          <p:cNvPicPr preferRelativeResize="0"/>
          <p:nvPr/>
        </p:nvPicPr>
        <p:blipFill>
          <a:blip r:embed="rId5">
            <a:alphaModFix/>
          </a:blip>
          <a:stretch>
            <a:fillRect/>
          </a:stretch>
        </p:blipFill>
        <p:spPr>
          <a:xfrm>
            <a:off x="0" y="5964300"/>
            <a:ext cx="1078599" cy="89370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170670" y="663968"/>
            <a:ext cx="11806988" cy="1812757"/>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Calibri"/>
              <a:buNone/>
            </a:pPr>
            <a:r>
              <a:rPr lang="en-US" sz="3600" b="0" i="0" u="none" strike="noStrike" cap="none" baseline="0">
                <a:solidFill>
                  <a:schemeClr val="dk1"/>
                </a:solidFill>
                <a:latin typeface="Calibri"/>
                <a:ea typeface="Calibri"/>
                <a:cs typeface="Calibri"/>
                <a:sym typeface="Calibri"/>
              </a:rPr>
              <a:t>Today you will be a civil engineer – </a:t>
            </a:r>
            <a:br>
              <a:rPr lang="en-US" sz="3600" b="0" i="0" u="none" strike="noStrike" cap="none" baseline="0">
                <a:solidFill>
                  <a:schemeClr val="dk1"/>
                </a:solidFill>
                <a:latin typeface="Calibri"/>
                <a:ea typeface="Calibri"/>
                <a:cs typeface="Calibri"/>
                <a:sym typeface="Calibri"/>
              </a:rPr>
            </a:br>
            <a:r>
              <a:rPr lang="en-US" sz="3600" b="0" i="0" u="none" strike="noStrike" cap="none" baseline="0">
                <a:solidFill>
                  <a:schemeClr val="dk1"/>
                </a:solidFill>
                <a:latin typeface="Calibri"/>
                <a:ea typeface="Calibri"/>
                <a:cs typeface="Calibri"/>
                <a:sym typeface="Calibri"/>
              </a:rPr>
              <a:t>You will design, build, and test three different types of houses!</a:t>
            </a:r>
          </a:p>
        </p:txBody>
      </p:sp>
      <p:pic>
        <p:nvPicPr>
          <p:cNvPr id="151" name="Shape 151"/>
          <p:cNvPicPr preferRelativeResize="0"/>
          <p:nvPr/>
        </p:nvPicPr>
        <p:blipFill rotWithShape="1">
          <a:blip r:embed="rId3">
            <a:alphaModFix/>
          </a:blip>
          <a:srcRect/>
          <a:stretch/>
        </p:blipFill>
        <p:spPr>
          <a:xfrm>
            <a:off x="3090332" y="2180168"/>
            <a:ext cx="5959698" cy="4396054"/>
          </a:xfrm>
          <a:prstGeom prst="rect">
            <a:avLst/>
          </a:prstGeom>
          <a:noFill/>
          <a:ln>
            <a:noFill/>
          </a:ln>
        </p:spPr>
      </p:pic>
      <p:sp>
        <p:nvSpPr>
          <p:cNvPr id="152" name="Shape 152"/>
          <p:cNvSpPr txBox="1"/>
          <p:nvPr/>
        </p:nvSpPr>
        <p:spPr>
          <a:xfrm>
            <a:off x="151180" y="106613"/>
            <a:ext cx="10515599" cy="99941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Engineering a Better World</a:t>
            </a:r>
          </a:p>
        </p:txBody>
      </p:sp>
      <p:pic>
        <p:nvPicPr>
          <p:cNvPr id="153" name="Shape 153"/>
          <p:cNvPicPr preferRelativeResize="0"/>
          <p:nvPr/>
        </p:nvPicPr>
        <p:blipFill>
          <a:blip r:embed="rId4">
            <a:alphaModFix/>
          </a:blip>
          <a:stretch>
            <a:fillRect/>
          </a:stretch>
        </p:blipFill>
        <p:spPr>
          <a:xfrm>
            <a:off x="0" y="5858600"/>
            <a:ext cx="1206163" cy="99940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p:nvPr/>
        </p:nvSpPr>
        <p:spPr>
          <a:xfrm>
            <a:off x="9384517" y="6164512"/>
            <a:ext cx="1516762"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0" i="0" u="sng" strike="noStrike" cap="none" baseline="0">
                <a:solidFill>
                  <a:schemeClr val="hlink"/>
                </a:solidFill>
                <a:latin typeface="Calibri"/>
                <a:ea typeface="Calibri"/>
                <a:cs typeface="Calibri"/>
                <a:sym typeface="Calibri"/>
                <a:hlinkClick r:id="rId3"/>
              </a:rPr>
              <a:t>www.engineeringmessages.org</a:t>
            </a:r>
            <a:r>
              <a:rPr lang="en-US" sz="800" b="0" i="0" u="none" strike="noStrike" cap="none" baseline="0">
                <a:solidFill>
                  <a:schemeClr val="dk1"/>
                </a:solidFill>
                <a:latin typeface="Calibri"/>
                <a:ea typeface="Calibri"/>
                <a:cs typeface="Calibri"/>
                <a:sym typeface="Calibri"/>
              </a:rPr>
              <a:t> </a:t>
            </a:r>
          </a:p>
        </p:txBody>
      </p:sp>
      <p:sp>
        <p:nvSpPr>
          <p:cNvPr id="160" name="Shape 160"/>
          <p:cNvSpPr txBox="1">
            <a:spLocks noGrp="1"/>
          </p:cNvSpPr>
          <p:nvPr>
            <p:ph type="body" idx="1"/>
          </p:nvPr>
        </p:nvSpPr>
        <p:spPr>
          <a:xfrm>
            <a:off x="203200" y="1291166"/>
            <a:ext cx="11785599" cy="5101168"/>
          </a:xfrm>
          <a:prstGeom prst="rect">
            <a:avLst/>
          </a:prstGeom>
          <a:noFill/>
          <a:ln>
            <a:noFill/>
          </a:ln>
        </p:spPr>
        <p:txBody>
          <a:bodyPr lIns="91425" tIns="45700" rIns="91425" bIns="45700" anchor="t" anchorCtr="0">
            <a:noAutofit/>
          </a:bodyPr>
          <a:lstStyle/>
          <a:p>
            <a:pPr marL="228600" marR="0" lvl="0" indent="-215900" algn="l" rtl="0">
              <a:lnSpc>
                <a:spcPct val="90000"/>
              </a:lnSpc>
              <a:spcBef>
                <a:spcPts val="0"/>
              </a:spcBef>
              <a:buClr>
                <a:schemeClr val="dk1"/>
              </a:buClr>
              <a:buSzPct val="100000"/>
              <a:buFont typeface="Arial"/>
              <a:buChar char="•"/>
            </a:pPr>
            <a:r>
              <a:rPr lang="en-US" sz="3000" b="0" i="0" u="none" strike="noStrike" cap="none" baseline="0">
                <a:solidFill>
                  <a:schemeClr val="dk1"/>
                </a:solidFill>
                <a:latin typeface="Calibri"/>
                <a:ea typeface="Calibri"/>
                <a:cs typeface="Calibri"/>
                <a:sym typeface="Calibri"/>
              </a:rPr>
              <a:t>You have finally earned enough money to build the house of your dreams near a Florida beach. </a:t>
            </a:r>
          </a:p>
          <a:p>
            <a:pPr marL="228600" marR="0" lvl="0" indent="-215900" algn="l" rtl="0">
              <a:lnSpc>
                <a:spcPct val="90000"/>
              </a:lnSpc>
              <a:spcBef>
                <a:spcPts val="1000"/>
              </a:spcBef>
              <a:buClr>
                <a:schemeClr val="dk1"/>
              </a:buClr>
              <a:buSzPct val="100000"/>
              <a:buFont typeface="Arial"/>
              <a:buChar char="•"/>
            </a:pPr>
            <a:r>
              <a:rPr lang="en-US" sz="3000" b="0" i="0" u="none" strike="noStrike" cap="none" baseline="0">
                <a:solidFill>
                  <a:schemeClr val="dk1"/>
                </a:solidFill>
                <a:latin typeface="Calibri"/>
                <a:ea typeface="Calibri"/>
                <a:cs typeface="Calibri"/>
                <a:sym typeface="Calibri"/>
              </a:rPr>
              <a:t>You want to make sure your structure is built to withstand the destructive force of a big bad wolf’s huffing and puffing to blow you house down!  </a:t>
            </a:r>
          </a:p>
          <a:p>
            <a:pPr marL="228600" marR="0" lvl="0" indent="-215900" algn="l" rtl="0">
              <a:lnSpc>
                <a:spcPct val="90000"/>
              </a:lnSpc>
              <a:spcBef>
                <a:spcPts val="1000"/>
              </a:spcBef>
              <a:buClr>
                <a:schemeClr val="dk1"/>
              </a:buClr>
              <a:buSzPct val="100000"/>
              <a:buFont typeface="Arial"/>
              <a:buChar char="•"/>
            </a:pPr>
            <a:r>
              <a:rPr lang="en-US" sz="3000" b="0" i="0" u="none" strike="noStrike" cap="none" baseline="0">
                <a:solidFill>
                  <a:schemeClr val="dk1"/>
                </a:solidFill>
                <a:latin typeface="Calibri"/>
                <a:ea typeface="Calibri"/>
                <a:cs typeface="Calibri"/>
                <a:sym typeface="Calibri"/>
              </a:rPr>
              <a:t>WAIT…where you are building, hurricanes occur more frequently than the huffing and puffing of a big bad wolf.  </a:t>
            </a:r>
          </a:p>
          <a:p>
            <a:pPr marL="228600" marR="0" lvl="0" indent="-215900" algn="l" rtl="0">
              <a:lnSpc>
                <a:spcPct val="90000"/>
              </a:lnSpc>
              <a:spcBef>
                <a:spcPts val="1000"/>
              </a:spcBef>
              <a:buClr>
                <a:schemeClr val="dk1"/>
              </a:buClr>
              <a:buSzPct val="100000"/>
              <a:buFont typeface="Arial"/>
              <a:buChar char="•"/>
            </a:pPr>
            <a:r>
              <a:rPr lang="en-US" sz="3000" b="0" i="0" u="none" strike="noStrike" cap="none" baseline="0">
                <a:solidFill>
                  <a:schemeClr val="dk1"/>
                </a:solidFill>
                <a:latin typeface="Calibri"/>
                <a:ea typeface="Calibri"/>
                <a:cs typeface="Calibri"/>
                <a:sym typeface="Calibri"/>
              </a:rPr>
              <a:t>In that case, a better idea is to make sure your structure is built to withstand the destructive forces of a hurricane’s wind, rain, and hail.</a:t>
            </a:r>
          </a:p>
        </p:txBody>
      </p:sp>
      <p:sp>
        <p:nvSpPr>
          <p:cNvPr id="161" name="Shape 161"/>
          <p:cNvSpPr txBox="1"/>
          <p:nvPr/>
        </p:nvSpPr>
        <p:spPr>
          <a:xfrm>
            <a:off x="204475" y="282340"/>
            <a:ext cx="10515599" cy="104106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Engineering Design Problem</a:t>
            </a:r>
            <a:r>
              <a:rPr lang="en-US" sz="4400" b="1" i="0" u="none" strike="noStrike" cap="none" baseline="0">
                <a:solidFill>
                  <a:schemeClr val="dk1"/>
                </a:solidFill>
                <a:latin typeface="Calibri"/>
                <a:ea typeface="Calibri"/>
                <a:cs typeface="Calibri"/>
                <a:sym typeface="Calibri"/>
              </a:rPr>
              <a:t/>
            </a:r>
            <a:br>
              <a:rPr lang="en-US" sz="4400" b="1" i="0" u="none" strike="noStrike" cap="none" baseline="0">
                <a:solidFill>
                  <a:schemeClr val="dk1"/>
                </a:solidFill>
                <a:latin typeface="Calibri"/>
                <a:ea typeface="Calibri"/>
                <a:cs typeface="Calibri"/>
                <a:sym typeface="Calibri"/>
              </a:rPr>
            </a:br>
            <a:endParaRPr lang="en-US" sz="4400" b="1" i="0" u="none" strike="noStrike" cap="none" baseline="0">
              <a:solidFill>
                <a:schemeClr val="dk1"/>
              </a:solidFill>
              <a:latin typeface="Calibri"/>
              <a:ea typeface="Calibri"/>
              <a:cs typeface="Calibri"/>
              <a:sym typeface="Calibri"/>
            </a:endParaRPr>
          </a:p>
        </p:txBody>
      </p:sp>
      <p:pic>
        <p:nvPicPr>
          <p:cNvPr id="162" name="Shape 162"/>
          <p:cNvPicPr preferRelativeResize="0"/>
          <p:nvPr/>
        </p:nvPicPr>
        <p:blipFill>
          <a:blip r:embed="rId4">
            <a:alphaModFix/>
          </a:blip>
          <a:stretch>
            <a:fillRect/>
          </a:stretch>
        </p:blipFill>
        <p:spPr>
          <a:xfrm>
            <a:off x="0" y="5941925"/>
            <a:ext cx="1105600" cy="916074"/>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528433" y="868104"/>
            <a:ext cx="10515599" cy="4351199"/>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dk1"/>
              </a:buClr>
              <a:buSzPct val="100000"/>
              <a:buFont typeface="Arial"/>
              <a:buChar char="•"/>
            </a:pPr>
            <a:r>
              <a:rPr lang="en-US" sz="2800" b="0" i="0" u="none" strike="noStrike" cap="none" baseline="0">
                <a:solidFill>
                  <a:schemeClr val="dk1"/>
                </a:solidFill>
                <a:latin typeface="Calibri"/>
                <a:ea typeface="Calibri"/>
                <a:cs typeface="Calibri"/>
                <a:sym typeface="Calibri"/>
              </a:rPr>
              <a:t>Your team’s challenge is to build three different houses, each constructed with a material similar to what The Three Little Pigs used.</a:t>
            </a:r>
          </a:p>
          <a:p>
            <a:pPr marL="228600" marR="0" lvl="0" indent="-228600" algn="l" rtl="0">
              <a:lnSpc>
                <a:spcPct val="90000"/>
              </a:lnSpc>
              <a:spcBef>
                <a:spcPts val="1000"/>
              </a:spcBef>
              <a:buClr>
                <a:schemeClr val="dk1"/>
              </a:buClr>
              <a:buSzPct val="100000"/>
              <a:buFont typeface="Arial"/>
              <a:buChar char="•"/>
            </a:pPr>
            <a:r>
              <a:rPr lang="en-US" sz="2800" b="0" i="0" u="none" strike="noStrike" cap="none" baseline="0">
                <a:solidFill>
                  <a:schemeClr val="dk1"/>
                </a:solidFill>
                <a:latin typeface="Calibri"/>
                <a:ea typeface="Calibri"/>
                <a:cs typeface="Calibri"/>
                <a:sym typeface="Calibri"/>
              </a:rPr>
              <a:t>Straw, stick, and brick houses, built by The Three Little Pigs, were tested for their ability to withstand the destructive force of The Big Bad Wolf’s huffing and puffing.  Your drinking straw, popsicle stick, and card houses will be tested for their ability to withstand the destructive forces of a hurricane’s wind, rain, and hail.</a:t>
            </a:r>
          </a:p>
          <a:p>
            <a:pPr marL="228600" marR="0" lvl="0" indent="-50800" algn="l" rtl="0">
              <a:lnSpc>
                <a:spcPct val="90000"/>
              </a:lnSpc>
              <a:spcBef>
                <a:spcPts val="1000"/>
              </a:spcBef>
              <a:buClr>
                <a:schemeClr val="dk1"/>
              </a:buClr>
              <a:buFont typeface="Arial"/>
              <a:buNone/>
            </a:pPr>
            <a:endParaRPr sz="2800" b="0" i="0" u="none" strike="noStrike" cap="none" baseline="0">
              <a:solidFill>
                <a:schemeClr val="dk1"/>
              </a:solidFill>
              <a:latin typeface="Calibri"/>
              <a:ea typeface="Calibri"/>
              <a:cs typeface="Calibri"/>
              <a:sym typeface="Calibri"/>
            </a:endParaRPr>
          </a:p>
        </p:txBody>
      </p:sp>
      <p:pic>
        <p:nvPicPr>
          <p:cNvPr id="169" name="Shape 169"/>
          <p:cNvPicPr preferRelativeResize="0"/>
          <p:nvPr/>
        </p:nvPicPr>
        <p:blipFill rotWithShape="1">
          <a:blip r:embed="rId3">
            <a:alphaModFix/>
          </a:blip>
          <a:srcRect/>
          <a:stretch/>
        </p:blipFill>
        <p:spPr>
          <a:xfrm>
            <a:off x="2490188" y="4040689"/>
            <a:ext cx="7063500" cy="2817300"/>
          </a:xfrm>
          <a:prstGeom prst="rect">
            <a:avLst/>
          </a:prstGeom>
          <a:noFill/>
          <a:ln>
            <a:noFill/>
          </a:ln>
        </p:spPr>
      </p:pic>
      <p:sp>
        <p:nvSpPr>
          <p:cNvPr id="170" name="Shape 170"/>
          <p:cNvSpPr txBox="1"/>
          <p:nvPr/>
        </p:nvSpPr>
        <p:spPr>
          <a:xfrm>
            <a:off x="197000" y="314715"/>
            <a:ext cx="10515599" cy="7845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Engineering Design Challenge</a:t>
            </a:r>
            <a:r>
              <a:rPr lang="en-US" sz="4400" b="1" i="0" u="none" strike="noStrike" cap="none" baseline="0">
                <a:solidFill>
                  <a:schemeClr val="dk1"/>
                </a:solidFill>
                <a:latin typeface="Calibri"/>
                <a:ea typeface="Calibri"/>
                <a:cs typeface="Calibri"/>
                <a:sym typeface="Calibri"/>
              </a:rPr>
              <a:t/>
            </a:r>
            <a:br>
              <a:rPr lang="en-US" sz="4400" b="1" i="0" u="none" strike="noStrike" cap="none" baseline="0">
                <a:solidFill>
                  <a:schemeClr val="dk1"/>
                </a:solidFill>
                <a:latin typeface="Calibri"/>
                <a:ea typeface="Calibri"/>
                <a:cs typeface="Calibri"/>
                <a:sym typeface="Calibri"/>
              </a:rPr>
            </a:br>
            <a:endParaRPr lang="en-US" sz="4400" b="1" i="0" u="none" strike="noStrike" cap="none" baseline="0">
              <a:solidFill>
                <a:schemeClr val="dk1"/>
              </a:solidFill>
              <a:latin typeface="Calibri"/>
              <a:ea typeface="Calibri"/>
              <a:cs typeface="Calibri"/>
              <a:sym typeface="Calibri"/>
            </a:endParaRPr>
          </a:p>
        </p:txBody>
      </p:sp>
      <p:pic>
        <p:nvPicPr>
          <p:cNvPr id="171" name="Shape 171"/>
          <p:cNvPicPr preferRelativeResize="0"/>
          <p:nvPr/>
        </p:nvPicPr>
        <p:blipFill>
          <a:blip r:embed="rId4">
            <a:alphaModFix/>
          </a:blip>
          <a:stretch>
            <a:fillRect/>
          </a:stretch>
        </p:blipFill>
        <p:spPr>
          <a:xfrm>
            <a:off x="0" y="5976275"/>
            <a:ext cx="1064150" cy="88172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1000125" y="1185332"/>
            <a:ext cx="10515599" cy="5079900"/>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Pr>
              <a:t>Build houses to withstand the forces of wind, rain, and hail. </a:t>
            </a:r>
          </a:p>
          <a:p>
            <a:pPr marL="228600" marR="0" lvl="0" indent="-228600" algn="l" rtl="0">
              <a:lnSpc>
                <a:spcPct val="90000"/>
              </a:lnSpc>
              <a:spcBef>
                <a:spcPts val="1000"/>
              </a:spcBef>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Pr>
              <a:t>Use only the provided materials.</a:t>
            </a:r>
          </a:p>
          <a:p>
            <a:pPr marL="228600" marR="0" lvl="0" indent="-228600" algn="l" rtl="0">
              <a:lnSpc>
                <a:spcPct val="90000"/>
              </a:lnSpc>
              <a:spcBef>
                <a:spcPts val="1000"/>
              </a:spcBef>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Pr>
              <a:t>Build in the time given.</a:t>
            </a:r>
          </a:p>
          <a:p>
            <a:pPr marL="228600" marR="0" lvl="0" indent="-228600" algn="l" rtl="0">
              <a:lnSpc>
                <a:spcPct val="90000"/>
              </a:lnSpc>
              <a:spcBef>
                <a:spcPts val="1000"/>
              </a:spcBef>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Pr>
              <a:t>House must be built on Wax Paper.</a:t>
            </a:r>
          </a:p>
          <a:p>
            <a:pPr marL="228600" marR="0" lvl="0" indent="-228600" algn="l" rtl="0">
              <a:lnSpc>
                <a:spcPct val="90000"/>
              </a:lnSpc>
              <a:spcBef>
                <a:spcPts val="1000"/>
              </a:spcBef>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Pr>
              <a:t>House Size: Length, Width, Height &lt; 6 inches</a:t>
            </a:r>
          </a:p>
          <a:p>
            <a:pPr marL="228600" marR="0" lvl="0" indent="-228600" algn="l" rtl="0">
              <a:lnSpc>
                <a:spcPct val="90000"/>
              </a:lnSpc>
              <a:spcBef>
                <a:spcPts val="1000"/>
              </a:spcBef>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Pr>
              <a:t>House must include walls and a roof.</a:t>
            </a:r>
          </a:p>
          <a:p>
            <a:pPr marL="228600" marR="0" lvl="0" indent="-228600" algn="l" rtl="0">
              <a:lnSpc>
                <a:spcPct val="90000"/>
              </a:lnSpc>
              <a:spcBef>
                <a:spcPts val="1000"/>
              </a:spcBef>
              <a:buClr>
                <a:schemeClr val="dk1"/>
              </a:buClr>
              <a:buSzPct val="100000"/>
              <a:buFont typeface="Arial"/>
              <a:buChar char="•"/>
            </a:pPr>
            <a:r>
              <a:rPr lang="en-US" sz="3600" b="0" i="0" u="none" strike="noStrike" cap="none" baseline="0">
                <a:solidFill>
                  <a:schemeClr val="dk1"/>
                </a:solidFill>
                <a:latin typeface="Calibri"/>
                <a:ea typeface="Calibri"/>
                <a:cs typeface="Calibri"/>
                <a:sym typeface="Calibri"/>
              </a:rPr>
              <a:t>Have fun!!</a:t>
            </a:r>
          </a:p>
          <a:p>
            <a:pPr marL="228600" marR="0" lvl="0" indent="-50800" algn="l" rtl="0">
              <a:lnSpc>
                <a:spcPct val="90000"/>
              </a:lnSpc>
              <a:spcBef>
                <a:spcPts val="1000"/>
              </a:spcBef>
              <a:buClr>
                <a:schemeClr val="dk1"/>
              </a:buClr>
              <a:buFont typeface="Arial"/>
              <a:buNone/>
            </a:pPr>
            <a:endParaRPr sz="2800" b="0" i="0" u="none" strike="noStrike" cap="none" baseline="0">
              <a:solidFill>
                <a:schemeClr val="dk1"/>
              </a:solidFill>
              <a:latin typeface="Calibri"/>
              <a:ea typeface="Calibri"/>
              <a:cs typeface="Calibri"/>
              <a:sym typeface="Calibri"/>
            </a:endParaRPr>
          </a:p>
        </p:txBody>
      </p:sp>
      <p:sp>
        <p:nvSpPr>
          <p:cNvPr id="178" name="Shape 178"/>
          <p:cNvSpPr txBox="1">
            <a:spLocks noGrp="1"/>
          </p:cNvSpPr>
          <p:nvPr>
            <p:ph type="title"/>
          </p:nvPr>
        </p:nvSpPr>
        <p:spPr>
          <a:xfrm>
            <a:off x="187126" y="39570"/>
            <a:ext cx="11181346" cy="102440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Design Goals</a:t>
            </a:r>
          </a:p>
        </p:txBody>
      </p:sp>
      <p:pic>
        <p:nvPicPr>
          <p:cNvPr id="179" name="Shape 179"/>
          <p:cNvPicPr preferRelativeResize="0"/>
          <p:nvPr/>
        </p:nvPicPr>
        <p:blipFill>
          <a:blip r:embed="rId3">
            <a:alphaModFix/>
          </a:blip>
          <a:stretch>
            <a:fillRect/>
          </a:stretch>
        </p:blipFill>
        <p:spPr>
          <a:xfrm>
            <a:off x="0" y="5913025"/>
            <a:ext cx="1140475" cy="94497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p:nvPr/>
        </p:nvSpPr>
        <p:spPr>
          <a:xfrm>
            <a:off x="5021262" y="1825625"/>
            <a:ext cx="12192000" cy="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
            </a:r>
            <a:br>
              <a:rPr lang="en-US" sz="1800" b="0" i="0" u="none" strike="noStrike" cap="none" baseline="0">
                <a:solidFill>
                  <a:schemeClr val="dk1"/>
                </a:solidFill>
                <a:latin typeface="Arial"/>
                <a:ea typeface="Arial"/>
                <a:cs typeface="Arial"/>
                <a:sym typeface="Arial"/>
              </a:rPr>
            </a:br>
            <a:endParaRPr lang="en-US" sz="1800" b="0" i="0" u="none" strike="noStrike" cap="none" baseline="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Calibri"/>
              <a:buNone/>
            </a:pPr>
            <a:endParaRPr sz="1800" b="0" i="0" u="none" strike="noStrike" cap="none" baseline="0">
              <a:solidFill>
                <a:schemeClr val="dk1"/>
              </a:solidFill>
              <a:latin typeface="Arial"/>
              <a:ea typeface="Arial"/>
              <a:cs typeface="Arial"/>
              <a:sym typeface="Arial"/>
            </a:endParaRPr>
          </a:p>
        </p:txBody>
      </p:sp>
      <p:pic>
        <p:nvPicPr>
          <p:cNvPr id="185" name="Shape 185"/>
          <p:cNvPicPr preferRelativeResize="0"/>
          <p:nvPr/>
        </p:nvPicPr>
        <p:blipFill rotWithShape="1">
          <a:blip r:embed="rId3">
            <a:alphaModFix/>
          </a:blip>
          <a:srcRect/>
          <a:stretch/>
        </p:blipFill>
        <p:spPr>
          <a:xfrm>
            <a:off x="1325069" y="4162162"/>
            <a:ext cx="1975103" cy="1481327"/>
          </a:xfrm>
          <a:prstGeom prst="rect">
            <a:avLst/>
          </a:prstGeom>
          <a:noFill/>
          <a:ln>
            <a:noFill/>
          </a:ln>
        </p:spPr>
      </p:pic>
      <p:pic>
        <p:nvPicPr>
          <p:cNvPr id="186" name="Shape 186"/>
          <p:cNvPicPr preferRelativeResize="0"/>
          <p:nvPr/>
        </p:nvPicPr>
        <p:blipFill rotWithShape="1">
          <a:blip r:embed="rId4">
            <a:alphaModFix/>
          </a:blip>
          <a:srcRect/>
          <a:stretch/>
        </p:blipFill>
        <p:spPr>
          <a:xfrm>
            <a:off x="4786914" y="4098851"/>
            <a:ext cx="1975103" cy="1481327"/>
          </a:xfrm>
          <a:prstGeom prst="rect">
            <a:avLst/>
          </a:prstGeom>
          <a:noFill/>
          <a:ln>
            <a:noFill/>
          </a:ln>
        </p:spPr>
      </p:pic>
      <p:pic>
        <p:nvPicPr>
          <p:cNvPr id="187" name="Shape 187"/>
          <p:cNvPicPr preferRelativeResize="0"/>
          <p:nvPr/>
        </p:nvPicPr>
        <p:blipFill rotWithShape="1">
          <a:blip r:embed="rId5">
            <a:alphaModFix/>
          </a:blip>
          <a:srcRect/>
          <a:stretch/>
        </p:blipFill>
        <p:spPr>
          <a:xfrm rot="-5400000">
            <a:off x="8639376" y="4067635"/>
            <a:ext cx="1975103" cy="1481327"/>
          </a:xfrm>
          <a:prstGeom prst="rect">
            <a:avLst/>
          </a:prstGeom>
          <a:noFill/>
          <a:ln>
            <a:noFill/>
          </a:ln>
        </p:spPr>
      </p:pic>
      <p:pic>
        <p:nvPicPr>
          <p:cNvPr id="188" name="Shape 188"/>
          <p:cNvPicPr preferRelativeResize="0"/>
          <p:nvPr/>
        </p:nvPicPr>
        <p:blipFill rotWithShape="1">
          <a:blip r:embed="rId6">
            <a:alphaModFix/>
          </a:blip>
          <a:srcRect/>
          <a:stretch/>
        </p:blipFill>
        <p:spPr>
          <a:xfrm>
            <a:off x="8639377" y="1940171"/>
            <a:ext cx="1975103" cy="1481327"/>
          </a:xfrm>
          <a:prstGeom prst="rect">
            <a:avLst/>
          </a:prstGeom>
          <a:noFill/>
          <a:ln>
            <a:noFill/>
          </a:ln>
        </p:spPr>
      </p:pic>
      <p:pic>
        <p:nvPicPr>
          <p:cNvPr id="189" name="Shape 189"/>
          <p:cNvPicPr preferRelativeResize="0"/>
          <p:nvPr/>
        </p:nvPicPr>
        <p:blipFill rotWithShape="1">
          <a:blip r:embed="rId7">
            <a:alphaModFix/>
          </a:blip>
          <a:srcRect/>
          <a:stretch/>
        </p:blipFill>
        <p:spPr>
          <a:xfrm>
            <a:off x="4786914" y="1940171"/>
            <a:ext cx="1975103" cy="1481327"/>
          </a:xfrm>
          <a:prstGeom prst="rect">
            <a:avLst/>
          </a:prstGeom>
          <a:noFill/>
          <a:ln>
            <a:noFill/>
          </a:ln>
        </p:spPr>
      </p:pic>
      <p:pic>
        <p:nvPicPr>
          <p:cNvPr id="190" name="Shape 190"/>
          <p:cNvPicPr preferRelativeResize="0"/>
          <p:nvPr/>
        </p:nvPicPr>
        <p:blipFill rotWithShape="1">
          <a:blip r:embed="rId8">
            <a:alphaModFix/>
          </a:blip>
          <a:srcRect/>
          <a:stretch/>
        </p:blipFill>
        <p:spPr>
          <a:xfrm>
            <a:off x="1038444" y="1940171"/>
            <a:ext cx="2226038" cy="1481327"/>
          </a:xfrm>
          <a:prstGeom prst="rect">
            <a:avLst/>
          </a:prstGeom>
          <a:noFill/>
          <a:ln>
            <a:noFill/>
          </a:ln>
        </p:spPr>
      </p:pic>
      <p:sp>
        <p:nvSpPr>
          <p:cNvPr id="191" name="Shape 191"/>
          <p:cNvSpPr/>
          <p:nvPr/>
        </p:nvSpPr>
        <p:spPr>
          <a:xfrm>
            <a:off x="6050767" y="2680834"/>
            <a:ext cx="886781"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i="0" u="none" strike="noStrike" cap="none" baseline="0">
                <a:solidFill>
                  <a:srgbClr val="515151"/>
                </a:solidFill>
                <a:latin typeface="Calibri"/>
                <a:ea typeface="Calibri"/>
                <a:cs typeface="Calibri"/>
                <a:sym typeface="Calibri"/>
              </a:rPr>
              <a:t>20</a:t>
            </a:r>
          </a:p>
        </p:txBody>
      </p:sp>
      <p:sp>
        <p:nvSpPr>
          <p:cNvPr id="192" name="Shape 192"/>
          <p:cNvSpPr/>
          <p:nvPr/>
        </p:nvSpPr>
        <p:spPr>
          <a:xfrm>
            <a:off x="9795035" y="4848201"/>
            <a:ext cx="2397000" cy="13850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800" b="1" i="0" u="none" strike="noStrike" cap="none" baseline="0">
                <a:solidFill>
                  <a:srgbClr val="515151"/>
                </a:solidFill>
                <a:latin typeface="Calibri"/>
                <a:ea typeface="Calibri"/>
                <a:cs typeface="Calibri"/>
                <a:sym typeface="Calibri"/>
              </a:rPr>
              <a:t>1 </a:t>
            </a:r>
          </a:p>
          <a:p>
            <a:pPr marL="0" marR="0" lvl="0" indent="0" algn="ctr" rtl="0">
              <a:spcBef>
                <a:spcPts val="0"/>
              </a:spcBef>
              <a:buSzPct val="25000"/>
              <a:buNone/>
            </a:pPr>
            <a:r>
              <a:rPr lang="en-US" sz="3600" b="1" i="0" u="none" strike="noStrike" cap="none" baseline="0">
                <a:solidFill>
                  <a:srgbClr val="515151"/>
                </a:solidFill>
                <a:latin typeface="Calibri"/>
                <a:ea typeface="Calibri"/>
                <a:cs typeface="Calibri"/>
                <a:sym typeface="Calibri"/>
              </a:rPr>
              <a:t>stick/bottle</a:t>
            </a:r>
          </a:p>
        </p:txBody>
      </p:sp>
      <p:sp>
        <p:nvSpPr>
          <p:cNvPr id="193" name="Shape 193"/>
          <p:cNvSpPr/>
          <p:nvPr/>
        </p:nvSpPr>
        <p:spPr>
          <a:xfrm>
            <a:off x="2759193" y="4863953"/>
            <a:ext cx="535723"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i="0" u="none" strike="noStrike" cap="none" baseline="0">
                <a:solidFill>
                  <a:srgbClr val="515151"/>
                </a:solidFill>
                <a:latin typeface="Calibri"/>
                <a:ea typeface="Calibri"/>
                <a:cs typeface="Calibri"/>
                <a:sym typeface="Calibri"/>
              </a:rPr>
              <a:t>1</a:t>
            </a:r>
          </a:p>
        </p:txBody>
      </p:sp>
      <p:sp>
        <p:nvSpPr>
          <p:cNvPr id="194" name="Shape 194"/>
          <p:cNvSpPr/>
          <p:nvPr/>
        </p:nvSpPr>
        <p:spPr>
          <a:xfrm>
            <a:off x="9903228" y="2658069"/>
            <a:ext cx="886781"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i="0" u="none" strike="noStrike" cap="none" baseline="0">
                <a:solidFill>
                  <a:srgbClr val="515151"/>
                </a:solidFill>
                <a:latin typeface="Calibri"/>
                <a:ea typeface="Calibri"/>
                <a:cs typeface="Calibri"/>
                <a:sym typeface="Calibri"/>
              </a:rPr>
              <a:t>16</a:t>
            </a:r>
          </a:p>
        </p:txBody>
      </p:sp>
      <p:sp>
        <p:nvSpPr>
          <p:cNvPr id="195" name="Shape 195"/>
          <p:cNvSpPr/>
          <p:nvPr/>
        </p:nvSpPr>
        <p:spPr>
          <a:xfrm>
            <a:off x="2728758" y="2680834"/>
            <a:ext cx="535723"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i="0" u="none" strike="noStrike" cap="none" baseline="0">
                <a:solidFill>
                  <a:srgbClr val="515151"/>
                </a:solidFill>
                <a:latin typeface="Calibri"/>
                <a:ea typeface="Calibri"/>
                <a:cs typeface="Calibri"/>
                <a:sym typeface="Calibri"/>
              </a:rPr>
              <a:t>6</a:t>
            </a:r>
          </a:p>
        </p:txBody>
      </p:sp>
      <p:sp>
        <p:nvSpPr>
          <p:cNvPr id="196" name="Shape 196"/>
          <p:cNvSpPr/>
          <p:nvPr/>
        </p:nvSpPr>
        <p:spPr>
          <a:xfrm>
            <a:off x="5781283" y="4848189"/>
            <a:ext cx="1385571" cy="92332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5400" b="1" i="0" u="none" strike="noStrike" cap="none" baseline="0">
                <a:solidFill>
                  <a:srgbClr val="515151"/>
                </a:solidFill>
                <a:latin typeface="Calibri"/>
                <a:ea typeface="Calibri"/>
                <a:cs typeface="Calibri"/>
                <a:sym typeface="Calibri"/>
              </a:rPr>
              <a:t>1 yd</a:t>
            </a:r>
          </a:p>
        </p:txBody>
      </p:sp>
      <p:sp>
        <p:nvSpPr>
          <p:cNvPr id="197" name="Shape 197"/>
          <p:cNvSpPr txBox="1">
            <a:spLocks noGrp="1"/>
          </p:cNvSpPr>
          <p:nvPr>
            <p:ph type="title"/>
          </p:nvPr>
        </p:nvSpPr>
        <p:spPr>
          <a:xfrm>
            <a:off x="280673" y="102034"/>
            <a:ext cx="10515599" cy="1013243"/>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Materials</a:t>
            </a:r>
          </a:p>
        </p:txBody>
      </p:sp>
      <p:pic>
        <p:nvPicPr>
          <p:cNvPr id="198" name="Shape 198"/>
          <p:cNvPicPr preferRelativeResize="0"/>
          <p:nvPr/>
        </p:nvPicPr>
        <p:blipFill>
          <a:blip r:embed="rId9">
            <a:alphaModFix/>
          </a:blip>
          <a:stretch>
            <a:fillRect/>
          </a:stretch>
        </p:blipFill>
        <p:spPr>
          <a:xfrm>
            <a:off x="0" y="5934675"/>
            <a:ext cx="1114357" cy="923324"/>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graphicFrame>
        <p:nvGraphicFramePr>
          <p:cNvPr id="204" name="Shape 204"/>
          <p:cNvGraphicFramePr/>
          <p:nvPr/>
        </p:nvGraphicFramePr>
        <p:xfrm>
          <a:off x="1045025" y="2047263"/>
          <a:ext cx="10308775" cy="2560300"/>
        </p:xfrm>
        <a:graphic>
          <a:graphicData uri="http://schemas.openxmlformats.org/drawingml/2006/table">
            <a:tbl>
              <a:tblPr firstRow="1" bandRow="1">
                <a:noFill/>
                <a:tableStyleId>{A7B5CDD5-3A8E-4C92-A61E-63D71A17205D}</a:tableStyleId>
              </a:tblPr>
              <a:tblGrid>
                <a:gridCol w="4049500"/>
                <a:gridCol w="2823025"/>
                <a:gridCol w="3436250"/>
              </a:tblGrid>
              <a:tr h="640075">
                <a:tc>
                  <a:txBody>
                    <a:bodyPr/>
                    <a:lstStyle/>
                    <a:p>
                      <a:pPr marL="0" marR="0" lvl="0" indent="0" algn="l" rtl="0">
                        <a:spcBef>
                          <a:spcPts val="0"/>
                        </a:spcBef>
                        <a:buSzPct val="25000"/>
                        <a:buNone/>
                      </a:pPr>
                      <a:r>
                        <a:rPr lang="en-US" sz="2800" u="none" strike="noStrike" cap="none" baseline="0"/>
                        <a:t>Environmental Variables</a:t>
                      </a:r>
                    </a:p>
                  </a:txBody>
                  <a:tcPr marL="91450" marR="91450" marT="45725" marB="45725"/>
                </a:tc>
                <a:tc>
                  <a:txBody>
                    <a:bodyPr/>
                    <a:lstStyle/>
                    <a:p>
                      <a:pPr marL="0" marR="0" lvl="0" indent="0" algn="l" rtl="0">
                        <a:spcBef>
                          <a:spcPts val="0"/>
                        </a:spcBef>
                        <a:buSzPct val="25000"/>
                        <a:buNone/>
                      </a:pPr>
                      <a:r>
                        <a:rPr lang="en-US" sz="2800" u="none" strike="noStrike" cap="none" baseline="0"/>
                        <a:t>Tools Used</a:t>
                      </a:r>
                    </a:p>
                  </a:txBody>
                  <a:tcPr marL="91450" marR="91450" marT="45725" marB="45725"/>
                </a:tc>
                <a:tc>
                  <a:txBody>
                    <a:bodyPr/>
                    <a:lstStyle/>
                    <a:p>
                      <a:pPr marL="0" marR="0" lvl="0" indent="0" algn="l" rtl="0">
                        <a:spcBef>
                          <a:spcPts val="0"/>
                        </a:spcBef>
                        <a:buSzPct val="25000"/>
                        <a:buNone/>
                      </a:pPr>
                      <a:r>
                        <a:rPr lang="en-US" sz="2800" u="none" strike="noStrike" cap="none" baseline="0"/>
                        <a:t>Criteria</a:t>
                      </a:r>
                    </a:p>
                  </a:txBody>
                  <a:tcPr marL="91450" marR="91450" marT="45725" marB="45725"/>
                </a:tc>
              </a:tr>
              <a:tr h="640075">
                <a:tc>
                  <a:txBody>
                    <a:bodyPr/>
                    <a:lstStyle/>
                    <a:p>
                      <a:pPr marL="0" marR="0" lvl="0" indent="0" algn="ctr" rtl="0">
                        <a:spcBef>
                          <a:spcPts val="0"/>
                        </a:spcBef>
                        <a:buSzPct val="25000"/>
                        <a:buNone/>
                      </a:pPr>
                      <a:r>
                        <a:rPr lang="en-US" sz="2400" u="none" strike="noStrike" cap="none" baseline="0"/>
                        <a:t>Wind</a:t>
                      </a:r>
                    </a:p>
                  </a:txBody>
                  <a:tcPr marL="91450" marR="91450" marT="45725" marB="45725"/>
                </a:tc>
                <a:tc>
                  <a:txBody>
                    <a:bodyPr/>
                    <a:lstStyle/>
                    <a:p>
                      <a:pPr marL="0" marR="0" lvl="0" indent="0" algn="ctr" rtl="0">
                        <a:spcBef>
                          <a:spcPts val="0"/>
                        </a:spcBef>
                        <a:buSzPct val="25000"/>
                        <a:buNone/>
                      </a:pPr>
                      <a:r>
                        <a:rPr lang="en-US" sz="2400" u="none" strike="noStrike" cap="none" baseline="0"/>
                        <a:t>Blow Dryer</a:t>
                      </a:r>
                    </a:p>
                  </a:txBody>
                  <a:tcPr marL="91450" marR="91450" marT="45725" marB="45725"/>
                </a:tc>
                <a:tc>
                  <a:txBody>
                    <a:bodyPr/>
                    <a:lstStyle/>
                    <a:p>
                      <a:pPr marL="0" marR="0" lvl="0" indent="0" algn="l" rtl="0">
                        <a:spcBef>
                          <a:spcPts val="0"/>
                        </a:spcBef>
                        <a:buSzPct val="25000"/>
                        <a:buNone/>
                      </a:pPr>
                      <a:r>
                        <a:rPr lang="en-US" sz="2400" u="none" strike="noStrike" cap="none" baseline="0"/>
                        <a:t>5 inches away from House</a:t>
                      </a:r>
                    </a:p>
                  </a:txBody>
                  <a:tcPr marL="91450" marR="91450" marT="45725" marB="45725"/>
                </a:tc>
              </a:tr>
              <a:tr h="640075">
                <a:tc>
                  <a:txBody>
                    <a:bodyPr/>
                    <a:lstStyle/>
                    <a:p>
                      <a:pPr marL="0" marR="0" lvl="0" indent="0" algn="ctr" rtl="0">
                        <a:spcBef>
                          <a:spcPts val="0"/>
                        </a:spcBef>
                        <a:buSzPct val="25000"/>
                        <a:buNone/>
                      </a:pPr>
                      <a:r>
                        <a:rPr lang="en-US" sz="2400" u="none" strike="noStrike" cap="none" baseline="0"/>
                        <a:t>Rain</a:t>
                      </a:r>
                    </a:p>
                  </a:txBody>
                  <a:tcPr marL="91450" marR="91450" marT="45725" marB="45725"/>
                </a:tc>
                <a:tc>
                  <a:txBody>
                    <a:bodyPr/>
                    <a:lstStyle/>
                    <a:p>
                      <a:pPr marL="0" marR="0" lvl="0" indent="0" algn="ctr" rtl="0">
                        <a:spcBef>
                          <a:spcPts val="0"/>
                        </a:spcBef>
                        <a:buSzPct val="25000"/>
                        <a:buNone/>
                      </a:pPr>
                      <a:r>
                        <a:rPr lang="en-US" sz="2400" u="none" strike="noStrike" cap="none" baseline="0"/>
                        <a:t>Water</a:t>
                      </a:r>
                    </a:p>
                  </a:txBody>
                  <a:tcPr marL="91450" marR="91450" marT="45725" marB="45725"/>
                </a:tc>
                <a:tc>
                  <a:txBody>
                    <a:bodyPr/>
                    <a:lstStyle/>
                    <a:p>
                      <a:pPr marL="0" marR="0" lvl="0" indent="0" algn="l" rtl="0">
                        <a:spcBef>
                          <a:spcPts val="0"/>
                        </a:spcBef>
                        <a:buSzPct val="25000"/>
                        <a:buNone/>
                      </a:pPr>
                      <a:r>
                        <a:rPr lang="en-US" sz="2400" u="none" strike="noStrike" cap="none" baseline="0"/>
                        <a:t>Pour 3 feet above house.</a:t>
                      </a:r>
                    </a:p>
                  </a:txBody>
                  <a:tcPr marL="91450" marR="91450" marT="45725" marB="45725"/>
                </a:tc>
              </a:tr>
              <a:tr h="640075">
                <a:tc>
                  <a:txBody>
                    <a:bodyPr/>
                    <a:lstStyle/>
                    <a:p>
                      <a:pPr marL="0" marR="0" lvl="0" indent="0" algn="ctr" rtl="0">
                        <a:spcBef>
                          <a:spcPts val="0"/>
                        </a:spcBef>
                        <a:buSzPct val="25000"/>
                        <a:buNone/>
                      </a:pPr>
                      <a:r>
                        <a:rPr lang="en-US" sz="2400" u="none" strike="noStrike" cap="none" baseline="0"/>
                        <a:t>Hail</a:t>
                      </a:r>
                    </a:p>
                  </a:txBody>
                  <a:tcPr marL="91450" marR="91450" marT="45725" marB="45725"/>
                </a:tc>
                <a:tc>
                  <a:txBody>
                    <a:bodyPr/>
                    <a:lstStyle/>
                    <a:p>
                      <a:pPr marL="0" marR="0" lvl="0" indent="0" algn="ctr" rtl="0">
                        <a:spcBef>
                          <a:spcPts val="0"/>
                        </a:spcBef>
                        <a:buSzPct val="25000"/>
                        <a:buNone/>
                      </a:pPr>
                      <a:r>
                        <a:rPr lang="en-US" sz="2400" u="none" strike="noStrike" cap="none" baseline="0"/>
                        <a:t>Beans</a:t>
                      </a:r>
                    </a:p>
                  </a:txBody>
                  <a:tcPr marL="91450" marR="91450" marT="45725" marB="45725"/>
                </a:tc>
                <a:tc>
                  <a:txBody>
                    <a:bodyPr/>
                    <a:lstStyle/>
                    <a:p>
                      <a:pPr marL="0" marR="0" lvl="0" indent="0" algn="l" rtl="0">
                        <a:spcBef>
                          <a:spcPts val="0"/>
                        </a:spcBef>
                        <a:buSzPct val="25000"/>
                        <a:buNone/>
                      </a:pPr>
                      <a:r>
                        <a:rPr lang="en-US" sz="2400" u="none" strike="noStrike" cap="none" baseline="0"/>
                        <a:t>Pour 3 feet above house.</a:t>
                      </a:r>
                    </a:p>
                  </a:txBody>
                  <a:tcPr marL="91450" marR="91450" marT="45725" marB="45725"/>
                </a:tc>
              </a:tr>
            </a:tbl>
          </a:graphicData>
        </a:graphic>
      </p:graphicFrame>
      <p:sp>
        <p:nvSpPr>
          <p:cNvPr id="205" name="Shape 205"/>
          <p:cNvSpPr txBox="1">
            <a:spLocks noGrp="1"/>
          </p:cNvSpPr>
          <p:nvPr>
            <p:ph type="title"/>
          </p:nvPr>
        </p:nvSpPr>
        <p:spPr>
          <a:xfrm>
            <a:off x="245244" y="32485"/>
            <a:ext cx="9500929" cy="1270095"/>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5400" b="1" i="0" u="none" strike="noStrike" cap="none" baseline="0">
                <a:solidFill>
                  <a:schemeClr val="dk1"/>
                </a:solidFill>
                <a:latin typeface="Calibri"/>
                <a:ea typeface="Calibri"/>
                <a:cs typeface="Calibri"/>
                <a:sym typeface="Calibri"/>
              </a:rPr>
              <a:t>Design Testing</a:t>
            </a:r>
          </a:p>
        </p:txBody>
      </p:sp>
      <p:pic>
        <p:nvPicPr>
          <p:cNvPr id="206" name="Shape 206"/>
          <p:cNvPicPr preferRelativeResize="0"/>
          <p:nvPr/>
        </p:nvPicPr>
        <p:blipFill>
          <a:blip r:embed="rId3">
            <a:alphaModFix/>
          </a:blip>
          <a:stretch>
            <a:fillRect/>
          </a:stretch>
        </p:blipFill>
        <p:spPr>
          <a:xfrm>
            <a:off x="0" y="5941925"/>
            <a:ext cx="1105600" cy="916074"/>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Office Theme">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1302</Words>
  <Application>Microsoft Office PowerPoint</Application>
  <PresentationFormat>Widescreen</PresentationFormat>
  <Paragraphs>171</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arial</vt:lpstr>
      <vt:lpstr>Calibri</vt:lpstr>
      <vt:lpstr>Office Theme</vt:lpstr>
      <vt:lpstr>PowerPoint Presentation</vt:lpstr>
      <vt:lpstr>What does an engineer do?</vt:lpstr>
      <vt:lpstr>How do engineers do this?</vt:lpstr>
      <vt:lpstr>Today you will be a civil engineer –  You will design, build, and test three different types of houses!</vt:lpstr>
      <vt:lpstr>PowerPoint Presentation</vt:lpstr>
      <vt:lpstr>PowerPoint Presentation</vt:lpstr>
      <vt:lpstr>Design Goals</vt:lpstr>
      <vt:lpstr>Materials</vt:lpstr>
      <vt:lpstr>Design Testing</vt:lpstr>
      <vt:lpstr>PowerPoint Presentation</vt:lpstr>
      <vt:lpstr>Engineering Design Process</vt:lpstr>
      <vt:lpstr>Design Reflection</vt:lpstr>
      <vt:lpstr>Wrap Up</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dc:creator>
  <cp:lastModifiedBy>Natalie</cp:lastModifiedBy>
  <cp:revision>1</cp:revision>
  <dcterms:modified xsi:type="dcterms:W3CDTF">2015-08-30T21:19:25Z</dcterms:modified>
</cp:coreProperties>
</file>