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379" autoAdjust="0"/>
  </p:normalViewPr>
  <p:slideViewPr>
    <p:cSldViewPr snapToGrid="0">
      <p:cViewPr varScale="1">
        <p:scale>
          <a:sx n="57" d="100"/>
          <a:sy n="57" d="100"/>
        </p:scale>
        <p:origin x="12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135775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a:pPr>
            <a:r>
              <a:rPr lang="en-US" sz="1100" u="sng">
                <a:solidFill>
                  <a:schemeClr val="dk1"/>
                </a:solidFill>
              </a:rPr>
              <a:t>Slide 1:</a:t>
            </a:r>
            <a:r>
              <a:rPr lang="en-US" sz="1100">
                <a:solidFill>
                  <a:schemeClr val="dk1"/>
                </a:solidFill>
              </a:rPr>
              <a:t>  As the pre-activity survey is distributed to students, introduce yourself and provide enough of an activity overview to gain students excitement.</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Allow time for students to individually complete their pre-activity survey.</a:t>
            </a:r>
          </a:p>
          <a:p>
            <a:pPr marL="457200" lvl="0" indent="-298450" rtl="0">
              <a:lnSpc>
                <a:spcPct val="115000"/>
              </a:lnSpc>
              <a:spcBef>
                <a:spcPts val="0"/>
              </a:spcBef>
              <a:spcAft>
                <a:spcPts val="50"/>
              </a:spcAft>
              <a:buClr>
                <a:schemeClr val="dk1"/>
              </a:buClr>
              <a:buSzPct val="100000"/>
              <a:buAutoNum type="arabicPeriod"/>
            </a:pPr>
            <a:r>
              <a:rPr lang="en-US" sz="1100">
                <a:solidFill>
                  <a:schemeClr val="dk1"/>
                </a:solidFill>
              </a:rPr>
              <a:t>Divide group into teams of 2 to 4 students.</a:t>
            </a:r>
          </a:p>
        </p:txBody>
      </p:sp>
      <p:sp>
        <p:nvSpPr>
          <p:cNvPr id="124" name="Shape 12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72260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a:lnSpc>
                <a:spcPct val="115000"/>
              </a:lnSpc>
              <a:spcBef>
                <a:spcPts val="0"/>
              </a:spcBef>
              <a:spcAft>
                <a:spcPts val="50"/>
              </a:spcAft>
              <a:buClr>
                <a:schemeClr val="dk1"/>
              </a:buClr>
              <a:buSzPct val="100000"/>
              <a:buAutoNum type="arabicPeriod" startAt="6"/>
            </a:pPr>
            <a:r>
              <a:rPr lang="en-US" sz="1100" u="sng">
                <a:solidFill>
                  <a:schemeClr val="dk1"/>
                </a:solidFill>
              </a:rPr>
              <a:t>Slide 10:</a:t>
            </a:r>
            <a:r>
              <a:rPr lang="en-US" sz="1100">
                <a:solidFill>
                  <a:schemeClr val="dk1"/>
                </a:solidFill>
              </a:rPr>
              <a:t> Introduce the Engineering Design Process. Explain that engineers use it as a tool to help them more effectively solve problems.</a:t>
            </a:r>
          </a:p>
        </p:txBody>
      </p:sp>
      <p:sp>
        <p:nvSpPr>
          <p:cNvPr id="235" name="Shape 23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85361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44" name="Shape 24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7"/>
            </a:pPr>
            <a:r>
              <a:rPr lang="en-US" sz="1100" u="sng">
                <a:solidFill>
                  <a:schemeClr val="dk1"/>
                </a:solidFill>
              </a:rPr>
              <a:t>Slide 11:</a:t>
            </a:r>
            <a:r>
              <a:rPr lang="en-US" sz="1100">
                <a:solidFill>
                  <a:schemeClr val="dk1"/>
                </a:solidFill>
              </a:rPr>
              <a:t> Explain how teams will use the engineering design process as they complete the challenge.</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Imagine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INDIVIDUALLY: observe available materials, and brainstorm and write design ideas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TEAM: share individual ideas </a:t>
            </a:r>
            <a:r>
              <a:rPr lang="en-US" sz="1100" i="1">
                <a:solidFill>
                  <a:schemeClr val="dk1"/>
                </a:solidFill>
              </a:rPr>
              <a:t>(5 min.) </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Plan</a:t>
            </a:r>
            <a:r>
              <a:rPr lang="en-US" sz="1100">
                <a:solidFill>
                  <a:schemeClr val="dk1"/>
                </a:solidFill>
              </a:rPr>
              <a:t> </a:t>
            </a:r>
            <a:r>
              <a:rPr lang="en-US" sz="1100" i="1">
                <a:solidFill>
                  <a:schemeClr val="dk1"/>
                </a:solidFill>
              </a:rPr>
              <a:t>(5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Choose and sketch a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Create</a:t>
            </a:r>
            <a:r>
              <a:rPr lang="en-US" sz="1100">
                <a:solidFill>
                  <a:schemeClr val="dk1"/>
                </a:solidFill>
              </a:rPr>
              <a:t> </a:t>
            </a:r>
            <a:r>
              <a:rPr lang="en-US" sz="1100" i="1">
                <a:solidFill>
                  <a:schemeClr val="dk1"/>
                </a:solidFill>
              </a:rPr>
              <a:t>(10 min.)</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Gather materials</a:t>
            </a:r>
          </a:p>
          <a:p>
            <a:pPr marL="914400" lvl="1" indent="-298450" rtl="0">
              <a:lnSpc>
                <a:spcPct val="115000"/>
              </a:lnSpc>
              <a:spcBef>
                <a:spcPts val="0"/>
              </a:spcBef>
              <a:spcAft>
                <a:spcPts val="50"/>
              </a:spcAft>
              <a:buClr>
                <a:schemeClr val="dk1"/>
              </a:buClr>
              <a:buSzPct val="100000"/>
              <a:buChar char="●"/>
            </a:pPr>
            <a:r>
              <a:rPr lang="en-US" sz="1100">
                <a:solidFill>
                  <a:schemeClr val="dk1"/>
                </a:solidFill>
              </a:rPr>
              <a:t>Construct your team design plan</a:t>
            </a:r>
          </a:p>
          <a:p>
            <a:pPr marL="457200" lvl="0" indent="0" rtl="0">
              <a:lnSpc>
                <a:spcPct val="115000"/>
              </a:lnSpc>
              <a:spcBef>
                <a:spcPts val="0"/>
              </a:spcBef>
              <a:spcAft>
                <a:spcPts val="50"/>
              </a:spcAft>
              <a:buClr>
                <a:schemeClr val="dk1"/>
              </a:buClr>
              <a:buSzPct val="100000"/>
              <a:buFont typeface="Arial"/>
              <a:buNone/>
            </a:pPr>
            <a:r>
              <a:rPr lang="en-US" sz="1100" b="1">
                <a:solidFill>
                  <a:schemeClr val="dk1"/>
                </a:solidFill>
              </a:rPr>
              <a:t>Improve and Test </a:t>
            </a:r>
            <a:r>
              <a:rPr lang="en-US" sz="1100" i="1">
                <a:solidFill>
                  <a:schemeClr val="dk1"/>
                </a:solidFill>
              </a:rPr>
              <a:t>(10 min.)</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Teams decide on and make any last minute improvements before testing</a:t>
            </a:r>
          </a:p>
          <a:p>
            <a:pPr marL="914400" lvl="0" indent="-298450" rtl="0">
              <a:lnSpc>
                <a:spcPct val="115000"/>
              </a:lnSpc>
              <a:spcBef>
                <a:spcPts val="0"/>
              </a:spcBef>
              <a:spcAft>
                <a:spcPts val="50"/>
              </a:spcAft>
              <a:buClr>
                <a:schemeClr val="dk1"/>
              </a:buClr>
              <a:buSzPct val="100000"/>
              <a:buChar char="•"/>
            </a:pPr>
            <a:r>
              <a:rPr lang="en-US" sz="1100">
                <a:solidFill>
                  <a:schemeClr val="dk1"/>
                </a:solidFill>
              </a:rPr>
              <a:t>Each team tests their prototype while other teams observe.  Teams test out their designs on the two box “goats”.   They determine issues that need modified, and then make adjustments if time allows.</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45" name="Shape 24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73675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53" name="Shape 25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8"/>
            </a:pPr>
            <a:r>
              <a:rPr lang="en-US" sz="1100" u="sng">
                <a:solidFill>
                  <a:schemeClr val="dk1"/>
                </a:solidFill>
              </a:rPr>
              <a:t>Slide 12:</a:t>
            </a:r>
            <a:r>
              <a:rPr lang="en-US" sz="1100">
                <a:solidFill>
                  <a:schemeClr val="dk1"/>
                </a:solidFill>
              </a:rPr>
              <a:t> Facilitate a whole group reflection on final prototype design and testing results by asking questions such as the following.</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best about your design? </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do you like least about your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aspects of other team designs stood out to you, and/or gave you ideas for improving your own team’s design?</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modifications would you make if we had time to complete the design challenge again?</a:t>
            </a:r>
          </a:p>
          <a:p>
            <a:pPr marL="0" marR="0" lvl="0" indent="0" algn="l" rtl="0">
              <a:spcBef>
                <a:spcPts val="0"/>
              </a:spcBef>
              <a:buNone/>
            </a:pPr>
            <a:endParaRPr sz="1200" b="1">
              <a:solidFill>
                <a:schemeClr val="dk1"/>
              </a:solidFill>
              <a:latin typeface="Calibri"/>
              <a:ea typeface="Calibri"/>
              <a:cs typeface="Calibri"/>
              <a:sym typeface="Calibri"/>
            </a:endParaRPr>
          </a:p>
        </p:txBody>
      </p:sp>
      <p:sp>
        <p:nvSpPr>
          <p:cNvPr id="254" name="Shape 25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21698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63" name="Shape 26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9"/>
            </a:pPr>
            <a:r>
              <a:rPr lang="en-US" sz="1100" u="sng">
                <a:solidFill>
                  <a:schemeClr val="dk1"/>
                </a:solidFill>
              </a:rPr>
              <a:t>Slide 13:</a:t>
            </a:r>
            <a:r>
              <a:rPr lang="en-US" sz="1100">
                <a:solidFill>
                  <a:schemeClr val="dk1"/>
                </a:solidFill>
              </a:rPr>
              <a:t> Conclude by discussing the following questions as post-activity surveys are distributed.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What ideas do you have for engineering a better world?</a:t>
            </a:r>
          </a:p>
          <a:p>
            <a:pPr marL="457200" lvl="0" indent="-298450" rtl="0">
              <a:lnSpc>
                <a:spcPct val="115000"/>
              </a:lnSpc>
              <a:spcBef>
                <a:spcPts val="0"/>
              </a:spcBef>
              <a:spcAft>
                <a:spcPts val="50"/>
              </a:spcAft>
              <a:buClr>
                <a:schemeClr val="dk1"/>
              </a:buClr>
              <a:buSzPct val="100000"/>
              <a:buChar char="●"/>
            </a:pPr>
            <a:r>
              <a:rPr lang="en-US" sz="1100">
                <a:solidFill>
                  <a:schemeClr val="dk1"/>
                </a:solidFill>
              </a:rPr>
              <a:t>How can you turn ideas into reality?</a:t>
            </a:r>
          </a:p>
          <a:p>
            <a:pPr marL="0" marR="0" lvl="0" indent="0" algn="l" rtl="0">
              <a:spcBef>
                <a:spcPts val="0"/>
              </a:spcBef>
              <a:buNone/>
            </a:pPr>
            <a:endParaRPr sz="1200">
              <a:solidFill>
                <a:schemeClr val="dk1"/>
              </a:solidFill>
              <a:latin typeface="Calibri"/>
              <a:ea typeface="Calibri"/>
              <a:cs typeface="Calibri"/>
              <a:sym typeface="Calibri"/>
            </a:endParaRPr>
          </a:p>
        </p:txBody>
      </p:sp>
      <p:sp>
        <p:nvSpPr>
          <p:cNvPr id="264" name="Shape 26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13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33313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marL="457200" lvl="0" indent="-298450" rtl="0">
              <a:lnSpc>
                <a:spcPct val="115000"/>
              </a:lnSpc>
              <a:spcBef>
                <a:spcPts val="0"/>
              </a:spcBef>
              <a:spcAft>
                <a:spcPts val="50"/>
              </a:spcAft>
              <a:buClr>
                <a:schemeClr val="dk1"/>
              </a:buClr>
              <a:buSzPct val="100000"/>
              <a:buAutoNum type="arabicPeriod" startAt="10"/>
            </a:pPr>
            <a:r>
              <a:rPr lang="en-US" sz="1100">
                <a:solidFill>
                  <a:schemeClr val="dk1"/>
                </a:solidFill>
              </a:rPr>
              <a:t>Allow time for students to complete their post-activity survey.</a:t>
            </a:r>
          </a:p>
          <a:p>
            <a:pPr>
              <a:spcBef>
                <a:spcPts val="0"/>
              </a:spcBef>
              <a:buNone/>
            </a:pPr>
            <a:endParaRPr/>
          </a:p>
        </p:txBody>
      </p:sp>
      <p:sp>
        <p:nvSpPr>
          <p:cNvPr id="272" name="Shape 27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2288204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4"/>
            </a:pPr>
            <a:r>
              <a:rPr lang="en-US" sz="1100" u="sng">
                <a:solidFill>
                  <a:schemeClr val="dk1"/>
                </a:solidFill>
              </a:rPr>
              <a:t>Slides 2 and 3:</a:t>
            </a:r>
            <a:r>
              <a:rPr lang="en-US" sz="1100">
                <a:solidFill>
                  <a:schemeClr val="dk1"/>
                </a:solidFill>
              </a:rPr>
              <a:t>  Discuss engineering and what engineers do.</a:t>
            </a:r>
          </a:p>
        </p:txBody>
      </p:sp>
      <p:sp>
        <p:nvSpPr>
          <p:cNvPr id="138" name="Shape 13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8039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7" name="Shape 14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Do all engineers do the same thing?</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NO, NO, NO!!!!!</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Many types of engineers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Chemical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Mechanical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Electrical</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Civil</a:t>
            </a:r>
          </a:p>
          <a:p>
            <a:pPr marL="0" marR="0" lvl="0"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They do many different types of jobs</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Design</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Sale</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Test</a:t>
            </a:r>
          </a:p>
          <a:p>
            <a:pPr marL="457200" marR="0" lvl="1" indent="0" algn="l" rtl="0">
              <a:spcBef>
                <a:spcPts val="0"/>
              </a:spcBef>
              <a:buSzPct val="25000"/>
              <a:buNone/>
            </a:pPr>
            <a:r>
              <a:rPr lang="en-US" sz="1200" b="0" i="0" u="none" strike="noStrike" cap="none" baseline="0">
                <a:solidFill>
                  <a:schemeClr val="dk1"/>
                </a:solidFill>
                <a:latin typeface="Calibri"/>
                <a:ea typeface="Calibri"/>
                <a:cs typeface="Calibri"/>
                <a:sym typeface="Calibri"/>
              </a:rPr>
              <a:t>Much, much more!</a:t>
            </a:r>
          </a:p>
          <a:p>
            <a:pPr marL="0" marR="0" lvl="0" indent="0" algn="l" rtl="0">
              <a:spcBef>
                <a:spcPts val="0"/>
              </a:spcBef>
              <a:buNone/>
            </a:pPr>
            <a:endParaRPr sz="1200" b="1" i="0" u="none" strike="noStrike" cap="none" baseline="0">
              <a:solidFill>
                <a:schemeClr val="dk1"/>
              </a:solidFill>
              <a:latin typeface="Calibri"/>
              <a:ea typeface="Calibri"/>
              <a:cs typeface="Calibri"/>
              <a:sym typeface="Calibri"/>
            </a:endParaRPr>
          </a:p>
        </p:txBody>
      </p:sp>
      <p:sp>
        <p:nvSpPr>
          <p:cNvPr id="148" name="Shape 14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3</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4192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AutoNum type="arabicPeriod" startAt="5"/>
            </a:pPr>
            <a:r>
              <a:rPr lang="en-US" sz="1100">
                <a:solidFill>
                  <a:schemeClr val="dk1"/>
                </a:solidFill>
              </a:rPr>
              <a:t>Present the engineering design problem and challenge, following presentation:</a:t>
            </a:r>
          </a:p>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4:</a:t>
            </a:r>
            <a:r>
              <a:rPr lang="en-US" sz="1100">
                <a:solidFill>
                  <a:schemeClr val="dk1"/>
                </a:solidFill>
              </a:rPr>
              <a:t> Explain that they will be taking on the role of a biomedical engineer to create a lifesaving device.</a:t>
            </a:r>
          </a:p>
        </p:txBody>
      </p:sp>
      <p:sp>
        <p:nvSpPr>
          <p:cNvPr id="157" name="Shape 15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4</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74363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5:</a:t>
            </a:r>
            <a:r>
              <a:rPr lang="en-US" sz="1100">
                <a:solidFill>
                  <a:schemeClr val="dk1"/>
                </a:solidFill>
              </a:rPr>
              <a:t> Present the real-world engineering design problem (scenario).</a:t>
            </a:r>
          </a:p>
          <a:p>
            <a:pPr marL="0" marR="0" lvl="0" indent="0" algn="l" rtl="0">
              <a:spcBef>
                <a:spcPts val="0"/>
              </a:spcBef>
              <a:buNone/>
            </a:pPr>
            <a:endParaRPr sz="1200" b="1">
              <a:solidFill>
                <a:schemeClr val="dk1"/>
              </a:solidFill>
              <a:latin typeface="Calibri"/>
              <a:ea typeface="Calibri"/>
              <a:cs typeface="Calibri"/>
              <a:sym typeface="Calibri"/>
            </a:endParaRPr>
          </a:p>
        </p:txBody>
      </p:sp>
      <p:sp>
        <p:nvSpPr>
          <p:cNvPr id="167" name="Shape 16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5</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607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5" name="Shape 17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6:</a:t>
            </a:r>
            <a:r>
              <a:rPr lang="en-US" sz="1100">
                <a:solidFill>
                  <a:schemeClr val="dk1"/>
                </a:solidFill>
              </a:rPr>
              <a:t> Introduce the Engineering Design Challenge.</a:t>
            </a:r>
          </a:p>
        </p:txBody>
      </p:sp>
      <p:sp>
        <p:nvSpPr>
          <p:cNvPr id="176" name="Shape 17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6</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99324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7:</a:t>
            </a:r>
            <a:r>
              <a:rPr lang="en-US" sz="1100">
                <a:solidFill>
                  <a:schemeClr val="dk1"/>
                </a:solidFill>
              </a:rPr>
              <a:t> Share Engineering Design Goals.</a:t>
            </a:r>
          </a:p>
        </p:txBody>
      </p:sp>
      <p:sp>
        <p:nvSpPr>
          <p:cNvPr id="184" name="Shape 18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7</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81617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8" name="Shape 218"/>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8:</a:t>
            </a:r>
            <a:r>
              <a:rPr lang="en-US" sz="1100">
                <a:solidFill>
                  <a:schemeClr val="dk1"/>
                </a:solidFill>
              </a:rPr>
              <a:t> Introduce resources (materials) available to each team.</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219" name="Shape 219"/>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8</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66746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6" name="Shape 22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457200" lvl="0" indent="-298450" rtl="0">
              <a:lnSpc>
                <a:spcPct val="115000"/>
              </a:lnSpc>
              <a:spcBef>
                <a:spcPts val="0"/>
              </a:spcBef>
              <a:spcAft>
                <a:spcPts val="50"/>
              </a:spcAft>
              <a:buClr>
                <a:schemeClr val="dk1"/>
              </a:buClr>
              <a:buSzPct val="100000"/>
              <a:buChar char="●"/>
            </a:pPr>
            <a:r>
              <a:rPr lang="en-US" sz="1100" u="sng">
                <a:solidFill>
                  <a:schemeClr val="dk1"/>
                </a:solidFill>
              </a:rPr>
              <a:t>Slide 9:</a:t>
            </a:r>
            <a:r>
              <a:rPr lang="en-US" sz="1100">
                <a:solidFill>
                  <a:schemeClr val="dk1"/>
                </a:solidFill>
              </a:rPr>
              <a:t> Explain prototype-testing procedures.</a:t>
            </a:r>
          </a:p>
        </p:txBody>
      </p:sp>
      <p:sp>
        <p:nvSpPr>
          <p:cNvPr id="227" name="Shape 22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t>9</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278811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1524000" y="1122362"/>
            <a:ext cx="9144000" cy="2387600"/>
          </a:xfrm>
          <a:prstGeom prst="rect">
            <a:avLst/>
          </a:prstGeom>
          <a:noFill/>
          <a:ln>
            <a:noFill/>
          </a:ln>
        </p:spPr>
        <p:txBody>
          <a:bodyPr lIns="91425" tIns="91425" rIns="91425" bIns="91425" anchor="b" anchorCtr="0"/>
          <a:lstStyle>
            <a:lvl1pPr marL="0" marR="0" indent="0" algn="ctr"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3" name="Shape 13"/>
          <p:cNvSpPr txBox="1">
            <a:spLocks noGrp="1"/>
          </p:cNvSpPr>
          <p:nvPr>
            <p:ph type="subTitle" idx="1"/>
          </p:nvPr>
        </p:nvSpPr>
        <p:spPr>
          <a:xfrm>
            <a:off x="1524000" y="3602037"/>
            <a:ext cx="9144000" cy="1655761"/>
          </a:xfrm>
          <a:prstGeom prst="rect">
            <a:avLst/>
          </a:prstGeom>
          <a:noFill/>
          <a:ln>
            <a:noFill/>
          </a:ln>
        </p:spPr>
        <p:txBody>
          <a:bodyPr lIns="91425" tIns="91425" rIns="91425" bIns="91425" anchor="t" anchorCtr="0"/>
          <a:lstStyle>
            <a:lvl1pPr marL="0" marR="0" indent="0" algn="ctr" rtl="0">
              <a:lnSpc>
                <a:spcPct val="90000"/>
              </a:lnSpc>
              <a:spcBef>
                <a:spcPts val="1000"/>
              </a:spcBef>
              <a:buClr>
                <a:schemeClr val="dk1"/>
              </a:buClr>
              <a:buFont typeface="Arial"/>
              <a:buNone/>
              <a:defRPr/>
            </a:lvl1pPr>
            <a:lvl2pPr marL="457200" marR="0" indent="0" algn="ctr" rtl="0">
              <a:lnSpc>
                <a:spcPct val="90000"/>
              </a:lnSpc>
              <a:spcBef>
                <a:spcPts val="500"/>
              </a:spcBef>
              <a:buClr>
                <a:schemeClr val="dk1"/>
              </a:buClr>
              <a:buFont typeface="Arial"/>
              <a:buNone/>
              <a:defRPr/>
            </a:lvl2pPr>
            <a:lvl3pPr marL="914400" marR="0" indent="0" algn="ctr" rtl="0">
              <a:lnSpc>
                <a:spcPct val="90000"/>
              </a:lnSpc>
              <a:spcBef>
                <a:spcPts val="500"/>
              </a:spcBef>
              <a:buClr>
                <a:schemeClr val="dk1"/>
              </a:buClr>
              <a:buFont typeface="Arial"/>
              <a:buNone/>
              <a:defRPr/>
            </a:lvl3pPr>
            <a:lvl4pPr marL="1371600" marR="0" indent="0" algn="ctr" rtl="0">
              <a:lnSpc>
                <a:spcPct val="90000"/>
              </a:lnSpc>
              <a:spcBef>
                <a:spcPts val="500"/>
              </a:spcBef>
              <a:buClr>
                <a:schemeClr val="dk1"/>
              </a:buClr>
              <a:buFont typeface="Arial"/>
              <a:buNone/>
              <a:defRPr/>
            </a:lvl4pPr>
            <a:lvl5pPr marL="1828800" marR="0" indent="0" algn="ctr" rtl="0">
              <a:lnSpc>
                <a:spcPct val="90000"/>
              </a:lnSpc>
              <a:spcBef>
                <a:spcPts val="500"/>
              </a:spcBef>
              <a:buClr>
                <a:schemeClr val="dk1"/>
              </a:buClr>
              <a:buFont typeface="Arial"/>
              <a:buNone/>
              <a:defRPr/>
            </a:lvl5pPr>
            <a:lvl6pPr marL="2286000" marR="0" indent="0" algn="ctr" rtl="0">
              <a:lnSpc>
                <a:spcPct val="90000"/>
              </a:lnSpc>
              <a:spcBef>
                <a:spcPts val="500"/>
              </a:spcBef>
              <a:buClr>
                <a:schemeClr val="dk1"/>
              </a:buClr>
              <a:buFont typeface="Arial"/>
              <a:buNone/>
              <a:defRPr/>
            </a:lvl6pPr>
            <a:lvl7pPr marL="2743200" marR="0" indent="0" algn="ctr" rtl="0">
              <a:lnSpc>
                <a:spcPct val="90000"/>
              </a:lnSpc>
              <a:spcBef>
                <a:spcPts val="500"/>
              </a:spcBef>
              <a:buClr>
                <a:schemeClr val="dk1"/>
              </a:buClr>
              <a:buFont typeface="Arial"/>
              <a:buNone/>
              <a:defRPr/>
            </a:lvl7pPr>
            <a:lvl8pPr marL="3200400" marR="0" indent="0" algn="ctr" rtl="0">
              <a:lnSpc>
                <a:spcPct val="90000"/>
              </a:lnSpc>
              <a:spcBef>
                <a:spcPts val="500"/>
              </a:spcBef>
              <a:buClr>
                <a:schemeClr val="dk1"/>
              </a:buClr>
              <a:buFont typeface="Arial"/>
              <a:buNone/>
              <a:defRPr/>
            </a:lvl8pPr>
            <a:lvl9pPr marL="3657600" marR="0" indent="0" algn="ctr" rtl="0">
              <a:lnSpc>
                <a:spcPct val="90000"/>
              </a:lnSpc>
              <a:spcBef>
                <a:spcPts val="500"/>
              </a:spcBef>
              <a:buClr>
                <a:schemeClr val="dk1"/>
              </a:buClr>
              <a:buFont typeface="Arial"/>
              <a:buNone/>
              <a:defRPr/>
            </a:lvl9pPr>
          </a:lstStyle>
          <a:p>
            <a:endParaRPr/>
          </a:p>
        </p:txBody>
      </p:sp>
      <p:sp>
        <p:nvSpPr>
          <p:cNvPr id="14" name="Shape 1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6" name="Shape 1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17" name="Shape 1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18" name="Shape 1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19" name="Shape 1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20" name="Shape 2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body" idx="1"/>
          </p:nvPr>
        </p:nvSpPr>
        <p:spPr>
          <a:xfrm rot="5400000">
            <a:off x="3920331" y="-1256505"/>
            <a:ext cx="4351338" cy="105155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06" name="Shape 106"/>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7" name="Shape 107"/>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8" name="Shape 108"/>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rot="5400000">
            <a:off x="7133431" y="1956594"/>
            <a:ext cx="5811838" cy="2628899"/>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11" name="Shape 111"/>
          <p:cNvSpPr txBox="1">
            <a:spLocks noGrp="1"/>
          </p:cNvSpPr>
          <p:nvPr>
            <p:ph type="body" idx="1"/>
          </p:nvPr>
        </p:nvSpPr>
        <p:spPr>
          <a:xfrm rot="5400000">
            <a:off x="1799431" y="-596105"/>
            <a:ext cx="5811838" cy="7734299"/>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112" name="Shape 11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3" name="Shape 11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14" name="Shape 11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24" name="Shape 24"/>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5" name="Shape 25"/>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6" name="Shape 26"/>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27" name="Shape 2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28" name="Shape 2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831850" y="1709738"/>
            <a:ext cx="10515599" cy="285273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1"/>
          </p:nvPr>
        </p:nvSpPr>
        <p:spPr>
          <a:xfrm>
            <a:off x="831850" y="4589462"/>
            <a:ext cx="10515599" cy="1500187"/>
          </a:xfrm>
          <a:prstGeom prst="rect">
            <a:avLst/>
          </a:prstGeom>
          <a:noFill/>
          <a:ln>
            <a:noFill/>
          </a:ln>
        </p:spPr>
        <p:txBody>
          <a:bodyPr lIns="91425" tIns="91425" rIns="91425" bIns="91425" anchor="t"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32" name="Shape 32"/>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3" name="Shape 33"/>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4" name="Shape 34"/>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35" name="Shape 3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36" name="Shape 3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7" name="Shape 3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38" name="Shape 3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40" name="Shape 40"/>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3" name="Shape 43"/>
          <p:cNvSpPr txBox="1">
            <a:spLocks noGrp="1"/>
          </p:cNvSpPr>
          <p:nvPr>
            <p:ph type="body" idx="1"/>
          </p:nvPr>
        </p:nvSpPr>
        <p:spPr>
          <a:xfrm>
            <a:off x="838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4" name="Shape 44"/>
          <p:cNvSpPr txBox="1">
            <a:spLocks noGrp="1"/>
          </p:cNvSpPr>
          <p:nvPr>
            <p:ph type="body" idx="2"/>
          </p:nvPr>
        </p:nvSpPr>
        <p:spPr>
          <a:xfrm>
            <a:off x="6172200" y="1825625"/>
            <a:ext cx="5181600" cy="435133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45" name="Shape 45"/>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6" name="Shape 46"/>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7" name="Shape 47"/>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48" name="Shape 4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49" name="Shape 4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0" name="Shape 50"/>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51" name="Shape 51"/>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53" name="Shape 53"/>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839787"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1"/>
          </p:nvPr>
        </p:nvSpPr>
        <p:spPr>
          <a:xfrm>
            <a:off x="839787" y="1681163"/>
            <a:ext cx="51577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body" idx="2"/>
          </p:nvPr>
        </p:nvSpPr>
        <p:spPr>
          <a:xfrm>
            <a:off x="839787" y="2505075"/>
            <a:ext cx="51577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58" name="Shape 58"/>
          <p:cNvSpPr txBox="1">
            <a:spLocks noGrp="1"/>
          </p:cNvSpPr>
          <p:nvPr>
            <p:ph type="body" idx="3"/>
          </p:nvPr>
        </p:nvSpPr>
        <p:spPr>
          <a:xfrm>
            <a:off x="6172200" y="1681163"/>
            <a:ext cx="5183187" cy="82391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9" name="Shape 59"/>
          <p:cNvSpPr txBox="1">
            <a:spLocks noGrp="1"/>
          </p:cNvSpPr>
          <p:nvPr>
            <p:ph type="body" idx="4"/>
          </p:nvPr>
        </p:nvSpPr>
        <p:spPr>
          <a:xfrm>
            <a:off x="6172200" y="2505075"/>
            <a:ext cx="5183187" cy="3684588"/>
          </a:xfrm>
          <a:prstGeom prst="rect">
            <a:avLst/>
          </a:prstGeom>
          <a:noFill/>
          <a:ln>
            <a:noFill/>
          </a:ln>
        </p:spPr>
        <p:txBody>
          <a:bodyPr lIns="91425" tIns="91425" rIns="91425" bIns="91425" anchor="t" anchorCtr="0"/>
          <a:lstStyle>
            <a:lvl1pPr marL="228600" indent="-50800" algn="l" rtl="0">
              <a:lnSpc>
                <a:spcPct val="90000"/>
              </a:lnSpc>
              <a:spcBef>
                <a:spcPts val="1000"/>
              </a:spcBef>
              <a:buClr>
                <a:schemeClr val="dk1"/>
              </a:buClr>
              <a:buFont typeface="Arial"/>
              <a:buChar char="•"/>
              <a:defRPr/>
            </a:lvl1pPr>
            <a:lvl2pPr marL="685800" indent="-76200" algn="l" rtl="0">
              <a:lnSpc>
                <a:spcPct val="90000"/>
              </a:lnSpc>
              <a:spcBef>
                <a:spcPts val="500"/>
              </a:spcBef>
              <a:buClr>
                <a:schemeClr val="dk1"/>
              </a:buClr>
              <a:buFont typeface="Arial"/>
              <a:buChar char="•"/>
              <a:defRPr/>
            </a:lvl2pPr>
            <a:lvl3pPr marL="1143000" indent="-101600" algn="l" rtl="0">
              <a:lnSpc>
                <a:spcPct val="90000"/>
              </a:lnSpc>
              <a:spcBef>
                <a:spcPts val="500"/>
              </a:spcBef>
              <a:buClr>
                <a:schemeClr val="dk1"/>
              </a:buClr>
              <a:buFont typeface="Arial"/>
              <a:buChar char="•"/>
              <a:defRPr/>
            </a:lvl3pPr>
            <a:lvl4pPr marL="1600200" indent="-114300" algn="l" rtl="0">
              <a:lnSpc>
                <a:spcPct val="90000"/>
              </a:lnSpc>
              <a:spcBef>
                <a:spcPts val="500"/>
              </a:spcBef>
              <a:buClr>
                <a:schemeClr val="dk1"/>
              </a:buClr>
              <a:buFont typeface="Arial"/>
              <a:buChar char="•"/>
              <a:defRPr/>
            </a:lvl4pPr>
            <a:lvl5pPr marL="2057400" indent="-114300" algn="l" rtl="0">
              <a:lnSpc>
                <a:spcPct val="90000"/>
              </a:lnSpc>
              <a:spcBef>
                <a:spcPts val="500"/>
              </a:spcBef>
              <a:buClr>
                <a:schemeClr val="dk1"/>
              </a:buClr>
              <a:buFont typeface="Arial"/>
              <a:buChar char="•"/>
              <a:defRPr/>
            </a:lvl5pPr>
            <a:lvl6pPr marL="2514600" indent="-114300" algn="l" rtl="0">
              <a:lnSpc>
                <a:spcPct val="90000"/>
              </a:lnSpc>
              <a:spcBef>
                <a:spcPts val="500"/>
              </a:spcBef>
              <a:buClr>
                <a:schemeClr val="dk1"/>
              </a:buClr>
              <a:buFont typeface="Arial"/>
              <a:buChar char="•"/>
              <a:defRPr/>
            </a:lvl6pPr>
            <a:lvl7pPr marL="2971800" indent="-114300" algn="l" rtl="0">
              <a:lnSpc>
                <a:spcPct val="90000"/>
              </a:lnSpc>
              <a:spcBef>
                <a:spcPts val="500"/>
              </a:spcBef>
              <a:buClr>
                <a:schemeClr val="dk1"/>
              </a:buClr>
              <a:buFont typeface="Arial"/>
              <a:buChar char="•"/>
              <a:defRPr/>
            </a:lvl7pPr>
            <a:lvl8pPr marL="3429000" indent="-114300" algn="l" rtl="0">
              <a:lnSpc>
                <a:spcPct val="90000"/>
              </a:lnSpc>
              <a:spcBef>
                <a:spcPts val="500"/>
              </a:spcBef>
              <a:buClr>
                <a:schemeClr val="dk1"/>
              </a:buClr>
              <a:buFont typeface="Arial"/>
              <a:buChar char="•"/>
              <a:defRPr/>
            </a:lvl8pPr>
            <a:lvl9pPr marL="3886200" indent="-114300" algn="l" rtl="0">
              <a:lnSpc>
                <a:spcPct val="90000"/>
              </a:lnSpc>
              <a:spcBef>
                <a:spcPts val="500"/>
              </a:spcBef>
              <a:buClr>
                <a:schemeClr val="dk1"/>
              </a:buClr>
              <a:buFont typeface="Arial"/>
              <a:buChar char="•"/>
              <a:defRPr/>
            </a:lvl9pPr>
          </a:lstStyle>
          <a:p>
            <a:endParaRPr/>
          </a:p>
        </p:txBody>
      </p:sp>
      <p:sp>
        <p:nvSpPr>
          <p:cNvPr id="60" name="Shape 6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1" name="Shape 6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2" name="Shape 6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63" name="Shape 6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64" name="Shape 6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5" name="Shape 6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66" name="Shape 6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68" name="Shape 6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algn="l" rtl="0">
              <a:lnSpc>
                <a:spcPct val="90000"/>
              </a:lnSpc>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1" name="Shape 71"/>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2" name="Shape 72"/>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74" name="Shape 74"/>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75" name="Shape 75"/>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6" name="Shape 76"/>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77" name="Shape 77"/>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79" name="Shape 79"/>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0"/>
        <p:cNvGrpSpPr/>
        <p:nvPr/>
      </p:nvGrpSpPr>
      <p:grpSpPr>
        <a:xfrm>
          <a:off x="0" y="0"/>
          <a:ext cx="0" cy="0"/>
          <a:chOff x="0" y="0"/>
          <a:chExt cx="0" cy="0"/>
        </a:xfrm>
      </p:grpSpPr>
      <p:sp>
        <p:nvSpPr>
          <p:cNvPr id="81" name="Shape 8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2" name="Shape 8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
        <p:nvSpPr>
          <p:cNvPr id="83" name="Shape 83"/>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84" name="Shape 84"/>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5" name="Shape 85"/>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86" name="Shape 86"/>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1200" b="0" i="0" u="none" strike="noStrike" cap="none" baseline="0">
                <a:solidFill>
                  <a:srgbClr val="888888"/>
                </a:solidFill>
                <a:latin typeface="Calibri"/>
                <a:ea typeface="Calibri"/>
                <a:cs typeface="Calibri"/>
                <a:sym typeface="Calibri"/>
              </a:rPr>
              <a:t>1/20/15</a:t>
            </a:r>
          </a:p>
        </p:txBody>
      </p:sp>
      <p:sp>
        <p:nvSpPr>
          <p:cNvPr id="88" name="Shape 88"/>
          <p:cNvSpPr txBox="1"/>
          <p:nvPr/>
        </p:nvSpPr>
        <p:spPr>
          <a:xfrm>
            <a:off x="8610600" y="6356350"/>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baseline="0">
                <a:solidFill>
                  <a:srgbClr val="888888"/>
                </a:solidFill>
                <a:latin typeface="Calibri"/>
                <a:ea typeface="Calibri"/>
                <a:cs typeface="Calibri"/>
                <a:sym typeface="Calibri"/>
              </a:rPr>
              <a:t>‹#›</a:t>
            </a:fld>
            <a:endParaRPr lang="en-US" sz="1200" b="0" i="0" u="none" strike="noStrike" cap="none" baseline="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1" name="Shape 91"/>
          <p:cNvSpPr txBox="1">
            <a:spLocks noGrp="1"/>
          </p:cNvSpPr>
          <p:nvPr>
            <p:ph type="body" idx="1"/>
          </p:nvPr>
        </p:nvSpPr>
        <p:spPr>
          <a:xfrm>
            <a:off x="5183187" y="987425"/>
            <a:ext cx="6172199" cy="487362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2" name="Shape 92"/>
          <p:cNvSpPr txBox="1">
            <a:spLocks noGrp="1"/>
          </p:cNvSpPr>
          <p:nvPr>
            <p:ph type="body" idx="2"/>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93" name="Shape 93"/>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4" name="Shape 94"/>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5" name="Shape 95"/>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839787" y="457200"/>
            <a:ext cx="3932237" cy="16001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a:spLocks noGrp="1"/>
          </p:cNvSpPr>
          <p:nvPr>
            <p:ph type="pic" idx="2"/>
          </p:nvPr>
        </p:nvSpPr>
        <p:spPr>
          <a:xfrm>
            <a:off x="5183187" y="987425"/>
            <a:ext cx="6172199" cy="4873624"/>
          </a:xfrm>
          <a:prstGeom prst="rect">
            <a:avLst/>
          </a:prstGeom>
          <a:noFill/>
          <a:ln>
            <a:noFill/>
          </a:ln>
        </p:spPr>
      </p:sp>
      <p:sp>
        <p:nvSpPr>
          <p:cNvPr id="99" name="Shape 99"/>
          <p:cNvSpPr txBox="1">
            <a:spLocks noGrp="1"/>
          </p:cNvSpPr>
          <p:nvPr>
            <p:ph type="body" idx="1"/>
          </p:nvPr>
        </p:nvSpPr>
        <p:spPr>
          <a:xfrm>
            <a:off x="839787" y="2057400"/>
            <a:ext cx="3932237" cy="3811588"/>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100" name="Shape 100"/>
          <p:cNvSpPr txBox="1">
            <a:spLocks noGrp="1"/>
          </p:cNvSpPr>
          <p:nvPr>
            <p:ph type="dt" idx="10"/>
          </p:nvPr>
        </p:nvSpPr>
        <p:spPr>
          <a:xfrm>
            <a:off x="838200" y="6356350"/>
            <a:ext cx="2743199"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1" name="Shape 101"/>
          <p:cNvSpPr txBox="1">
            <a:spLocks noGrp="1"/>
          </p:cNvSpPr>
          <p:nvPr>
            <p:ph type="ftr" idx="11"/>
          </p:nvPr>
        </p:nvSpPr>
        <p:spPr>
          <a:xfrm>
            <a:off x="4038600" y="6356350"/>
            <a:ext cx="4114800" cy="365125"/>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02" name="Shape 102"/>
          <p:cNvSpPr txBox="1">
            <a:spLocks noGrp="1"/>
          </p:cNvSpPr>
          <p:nvPr>
            <p:ph type="sldNum" idx="12"/>
          </p:nvPr>
        </p:nvSpPr>
        <p:spPr>
          <a:xfrm>
            <a:off x="8610600" y="6356350"/>
            <a:ext cx="2743199" cy="36512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fld id="{00000000-1234-1234-1234-123412341234}" type="slidenum">
              <a:rPr lang="en-US" sz="1800" b="0" i="0" u="none" strike="noStrike" cap="none" baseline="0">
                <a:solidFill>
                  <a:schemeClr val="dk1"/>
                </a:solidFill>
                <a:latin typeface="Calibri"/>
                <a:ea typeface="Calibri"/>
                <a:cs typeface="Calibri"/>
                <a:sym typeface="Calibri"/>
              </a:rPr>
              <a:t>‹#›</a:t>
            </a:fld>
            <a:endParaRPr lang="en-US" sz="1800" b="0" i="0" u="none" strike="noStrike" cap="none" baseline="0">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838200" y="365125"/>
            <a:ext cx="10515599" cy="1325562"/>
          </a:xfrm>
          <a:prstGeom prst="rect">
            <a:avLst/>
          </a:prstGeom>
          <a:noFill/>
          <a:ln>
            <a:noFill/>
          </a:ln>
        </p:spPr>
        <p:txBody>
          <a:bodyPr lIns="91425" tIns="91425" rIns="91425" bIns="91425" anchor="ctr" anchorCtr="0"/>
          <a:lstStyle>
            <a:lvl1pPr marL="0" marR="0" indent="0" algn="l" rtl="0">
              <a:lnSpc>
                <a:spcPct val="90000"/>
              </a:lnSpc>
              <a:spcBef>
                <a:spcPts val="0"/>
              </a:spcBef>
              <a:buClr>
                <a:schemeClr val="dk1"/>
              </a:buClr>
              <a:buFont typeface="Calibri"/>
              <a:buNone/>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0" name="Shape 10"/>
          <p:cNvSpPr txBox="1">
            <a:spLocks noGrp="1"/>
          </p:cNvSpPr>
          <p:nvPr>
            <p:ph type="body" idx="1"/>
          </p:nvPr>
        </p:nvSpPr>
        <p:spPr>
          <a:xfrm>
            <a:off x="838200" y="1825625"/>
            <a:ext cx="10515599" cy="4351338"/>
          </a:xfrm>
          <a:prstGeom prst="rect">
            <a:avLst/>
          </a:prstGeom>
          <a:noFill/>
          <a:ln>
            <a:noFill/>
          </a:ln>
        </p:spPr>
        <p:txBody>
          <a:bodyPr lIns="91425" tIns="91425" rIns="91425" bIns="91425" anchor="t" anchorCtr="0"/>
          <a:lstStyle>
            <a:lvl1pPr marL="228600" marR="0" indent="-50800" algn="l" rtl="0">
              <a:lnSpc>
                <a:spcPct val="90000"/>
              </a:lnSpc>
              <a:spcBef>
                <a:spcPts val="1000"/>
              </a:spcBef>
              <a:buClr>
                <a:schemeClr val="dk1"/>
              </a:buClr>
              <a:buFont typeface="Arial"/>
              <a:buChar char="•"/>
              <a:defRPr/>
            </a:lvl1pPr>
            <a:lvl2pPr marL="685800" marR="0" indent="-76200" algn="l" rtl="0">
              <a:lnSpc>
                <a:spcPct val="90000"/>
              </a:lnSpc>
              <a:spcBef>
                <a:spcPts val="500"/>
              </a:spcBef>
              <a:buClr>
                <a:schemeClr val="dk1"/>
              </a:buClr>
              <a:buFont typeface="Arial"/>
              <a:buChar char="•"/>
              <a:defRPr/>
            </a:lvl2pPr>
            <a:lvl3pPr marL="1143000" marR="0" indent="-101600" algn="l" rtl="0">
              <a:lnSpc>
                <a:spcPct val="90000"/>
              </a:lnSpc>
              <a:spcBef>
                <a:spcPts val="500"/>
              </a:spcBef>
              <a:buClr>
                <a:schemeClr val="dk1"/>
              </a:buClr>
              <a:buFont typeface="Arial"/>
              <a:buChar char="•"/>
              <a:defRPr/>
            </a:lvl3pPr>
            <a:lvl4pPr marL="1600200" marR="0" indent="-114300" algn="l" rtl="0">
              <a:lnSpc>
                <a:spcPct val="90000"/>
              </a:lnSpc>
              <a:spcBef>
                <a:spcPts val="500"/>
              </a:spcBef>
              <a:buClr>
                <a:schemeClr val="dk1"/>
              </a:buClr>
              <a:buFont typeface="Arial"/>
              <a:buChar char="•"/>
              <a:defRPr/>
            </a:lvl4pPr>
            <a:lvl5pPr marL="2057400" marR="0" indent="-114300" algn="l" rtl="0">
              <a:lnSpc>
                <a:spcPct val="90000"/>
              </a:lnSpc>
              <a:spcBef>
                <a:spcPts val="500"/>
              </a:spcBef>
              <a:buClr>
                <a:schemeClr val="dk1"/>
              </a:buClr>
              <a:buFont typeface="Arial"/>
              <a:buChar char="•"/>
              <a:defRPr/>
            </a:lvl5pPr>
            <a:lvl6pPr marL="2514600" marR="0" indent="-114300" algn="l" rtl="0">
              <a:lnSpc>
                <a:spcPct val="90000"/>
              </a:lnSpc>
              <a:spcBef>
                <a:spcPts val="500"/>
              </a:spcBef>
              <a:buClr>
                <a:schemeClr val="dk1"/>
              </a:buClr>
              <a:buFont typeface="Arial"/>
              <a:buChar char="•"/>
              <a:defRPr/>
            </a:lvl6pPr>
            <a:lvl7pPr marL="2971800" marR="0" indent="-114300" algn="l" rtl="0">
              <a:lnSpc>
                <a:spcPct val="90000"/>
              </a:lnSpc>
              <a:spcBef>
                <a:spcPts val="500"/>
              </a:spcBef>
              <a:buClr>
                <a:schemeClr val="dk1"/>
              </a:buClr>
              <a:buFont typeface="Arial"/>
              <a:buChar char="•"/>
              <a:defRPr/>
            </a:lvl7pPr>
            <a:lvl8pPr marL="3429000" marR="0" indent="-114300" algn="l" rtl="0">
              <a:lnSpc>
                <a:spcPct val="90000"/>
              </a:lnSpc>
              <a:spcBef>
                <a:spcPts val="500"/>
              </a:spcBef>
              <a:buClr>
                <a:schemeClr val="dk1"/>
              </a:buClr>
              <a:buFont typeface="Arial"/>
              <a:buChar char="•"/>
              <a:defRPr/>
            </a:lvl8pPr>
            <a:lvl9pPr marL="3886200" marR="0" indent="-114300" algn="l" rtl="0">
              <a:lnSpc>
                <a:spcPct val="90000"/>
              </a:lnSpc>
              <a:spcBef>
                <a:spcPts val="500"/>
              </a:spcBef>
              <a:buClr>
                <a:schemeClr val="dk1"/>
              </a:buClr>
              <a:buFont typeface="Arial"/>
              <a:buChar char="•"/>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discovere.org/" TargetMode="Externa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18.jp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jpg"/><Relationship Id="rId17" Type="http://schemas.openxmlformats.org/officeDocument/2006/relationships/image" Target="../media/image2.png"/><Relationship Id="rId2" Type="http://schemas.openxmlformats.org/officeDocument/2006/relationships/notesSlide" Target="../notesSlides/notesSlide8.xml"/><Relationship Id="rId16"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5" Type="http://schemas.openxmlformats.org/officeDocument/2006/relationships/image" Target="../media/image2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 Id="rId1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subTitle" idx="1"/>
          </p:nvPr>
        </p:nvSpPr>
        <p:spPr>
          <a:xfrm>
            <a:off x="765516" y="4211198"/>
            <a:ext cx="5794675" cy="1655761"/>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i="0" u="none" strike="noStrike" cap="none" baseline="0">
                <a:solidFill>
                  <a:schemeClr val="dk1"/>
                </a:solidFill>
                <a:latin typeface="Calibri"/>
                <a:ea typeface="Calibri"/>
                <a:cs typeface="Calibri"/>
                <a:sym typeface="Calibri"/>
              </a:rPr>
              <a:t>Smooth Operator</a:t>
            </a:r>
          </a:p>
        </p:txBody>
      </p:sp>
      <p:pic>
        <p:nvPicPr>
          <p:cNvPr id="117" name="Shape 117"/>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18" name="Shape 118"/>
          <p:cNvSpPr/>
          <p:nvPr/>
        </p:nvSpPr>
        <p:spPr>
          <a:xfrm>
            <a:off x="9173703" y="6398203"/>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sng" strike="noStrike" cap="none" baseline="0">
                <a:solidFill>
                  <a:schemeClr val="hlink"/>
                </a:solidFill>
                <a:latin typeface="arial"/>
                <a:ea typeface="arial"/>
                <a:cs typeface="arial"/>
                <a:sym typeface="arial"/>
                <a:hlinkClick r:id="rId4"/>
              </a:rPr>
              <a:t>www.discovere.org</a:t>
            </a:r>
            <a:r>
              <a:rPr lang="en-US" sz="1200" b="0" i="0" u="none" strike="noStrike" cap="none" baseline="0">
                <a:solidFill>
                  <a:srgbClr val="7D7D7D"/>
                </a:solidFill>
                <a:latin typeface="arial"/>
                <a:ea typeface="arial"/>
                <a:cs typeface="arial"/>
                <a:sym typeface="arial"/>
              </a:rPr>
              <a:t> </a:t>
            </a:r>
          </a:p>
        </p:txBody>
      </p:sp>
      <p:sp>
        <p:nvSpPr>
          <p:cNvPr id="119" name="Shape 119"/>
          <p:cNvSpPr txBox="1"/>
          <p:nvPr/>
        </p:nvSpPr>
        <p:spPr>
          <a:xfrm>
            <a:off x="154888" y="2133279"/>
            <a:ext cx="7015929" cy="1915553"/>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dirty="0">
                <a:solidFill>
                  <a:schemeClr val="dk1"/>
                </a:solidFill>
                <a:latin typeface="Calibri"/>
                <a:ea typeface="Calibri"/>
                <a:cs typeface="Calibri"/>
                <a:sym typeface="Calibri"/>
              </a:rPr>
              <a:t>TURNING IDEAS INTO REALITY:</a:t>
            </a:r>
            <a:r>
              <a:rPr lang="en-US" sz="3950" b="1" i="0" u="none" strike="noStrike" cap="none" baseline="0" dirty="0">
                <a:solidFill>
                  <a:schemeClr val="dk1"/>
                </a:solidFill>
                <a:latin typeface="Calibri"/>
                <a:ea typeface="Calibri"/>
                <a:cs typeface="Calibri"/>
                <a:sym typeface="Calibri"/>
              </a:rPr>
              <a:t/>
            </a:r>
            <a:br>
              <a:rPr lang="en-US" sz="3950" b="1" i="0" u="none" strike="noStrike" cap="none" baseline="0" dirty="0">
                <a:solidFill>
                  <a:schemeClr val="dk1"/>
                </a:solidFill>
                <a:latin typeface="Calibri"/>
                <a:ea typeface="Calibri"/>
                <a:cs typeface="Calibri"/>
                <a:sym typeface="Calibri"/>
              </a:rPr>
            </a:br>
            <a:r>
              <a:rPr lang="en-US" sz="4150" b="1" i="0" u="none" strike="noStrike" cap="none" baseline="0" dirty="0">
                <a:solidFill>
                  <a:schemeClr val="dk1"/>
                </a:solidFill>
                <a:latin typeface="Calibri"/>
                <a:ea typeface="Calibri"/>
                <a:cs typeface="Calibri"/>
                <a:sym typeface="Calibri"/>
              </a:rPr>
              <a:t>ENGINEERING A BETTER WORLD</a:t>
            </a:r>
          </a:p>
        </p:txBody>
      </p:sp>
      <p:pic>
        <p:nvPicPr>
          <p:cNvPr id="120" name="Shape 120"/>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Shape 229"/>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30" name="Shape 230"/>
          <p:cNvSpPr/>
          <p:nvPr/>
        </p:nvSpPr>
        <p:spPr>
          <a:xfrm>
            <a:off x="5710176" y="1478266"/>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ASK: </a:t>
            </a:r>
            <a:r>
              <a:rPr lang="en-US" sz="1800" b="0" i="0" u="none" strike="noStrike" cap="none" baseline="0">
                <a:solidFill>
                  <a:srgbClr val="474747"/>
                </a:solidFill>
                <a:latin typeface="Arial"/>
                <a:ea typeface="Arial"/>
                <a:cs typeface="Arial"/>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IMAGINE: </a:t>
            </a:r>
            <a:r>
              <a:rPr lang="en-US" sz="1800" b="0" i="0" u="none" strike="noStrike" cap="none" baseline="0">
                <a:solidFill>
                  <a:srgbClr val="474747"/>
                </a:solidFill>
                <a:latin typeface="Arial"/>
                <a:ea typeface="Arial"/>
                <a:cs typeface="Arial"/>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PLAN: </a:t>
            </a:r>
            <a:r>
              <a:rPr lang="en-US" sz="1800" b="0" i="0" u="none" strike="noStrike" cap="none" baseline="0">
                <a:solidFill>
                  <a:srgbClr val="474747"/>
                </a:solidFill>
                <a:latin typeface="Arial"/>
                <a:ea typeface="Arial"/>
                <a:cs typeface="Arial"/>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CREATE: </a:t>
            </a:r>
            <a:r>
              <a:rPr lang="en-US" sz="1800" b="0" i="0" u="none" strike="noStrike" cap="none" baseline="0">
                <a:solidFill>
                  <a:srgbClr val="474747"/>
                </a:solidFill>
                <a:latin typeface="Arial"/>
                <a:ea typeface="Arial"/>
                <a:cs typeface="Arial"/>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a:solidFill>
                  <a:srgbClr val="474747"/>
                </a:solidFill>
                <a:latin typeface="Arial"/>
                <a:ea typeface="Arial"/>
                <a:cs typeface="Arial"/>
                <a:sym typeface="Arial"/>
              </a:rPr>
              <a:t>IMPROVE: </a:t>
            </a:r>
            <a:r>
              <a:rPr lang="en-US" sz="1800" b="0" i="0" u="none" strike="noStrike" cap="none" baseline="0">
                <a:solidFill>
                  <a:srgbClr val="474747"/>
                </a:solidFill>
                <a:latin typeface="Arial"/>
                <a:ea typeface="Arial"/>
                <a:cs typeface="Arial"/>
                <a:sym typeface="Arial"/>
              </a:rPr>
              <a:t>What works? What doesn't? What could work better? Modify your designs to make it better. Test it out!</a:t>
            </a:r>
          </a:p>
          <a:p>
            <a:pPr marL="0" marR="0" lvl="0" indent="0" algn="l" rtl="0">
              <a:spcBef>
                <a:spcPts val="0"/>
              </a:spcBef>
              <a:spcAft>
                <a:spcPts val="1500"/>
              </a:spcAft>
              <a:buSzPct val="25000"/>
              <a:buNone/>
            </a:pPr>
            <a:r>
              <a:rPr lang="en-US" sz="1400" b="0" i="0" u="none" strike="noStrike" cap="none" baseline="0">
                <a:solidFill>
                  <a:srgbClr val="474747"/>
                </a:solidFill>
                <a:latin typeface="Arial"/>
                <a:ea typeface="Arial"/>
                <a:cs typeface="Arial"/>
                <a:sym typeface="Arial"/>
              </a:rPr>
              <a:t>www.teachengineering.org</a:t>
            </a:r>
          </a:p>
        </p:txBody>
      </p:sp>
      <p:sp>
        <p:nvSpPr>
          <p:cNvPr id="231" name="Shape 231"/>
          <p:cNvSpPr txBox="1">
            <a:spLocks noGrp="1"/>
          </p:cNvSpPr>
          <p:nvPr>
            <p:ph type="title"/>
          </p:nvPr>
        </p:nvSpPr>
        <p:spPr>
          <a:xfrm>
            <a:off x="181613" y="-51030"/>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pic>
        <p:nvPicPr>
          <p:cNvPr id="232" name="Shape 232"/>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Shape 237"/>
          <p:cNvPicPr preferRelativeResize="0"/>
          <p:nvPr/>
        </p:nvPicPr>
        <p:blipFill rotWithShape="1">
          <a:blip r:embed="rId3">
            <a:alphaModFix/>
          </a:blip>
          <a:srcRect l="13803" t="18600" r="61691" b="45300"/>
          <a:stretch/>
        </p:blipFill>
        <p:spPr>
          <a:xfrm>
            <a:off x="6621517" y="3660087"/>
            <a:ext cx="5092054" cy="2585543"/>
          </a:xfrm>
          <a:prstGeom prst="rect">
            <a:avLst/>
          </a:prstGeom>
          <a:noFill/>
          <a:ln>
            <a:noFill/>
          </a:ln>
        </p:spPr>
      </p:pic>
      <p:pic>
        <p:nvPicPr>
          <p:cNvPr id="238" name="Shape 238"/>
          <p:cNvPicPr preferRelativeResize="0"/>
          <p:nvPr/>
        </p:nvPicPr>
        <p:blipFill rotWithShape="1">
          <a:blip r:embed="rId4">
            <a:alphaModFix/>
          </a:blip>
          <a:srcRect/>
          <a:stretch/>
        </p:blipFill>
        <p:spPr>
          <a:xfrm>
            <a:off x="8099406" y="262912"/>
            <a:ext cx="3378765" cy="3164336"/>
          </a:xfrm>
          <a:prstGeom prst="rect">
            <a:avLst/>
          </a:prstGeom>
          <a:noFill/>
          <a:ln>
            <a:noFill/>
          </a:ln>
        </p:spPr>
      </p:pic>
      <p:sp>
        <p:nvSpPr>
          <p:cNvPr id="239" name="Shape 239"/>
          <p:cNvSpPr txBox="1">
            <a:spLocks noGrp="1"/>
          </p:cNvSpPr>
          <p:nvPr>
            <p:ph type="title"/>
          </p:nvPr>
        </p:nvSpPr>
        <p:spPr>
          <a:xfrm>
            <a:off x="118243" y="148255"/>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Process</a:t>
            </a:r>
          </a:p>
        </p:txBody>
      </p:sp>
      <p:sp>
        <p:nvSpPr>
          <p:cNvPr id="240" name="Shape 240"/>
          <p:cNvSpPr txBox="1">
            <a:spLocks noGrp="1"/>
          </p:cNvSpPr>
          <p:nvPr>
            <p:ph type="body" idx="1"/>
          </p:nvPr>
        </p:nvSpPr>
        <p:spPr>
          <a:xfrm>
            <a:off x="444302" y="1388640"/>
            <a:ext cx="6967185" cy="5170054"/>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Imagine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INDIVIDUALLY: observe available materials, and brainstorm and write design ideas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TEAM: share individual ideas </a:t>
            </a:r>
            <a:r>
              <a:rPr lang="en-US" sz="2200" b="0" i="1" u="none" strike="noStrike" cap="none" baseline="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Plan</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Create</a:t>
            </a:r>
            <a:r>
              <a:rPr lang="en-US" sz="2800" b="0" i="0" u="none" strike="noStrike" cap="none" baseline="0">
                <a:solidFill>
                  <a:schemeClr val="dk1"/>
                </a:solidFill>
                <a:latin typeface="Calibri"/>
                <a:ea typeface="Calibri"/>
                <a:cs typeface="Calibri"/>
                <a:sym typeface="Calibri"/>
              </a:rPr>
              <a:t> </a:t>
            </a:r>
            <a:r>
              <a:rPr lang="en-US" sz="2200" b="0" i="1" u="none" strike="noStrike" cap="none" baseline="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3200" b="1" i="0" u="none" strike="noStrike" cap="none" baseline="0">
                <a:solidFill>
                  <a:schemeClr val="dk1"/>
                </a:solidFill>
                <a:latin typeface="Calibri"/>
                <a:ea typeface="Calibri"/>
                <a:cs typeface="Calibri"/>
                <a:sym typeface="Calibri"/>
              </a:rPr>
              <a:t>Improve and Test </a:t>
            </a:r>
            <a:r>
              <a:rPr lang="en-US" sz="2000" b="0" i="1" u="none" strike="noStrike" cap="none" baseline="0">
                <a:solidFill>
                  <a:schemeClr val="dk1"/>
                </a:solidFill>
                <a:latin typeface="Calibri"/>
                <a:ea typeface="Calibri"/>
                <a:cs typeface="Calibri"/>
                <a:sym typeface="Calibri"/>
              </a:rPr>
              <a:t>(10 min.)</a:t>
            </a:r>
          </a:p>
        </p:txBody>
      </p:sp>
      <p:pic>
        <p:nvPicPr>
          <p:cNvPr id="241" name="Shape 241"/>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48" name="Shape 248"/>
          <p:cNvSpPr txBox="1">
            <a:spLocks noGrp="1"/>
          </p:cNvSpPr>
          <p:nvPr>
            <p:ph type="title"/>
          </p:nvPr>
        </p:nvSpPr>
        <p:spPr>
          <a:xfrm>
            <a:off x="280675" y="191968"/>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Reflection</a:t>
            </a:r>
          </a:p>
        </p:txBody>
      </p:sp>
      <p:sp>
        <p:nvSpPr>
          <p:cNvPr id="249" name="Shape 249"/>
          <p:cNvSpPr txBox="1">
            <a:spLocks noGrp="1"/>
          </p:cNvSpPr>
          <p:nvPr>
            <p:ph type="body" idx="1"/>
          </p:nvPr>
        </p:nvSpPr>
        <p:spPr>
          <a:xfrm>
            <a:off x="431800" y="1286936"/>
            <a:ext cx="11480800" cy="5613399"/>
          </a:xfrm>
          <a:prstGeom prst="rect">
            <a:avLst/>
          </a:prstGeom>
          <a:noFill/>
          <a:ln>
            <a:noFill/>
          </a:ln>
        </p:spPr>
        <p:txBody>
          <a:bodyPr lIns="91425" tIns="45700" rIns="91425" bIns="45700" anchor="t" anchorCtr="0">
            <a:noAutofit/>
          </a:bodyPr>
          <a:lstStyle/>
          <a:p>
            <a:pPr marL="228600" marR="0" lvl="0" indent="-228600" algn="l" rtl="0">
              <a:lnSpc>
                <a:spcPct val="110000"/>
              </a:lnSpc>
              <a:spcBef>
                <a:spcPts val="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went well? Not so well?  Why?</a:t>
            </a:r>
          </a:p>
          <a:p>
            <a:pPr marL="228600" marR="0" lvl="0" indent="-228600" algn="l" rtl="0">
              <a:lnSpc>
                <a:spcPct val="11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aspects of other team designs stood out to you?  </a:t>
            </a:r>
          </a:p>
          <a:p>
            <a:pPr marL="228600" marR="0" lvl="0" indent="-228600" algn="l" rtl="0">
              <a:lnSpc>
                <a:spcPct val="11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Did other designs give you ideas for ways to improve your design?</a:t>
            </a:r>
          </a:p>
          <a:p>
            <a:pPr marL="228600" marR="0" lvl="0" indent="-228600" algn="l" rtl="0">
              <a:lnSpc>
                <a:spcPct val="11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modifications would you make if we had time to complete the design challenge again?</a:t>
            </a:r>
          </a:p>
          <a:p>
            <a:pPr marL="228600" marR="0" lvl="0" indent="-50800" algn="l" rtl="0">
              <a:lnSpc>
                <a:spcPct val="12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50" name="Shape 250"/>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257" name="Shape 257"/>
          <p:cNvSpPr txBox="1">
            <a:spLocks noGrp="1"/>
          </p:cNvSpPr>
          <p:nvPr>
            <p:ph type="title"/>
          </p:nvPr>
        </p:nvSpPr>
        <p:spPr>
          <a:xfrm>
            <a:off x="246112" y="132013"/>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Wrap Up</a:t>
            </a:r>
          </a:p>
        </p:txBody>
      </p:sp>
      <p:sp>
        <p:nvSpPr>
          <p:cNvPr id="258" name="Shape 258"/>
          <p:cNvSpPr txBox="1">
            <a:spLocks noGrp="1"/>
          </p:cNvSpPr>
          <p:nvPr>
            <p:ph type="body" idx="1"/>
          </p:nvPr>
        </p:nvSpPr>
        <p:spPr>
          <a:xfrm>
            <a:off x="499650" y="1165990"/>
            <a:ext cx="1092986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b="0" i="0" u="none" strike="noStrike" cap="none" baseline="0">
                <a:solidFill>
                  <a:schemeClr val="dk1"/>
                </a:solidFill>
                <a:latin typeface="Calibri"/>
                <a:ea typeface="Calibri"/>
                <a:cs typeface="Calibri"/>
                <a:sym typeface="Calibri"/>
              </a:rPr>
              <a:t>How can you turn ideas into reality?</a:t>
            </a:r>
          </a:p>
        </p:txBody>
      </p:sp>
      <p:pic>
        <p:nvPicPr>
          <p:cNvPr id="259" name="Shape 259"/>
          <p:cNvPicPr preferRelativeResize="0"/>
          <p:nvPr/>
        </p:nvPicPr>
        <p:blipFill rotWithShape="1">
          <a:blip r:embed="rId4">
            <a:alphaModFix/>
          </a:blip>
          <a:srcRect t="8191"/>
          <a:stretch/>
        </p:blipFill>
        <p:spPr>
          <a:xfrm>
            <a:off x="7744588" y="2204998"/>
            <a:ext cx="3950072" cy="4518918"/>
          </a:xfrm>
          <a:prstGeom prst="rect">
            <a:avLst/>
          </a:prstGeom>
          <a:noFill/>
          <a:ln>
            <a:noFill/>
          </a:ln>
        </p:spPr>
      </p:pic>
      <p:pic>
        <p:nvPicPr>
          <p:cNvPr id="260" name="Shape 260"/>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838200" y="629587"/>
            <a:ext cx="5392903" cy="5547376"/>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This material is based upon work supported by the National Science Foundation under Grant No. EEC – 1009607 and through EiF grant 14.06</a:t>
            </a:r>
          </a:p>
          <a:p>
            <a:pPr marL="0" marR="0" lvl="0" indent="0" algn="ctr" rtl="0">
              <a:lnSpc>
                <a:spcPct val="90000"/>
              </a:lnSpc>
              <a:spcBef>
                <a:spcPts val="1000"/>
              </a:spcBef>
              <a:buClr>
                <a:schemeClr val="dk1"/>
              </a:buClr>
              <a:buFont typeface="Arial"/>
              <a:buNone/>
            </a:pPr>
            <a:endParaRPr sz="2800" b="0" i="1"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SzPct val="25000"/>
              <a:buFont typeface="Arial"/>
              <a:buNone/>
            </a:pPr>
            <a:r>
              <a:rPr lang="en-US" sz="2800" b="0" i="1" u="none" strike="noStrike" cap="none" baseline="0">
                <a:solidFill>
                  <a:schemeClr val="dk1"/>
                </a:solidFill>
                <a:latin typeface="Calibri"/>
                <a:ea typeface="Calibri"/>
                <a:cs typeface="Calibri"/>
                <a:sym typeface="Calibri"/>
              </a:rPr>
              <a:t>References:</a:t>
            </a:r>
          </a:p>
          <a:p>
            <a:pPr marL="0" marR="0" lvl="0" indent="0" algn="l" rtl="0">
              <a:lnSpc>
                <a:spcPct val="90000"/>
              </a:lnSpc>
              <a:spcBef>
                <a:spcPts val="1000"/>
              </a:spcBef>
              <a:buClr>
                <a:schemeClr val="dk1"/>
              </a:buClr>
              <a:buSzPct val="25000"/>
              <a:buFont typeface="Arial"/>
              <a:buNone/>
            </a:pPr>
            <a:r>
              <a:rPr lang="en-US" sz="1800" b="0" i="0" u="none" strike="noStrike" cap="none" baseline="0">
                <a:solidFill>
                  <a:schemeClr val="dk1"/>
                </a:solidFill>
                <a:latin typeface="Calibri"/>
                <a:ea typeface="Calibri"/>
                <a:cs typeface="Calibri"/>
                <a:sym typeface="Calibri"/>
              </a:rPr>
              <a:t>Ohio's new learning standards. </a:t>
            </a:r>
            <a:r>
              <a:rPr lang="en-US" sz="1800" b="0" i="1" u="none" strike="noStrike" cap="none" baseline="0">
                <a:solidFill>
                  <a:schemeClr val="dk1"/>
                </a:solidFill>
                <a:latin typeface="Calibri"/>
                <a:ea typeface="Calibri"/>
                <a:cs typeface="Calibri"/>
                <a:sym typeface="Calibri"/>
              </a:rPr>
              <a:t>Ohio department of education</a:t>
            </a:r>
            <a:r>
              <a:rPr lang="en-US" sz="1800" b="0" i="0" u="none" strike="noStrike" cap="none" baseline="0">
                <a:solidFill>
                  <a:schemeClr val="dk1"/>
                </a:solidFill>
                <a:latin typeface="Calibri"/>
                <a:ea typeface="Calibri"/>
                <a:cs typeface="Calibri"/>
                <a:sym typeface="Calibri"/>
              </a:rPr>
              <a:t>.  08 Aug 2014.  Retrieved from: </a:t>
            </a:r>
            <a:r>
              <a:rPr lang="en-US" sz="1800" b="0" i="0" u="sng" strike="noStrike" cap="none" baseline="0">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baseline="0">
                <a:solidFill>
                  <a:schemeClr val="dk1"/>
                </a:solidFill>
                <a:latin typeface="Calibri"/>
                <a:ea typeface="Calibri"/>
                <a:cs typeface="Calibri"/>
                <a:sym typeface="Calibri"/>
              </a:rPr>
              <a:t> </a:t>
            </a:r>
          </a:p>
          <a:p>
            <a:pPr marL="0" marR="0" lvl="0" indent="0" algn="ctr" rtl="0">
              <a:lnSpc>
                <a:spcPct val="90000"/>
              </a:lnSpc>
              <a:spcBef>
                <a:spcPts val="1000"/>
              </a:spcBef>
              <a:buClr>
                <a:schemeClr val="dk1"/>
              </a:buClr>
              <a:buFont typeface="Arial"/>
              <a:buNone/>
            </a:pPr>
            <a:endParaRPr sz="2800" b="0" i="1"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Font typeface="Arial"/>
              <a:buNone/>
            </a:pPr>
            <a:endParaRPr sz="2800" b="0" i="0" u="none" strike="noStrike" cap="none" baseline="0">
              <a:solidFill>
                <a:schemeClr val="dk1"/>
              </a:solidFill>
              <a:latin typeface="Calibri"/>
              <a:ea typeface="Calibri"/>
              <a:cs typeface="Calibri"/>
              <a:sym typeface="Calibri"/>
            </a:endParaRPr>
          </a:p>
        </p:txBody>
      </p:sp>
      <p:pic>
        <p:nvPicPr>
          <p:cNvPr id="267" name="Shape 267"/>
          <p:cNvPicPr preferRelativeResize="0"/>
          <p:nvPr/>
        </p:nvPicPr>
        <p:blipFill rotWithShape="1">
          <a:blip r:embed="rId4">
            <a:alphaModFix/>
          </a:blip>
          <a:srcRect/>
          <a:stretch/>
        </p:blipFill>
        <p:spPr>
          <a:xfrm>
            <a:off x="6231103" y="189185"/>
            <a:ext cx="5729669" cy="6237889"/>
          </a:xfrm>
          <a:prstGeom prst="rect">
            <a:avLst/>
          </a:prstGeom>
          <a:noFill/>
          <a:ln>
            <a:noFill/>
          </a:ln>
        </p:spPr>
      </p:pic>
      <p:sp>
        <p:nvSpPr>
          <p:cNvPr id="268" name="Shape 268"/>
          <p:cNvSpPr/>
          <p:nvPr/>
        </p:nvSpPr>
        <p:spPr>
          <a:xfrm>
            <a:off x="7861190" y="6428051"/>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sng" strike="noStrike" cap="none" baseline="0">
                <a:solidFill>
                  <a:schemeClr val="hlink"/>
                </a:solidFill>
                <a:latin typeface="arial"/>
                <a:ea typeface="arial"/>
                <a:cs typeface="arial"/>
                <a:sym typeface="arial"/>
                <a:hlinkClick r:id="rId5"/>
              </a:rPr>
              <a:t>www.discovere.org</a:t>
            </a:r>
            <a:r>
              <a:rPr lang="en-US" sz="1800" b="0" i="0" u="none" strike="noStrike" cap="none" baseline="0">
                <a:solidFill>
                  <a:srgbClr val="7D7D7D"/>
                </a:solidFill>
                <a:latin typeface="arial"/>
                <a:ea typeface="arial"/>
                <a:cs typeface="arial"/>
                <a:sym typeface="arial"/>
              </a:rPr>
              <a:t> </a:t>
            </a:r>
          </a:p>
        </p:txBody>
      </p:sp>
      <p:pic>
        <p:nvPicPr>
          <p:cNvPr id="269" name="Shape 269"/>
          <p:cNvPicPr preferRelativeResize="0"/>
          <p:nvPr/>
        </p:nvPicPr>
        <p:blipFill>
          <a:blip r:embed="rId6">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p:nvPr/>
        </p:nvSpPr>
        <p:spPr>
          <a:xfrm>
            <a:off x="8943084" y="2012433"/>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3"/>
              </a:rPr>
              <a:t>images.businessweek.com</a:t>
            </a:r>
          </a:p>
        </p:txBody>
      </p:sp>
      <p:sp>
        <p:nvSpPr>
          <p:cNvPr id="127" name="Shape 127"/>
          <p:cNvSpPr/>
          <p:nvPr/>
        </p:nvSpPr>
        <p:spPr>
          <a:xfrm>
            <a:off x="7516714" y="41672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4"/>
              </a:rPr>
              <a:t>www.wistatefair.com</a:t>
            </a:r>
          </a:p>
        </p:txBody>
      </p:sp>
      <p:sp>
        <p:nvSpPr>
          <p:cNvPr id="128" name="Shape 128"/>
          <p:cNvSpPr/>
          <p:nvPr/>
        </p:nvSpPr>
        <p:spPr>
          <a:xfrm>
            <a:off x="10030096" y="4249251"/>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5"/>
              </a:rPr>
              <a:t>www.gettyimages.com</a:t>
            </a:r>
          </a:p>
        </p:txBody>
      </p:sp>
      <p:sp>
        <p:nvSpPr>
          <p:cNvPr id="129" name="Shape 129"/>
          <p:cNvSpPr txBox="1">
            <a:spLocks noGrp="1"/>
          </p:cNvSpPr>
          <p:nvPr>
            <p:ph type="title"/>
          </p:nvPr>
        </p:nvSpPr>
        <p:spPr>
          <a:xfrm>
            <a:off x="0" y="23704"/>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4800" b="1" i="0" u="none" strike="noStrike" cap="none" baseline="0" dirty="0">
                <a:solidFill>
                  <a:schemeClr val="dk1"/>
                </a:solidFill>
                <a:latin typeface="Calibri"/>
                <a:ea typeface="Calibri"/>
                <a:cs typeface="Calibri"/>
                <a:sym typeface="Calibri"/>
              </a:rPr>
              <a:t>What does an engineer do?</a:t>
            </a:r>
          </a:p>
        </p:txBody>
      </p:sp>
      <p:sp>
        <p:nvSpPr>
          <p:cNvPr id="130" name="Shape 130"/>
          <p:cNvSpPr txBox="1">
            <a:spLocks noGrp="1"/>
          </p:cNvSpPr>
          <p:nvPr>
            <p:ph type="body" idx="1"/>
          </p:nvPr>
        </p:nvSpPr>
        <p:spPr>
          <a:xfrm>
            <a:off x="290286" y="1168400"/>
            <a:ext cx="6894284" cy="5207685"/>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Much, much more….</a:t>
            </a:r>
            <a:r>
              <a:rPr lang="en-US" sz="2400" b="1" i="0" u="none" strike="noStrike" cap="none" baseline="0" dirty="0">
                <a:solidFill>
                  <a:schemeClr val="dk1"/>
                </a:solidFill>
                <a:latin typeface="Calibri"/>
                <a:ea typeface="Calibri"/>
                <a:cs typeface="Calibri"/>
                <a:sym typeface="Calibri"/>
              </a:rPr>
              <a:t>the list is endless</a:t>
            </a:r>
          </a:p>
        </p:txBody>
      </p:sp>
      <p:pic>
        <p:nvPicPr>
          <p:cNvPr id="131" name="Shape 131"/>
          <p:cNvPicPr preferRelativeResize="0"/>
          <p:nvPr/>
        </p:nvPicPr>
        <p:blipFill rotWithShape="1">
          <a:blip r:embed="rId6">
            <a:alphaModFix/>
          </a:blip>
          <a:srcRect/>
          <a:stretch/>
        </p:blipFill>
        <p:spPr>
          <a:xfrm>
            <a:off x="7609567" y="0"/>
            <a:ext cx="4449082" cy="2595297"/>
          </a:xfrm>
          <a:prstGeom prst="rect">
            <a:avLst/>
          </a:prstGeom>
          <a:noFill/>
          <a:ln>
            <a:noFill/>
          </a:ln>
        </p:spPr>
      </p:pic>
      <p:pic>
        <p:nvPicPr>
          <p:cNvPr id="132" name="Shape 132"/>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133" name="Shape 133"/>
          <p:cNvPicPr preferRelativeResize="0"/>
          <p:nvPr/>
        </p:nvPicPr>
        <p:blipFill rotWithShape="1">
          <a:blip r:embed="rId8">
            <a:alphaModFix/>
          </a:blip>
          <a:srcRect/>
          <a:stretch/>
        </p:blipFill>
        <p:spPr>
          <a:xfrm>
            <a:off x="7882728" y="4427892"/>
            <a:ext cx="3496471" cy="2324084"/>
          </a:xfrm>
          <a:prstGeom prst="rect">
            <a:avLst/>
          </a:prstGeom>
          <a:noFill/>
          <a:ln>
            <a:noFill/>
          </a:ln>
        </p:spPr>
      </p:pic>
      <p:pic>
        <p:nvPicPr>
          <p:cNvPr id="134" name="Shape 134"/>
          <p:cNvPicPr preferRelativeResize="0"/>
          <p:nvPr/>
        </p:nvPicPr>
        <p:blipFill>
          <a:blip r:embed="rId9">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pic>
        <p:nvPicPr>
          <p:cNvPr id="141" name="Shape 141"/>
          <p:cNvPicPr preferRelativeResize="0"/>
          <p:nvPr/>
        </p:nvPicPr>
        <p:blipFill rotWithShape="1">
          <a:blip r:embed="rId4">
            <a:alphaModFix/>
          </a:blip>
          <a:srcRect/>
          <a:stretch/>
        </p:blipFill>
        <p:spPr>
          <a:xfrm>
            <a:off x="7236852" y="965200"/>
            <a:ext cx="4072770" cy="5239024"/>
          </a:xfrm>
          <a:prstGeom prst="rect">
            <a:avLst/>
          </a:prstGeom>
          <a:noFill/>
          <a:ln>
            <a:noFill/>
          </a:ln>
        </p:spPr>
      </p:pic>
      <p:sp>
        <p:nvSpPr>
          <p:cNvPr id="142" name="Shape 142"/>
          <p:cNvSpPr txBox="1">
            <a:spLocks noGrp="1"/>
          </p:cNvSpPr>
          <p:nvPr>
            <p:ph type="title"/>
          </p:nvPr>
        </p:nvSpPr>
        <p:spPr>
          <a:xfrm>
            <a:off x="100379" y="558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How do engineers do this?</a:t>
            </a:r>
          </a:p>
        </p:txBody>
      </p:sp>
      <p:sp>
        <p:nvSpPr>
          <p:cNvPr id="143" name="Shape 143"/>
          <p:cNvSpPr txBox="1">
            <a:spLocks noGrp="1"/>
          </p:cNvSpPr>
          <p:nvPr>
            <p:ph type="body" idx="1"/>
          </p:nvPr>
        </p:nvSpPr>
        <p:spPr>
          <a:xfrm>
            <a:off x="484281" y="1304969"/>
            <a:ext cx="5951483" cy="4767887"/>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Help others by solving all sorts of problems.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Use one of their most important tools: their own creativity.</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Work in design teams.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Use cool tools such as computers, microscopes, testing machines, etc.</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Communicate with lots of people about problems they need solved.</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a:solidFill>
                  <a:schemeClr val="dk1"/>
                </a:solidFill>
                <a:latin typeface="Calibri"/>
                <a:ea typeface="Calibri"/>
                <a:cs typeface="Calibri"/>
                <a:sym typeface="Calibri"/>
              </a:rPr>
              <a:t>Share ideas and solutions with others through presentations and/or writing.</a:t>
            </a:r>
          </a:p>
        </p:txBody>
      </p:sp>
      <p:pic>
        <p:nvPicPr>
          <p:cNvPr id="144" name="Shape 144"/>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170669" y="727468"/>
            <a:ext cx="11806988" cy="181275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4000" b="0" i="0" u="none" strike="noStrike" cap="none" baseline="0">
                <a:solidFill>
                  <a:schemeClr val="dk1"/>
                </a:solidFill>
                <a:latin typeface="Calibri"/>
                <a:ea typeface="Calibri"/>
                <a:cs typeface="Calibri"/>
                <a:sym typeface="Calibri"/>
              </a:rPr>
              <a:t>Today you will be a biomedical engineer – </a:t>
            </a:r>
            <a:br>
              <a:rPr lang="en-US" sz="4000" b="0" i="0" u="none" strike="noStrike" cap="none" baseline="0">
                <a:solidFill>
                  <a:schemeClr val="dk1"/>
                </a:solidFill>
                <a:latin typeface="Calibri"/>
                <a:ea typeface="Calibri"/>
                <a:cs typeface="Calibri"/>
                <a:sym typeface="Calibri"/>
              </a:rPr>
            </a:br>
            <a:r>
              <a:rPr lang="en-US" sz="4000" b="0" i="0" u="none" strike="noStrike" cap="none" baseline="0">
                <a:solidFill>
                  <a:schemeClr val="dk1"/>
                </a:solidFill>
                <a:latin typeface="Calibri"/>
                <a:ea typeface="Calibri"/>
                <a:cs typeface="Calibri"/>
                <a:sym typeface="Calibri"/>
              </a:rPr>
              <a:t>You will design, build and test a lifesaving device!</a:t>
            </a:r>
          </a:p>
        </p:txBody>
      </p:sp>
      <p:pic>
        <p:nvPicPr>
          <p:cNvPr id="151" name="Shape 151"/>
          <p:cNvPicPr preferRelativeResize="0"/>
          <p:nvPr/>
        </p:nvPicPr>
        <p:blipFill rotWithShape="1">
          <a:blip r:embed="rId3">
            <a:alphaModFix/>
          </a:blip>
          <a:srcRect/>
          <a:stretch/>
        </p:blipFill>
        <p:spPr>
          <a:xfrm>
            <a:off x="3090332" y="2339928"/>
            <a:ext cx="6256866" cy="4179934"/>
          </a:xfrm>
          <a:prstGeom prst="rect">
            <a:avLst/>
          </a:prstGeom>
          <a:noFill/>
          <a:ln>
            <a:noFill/>
          </a:ln>
        </p:spPr>
      </p:pic>
      <p:sp>
        <p:nvSpPr>
          <p:cNvPr id="152" name="Shape 152"/>
          <p:cNvSpPr txBox="1"/>
          <p:nvPr/>
        </p:nvSpPr>
        <p:spPr>
          <a:xfrm>
            <a:off x="151180" y="106613"/>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a Better World</a:t>
            </a:r>
          </a:p>
        </p:txBody>
      </p:sp>
      <p:pic>
        <p:nvPicPr>
          <p:cNvPr id="153" name="Shape 153"/>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60" name="Shape 160"/>
          <p:cNvSpPr txBox="1">
            <a:spLocks noGrp="1"/>
          </p:cNvSpPr>
          <p:nvPr>
            <p:ph type="body" idx="1"/>
          </p:nvPr>
        </p:nvSpPr>
        <p:spPr>
          <a:xfrm>
            <a:off x="190497" y="1269999"/>
            <a:ext cx="11916832" cy="4445001"/>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US" sz="3600" b="0" i="0" u="none" strike="noStrike" cap="none" baseline="0">
                <a:solidFill>
                  <a:schemeClr val="dk1"/>
                </a:solidFill>
                <a:latin typeface="Calibri"/>
                <a:ea typeface="Calibri"/>
                <a:cs typeface="Calibri"/>
                <a:sym typeface="Calibri"/>
              </a:rPr>
              <a:t>Your friend has a farm with three pet goats.  One of the goats ate something funny that must be removed from its stomach. </a:t>
            </a:r>
          </a:p>
          <a:p>
            <a:pPr marL="0" marR="0" lvl="0" indent="0" algn="l" rtl="0">
              <a:lnSpc>
                <a:spcPct val="90000"/>
              </a:lnSpc>
              <a:spcBef>
                <a:spcPts val="1000"/>
              </a:spcBef>
              <a:buClr>
                <a:schemeClr val="dk1"/>
              </a:buClr>
              <a:buFont typeface="Arial"/>
              <a:buNone/>
            </a:pPr>
            <a:endParaRPr sz="36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SzPct val="25000"/>
              <a:buFont typeface="Arial"/>
              <a:buNone/>
            </a:pPr>
            <a:r>
              <a:rPr lang="en-US" sz="3600" b="0" i="0" u="none" strike="noStrike" cap="none" baseline="0">
                <a:solidFill>
                  <a:schemeClr val="dk1"/>
                </a:solidFill>
                <a:latin typeface="Calibri"/>
                <a:ea typeface="Calibri"/>
                <a:cs typeface="Calibri"/>
                <a:sym typeface="Calibri"/>
              </a:rPr>
              <a:t>Goats eat the weirdest things!</a:t>
            </a:r>
          </a:p>
        </p:txBody>
      </p:sp>
      <p:sp>
        <p:nvSpPr>
          <p:cNvPr id="161" name="Shape 161"/>
          <p:cNvSpPr txBox="1"/>
          <p:nvPr/>
        </p:nvSpPr>
        <p:spPr>
          <a:xfrm>
            <a:off x="204475" y="282340"/>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Problem</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62" name="Shape 162"/>
          <p:cNvPicPr preferRelativeResize="0"/>
          <p:nvPr/>
        </p:nvPicPr>
        <p:blipFill rotWithShape="1">
          <a:blip r:embed="rId4">
            <a:alphaModFix/>
          </a:blip>
          <a:srcRect/>
          <a:stretch/>
        </p:blipFill>
        <p:spPr>
          <a:xfrm>
            <a:off x="6265333" y="2635883"/>
            <a:ext cx="5016500" cy="3351300"/>
          </a:xfrm>
          <a:prstGeom prst="rect">
            <a:avLst/>
          </a:prstGeom>
          <a:noFill/>
          <a:ln>
            <a:noFill/>
          </a:ln>
        </p:spPr>
      </p:pic>
      <p:pic>
        <p:nvPicPr>
          <p:cNvPr id="163" name="Shape 163"/>
          <p:cNvPicPr preferRelativeResize="0"/>
          <p:nvPr/>
        </p:nvPicPr>
        <p:blipFill>
          <a:blip r:embed="rId5">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p:nvPr/>
        </p:nvSpPr>
        <p:spPr>
          <a:xfrm>
            <a:off x="9384517" y="6164512"/>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Calibri"/>
                <a:ea typeface="Calibri"/>
                <a:cs typeface="Calibri"/>
                <a:sym typeface="Calibri"/>
                <a:hlinkClick r:id="rId3"/>
              </a:rPr>
              <a:t>www.engineeringmessages.org</a:t>
            </a:r>
            <a:r>
              <a:rPr lang="en-US" sz="800" b="0" i="0" u="none" strike="noStrike" cap="none" baseline="0">
                <a:solidFill>
                  <a:schemeClr val="dk1"/>
                </a:solidFill>
                <a:latin typeface="Calibri"/>
                <a:ea typeface="Calibri"/>
                <a:cs typeface="Calibri"/>
                <a:sym typeface="Calibri"/>
              </a:rPr>
              <a:t> </a:t>
            </a:r>
          </a:p>
        </p:txBody>
      </p:sp>
      <p:sp>
        <p:nvSpPr>
          <p:cNvPr id="170" name="Shape 170"/>
          <p:cNvSpPr txBox="1">
            <a:spLocks noGrp="1"/>
          </p:cNvSpPr>
          <p:nvPr>
            <p:ph type="body" idx="1"/>
          </p:nvPr>
        </p:nvSpPr>
        <p:spPr>
          <a:xfrm>
            <a:off x="465664" y="1333501"/>
            <a:ext cx="11430001" cy="4724400"/>
          </a:xfrm>
          <a:prstGeom prst="rect">
            <a:avLst/>
          </a:prstGeom>
          <a:noFill/>
          <a:ln>
            <a:noFill/>
          </a:ln>
        </p:spPr>
        <p:txBody>
          <a:bodyPr lIns="91425" tIns="45700" rIns="91425" bIns="45700" anchor="t" anchorCtr="0">
            <a:noAutofit/>
          </a:bodyPr>
          <a:lstStyle/>
          <a:p>
            <a:pPr marL="228600" marR="0" lvl="0" indent="-228600" algn="l" rtl="0">
              <a:lnSpc>
                <a:spcPct val="100000"/>
              </a:lnSpc>
              <a:spcBef>
                <a:spcPts val="0"/>
              </a:spcBef>
              <a:spcAft>
                <a:spcPts val="0"/>
              </a:spcAft>
              <a:buClr>
                <a:schemeClr val="dk1"/>
              </a:buClr>
              <a:buSzPct val="100000"/>
              <a:buFont typeface="Arial"/>
              <a:buChar char="•"/>
            </a:pPr>
            <a:r>
              <a:rPr lang="en-US" sz="3700" b="0" i="0" u="none" strike="noStrike" cap="none" baseline="0">
                <a:solidFill>
                  <a:schemeClr val="dk1"/>
                </a:solidFill>
                <a:latin typeface="Calibri"/>
                <a:ea typeface="Calibri"/>
                <a:cs typeface="Calibri"/>
                <a:sym typeface="Calibri"/>
              </a:rPr>
              <a:t>Your team’s challenge is to build a surgical instrument that can safely remove an object from a goat’s stomach.</a:t>
            </a:r>
          </a:p>
          <a:p>
            <a:pPr marL="228600" marR="0" lvl="0" indent="-228600" algn="l" rtl="0">
              <a:lnSpc>
                <a:spcPct val="100000"/>
              </a:lnSpc>
              <a:spcBef>
                <a:spcPts val="2000"/>
              </a:spcBef>
              <a:spcAft>
                <a:spcPts val="0"/>
              </a:spcAft>
              <a:buClr>
                <a:schemeClr val="dk1"/>
              </a:buClr>
              <a:buSzPct val="100000"/>
              <a:buFont typeface="Arial"/>
              <a:buChar char="•"/>
            </a:pPr>
            <a:r>
              <a:rPr lang="en-US" sz="3700" b="0" i="0" u="none" strike="noStrike" cap="none" baseline="0">
                <a:solidFill>
                  <a:schemeClr val="dk1"/>
                </a:solidFill>
                <a:latin typeface="Calibri"/>
                <a:ea typeface="Calibri"/>
                <a:cs typeface="Calibri"/>
                <a:sym typeface="Calibri"/>
              </a:rPr>
              <a:t>You cannot hurt the goat or damage the objects.  </a:t>
            </a:r>
          </a:p>
          <a:p>
            <a:pPr marL="228600" marR="0" lvl="0" indent="-228600" algn="l" rtl="0">
              <a:lnSpc>
                <a:spcPct val="100000"/>
              </a:lnSpc>
              <a:spcBef>
                <a:spcPts val="2000"/>
              </a:spcBef>
              <a:spcAft>
                <a:spcPts val="0"/>
              </a:spcAft>
              <a:buClr>
                <a:schemeClr val="dk1"/>
              </a:buClr>
              <a:buSzPct val="100000"/>
              <a:buFont typeface="Arial"/>
              <a:buChar char="•"/>
            </a:pPr>
            <a:r>
              <a:rPr lang="en-US" sz="3700" b="0" i="0" u="none" strike="noStrike" cap="none" baseline="0">
                <a:solidFill>
                  <a:schemeClr val="dk1"/>
                </a:solidFill>
                <a:latin typeface="Calibri"/>
                <a:ea typeface="Calibri"/>
                <a:cs typeface="Calibri"/>
                <a:sym typeface="Calibri"/>
              </a:rPr>
              <a:t>The dominoes represent the goat’s stomach, so be careful not to hurt the goat by knocking over dominoes.</a:t>
            </a:r>
          </a:p>
          <a:p>
            <a:pPr marL="0" marR="0" lvl="0" indent="0" algn="l" rtl="0">
              <a:lnSpc>
                <a:spcPct val="100000"/>
              </a:lnSpc>
              <a:spcBef>
                <a:spcPts val="2000"/>
              </a:spcBef>
              <a:buClr>
                <a:schemeClr val="dk1"/>
              </a:buClr>
              <a:buFont typeface="Arial"/>
              <a:buNone/>
            </a:pPr>
            <a:endParaRPr sz="3700" b="0" i="0" u="none" strike="noStrike" cap="none" baseline="0">
              <a:solidFill>
                <a:schemeClr val="dk1"/>
              </a:solidFill>
              <a:latin typeface="Calibri"/>
              <a:ea typeface="Calibri"/>
              <a:cs typeface="Calibri"/>
              <a:sym typeface="Calibri"/>
            </a:endParaRPr>
          </a:p>
        </p:txBody>
      </p:sp>
      <p:sp>
        <p:nvSpPr>
          <p:cNvPr id="171" name="Shape 171"/>
          <p:cNvSpPr txBox="1"/>
          <p:nvPr/>
        </p:nvSpPr>
        <p:spPr>
          <a:xfrm>
            <a:off x="153675" y="307740"/>
            <a:ext cx="10515599" cy="78445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Engineering Design Challenge</a:t>
            </a:r>
            <a:r>
              <a:rPr lang="en-US" sz="4400" b="1" i="0" u="none" strike="noStrike" cap="none" baseline="0">
                <a:solidFill>
                  <a:schemeClr val="dk1"/>
                </a:solidFill>
                <a:latin typeface="Calibri"/>
                <a:ea typeface="Calibri"/>
                <a:cs typeface="Calibri"/>
                <a:sym typeface="Calibri"/>
              </a:rPr>
              <a:t/>
            </a:r>
            <a:br>
              <a:rPr lang="en-US" sz="4400" b="1" i="0" u="none" strike="noStrike" cap="none" baseline="0">
                <a:solidFill>
                  <a:schemeClr val="dk1"/>
                </a:solidFill>
                <a:latin typeface="Calibri"/>
                <a:ea typeface="Calibri"/>
                <a:cs typeface="Calibri"/>
                <a:sym typeface="Calibri"/>
              </a:rPr>
            </a:br>
            <a:endParaRPr lang="en-US" sz="4400" b="1" i="0" u="none" strike="noStrike" cap="none" baseline="0">
              <a:solidFill>
                <a:schemeClr val="dk1"/>
              </a:solidFill>
              <a:latin typeface="Calibri"/>
              <a:ea typeface="Calibri"/>
              <a:cs typeface="Calibri"/>
              <a:sym typeface="Calibri"/>
            </a:endParaRPr>
          </a:p>
        </p:txBody>
      </p:sp>
      <p:pic>
        <p:nvPicPr>
          <p:cNvPr id="172" name="Shape 172"/>
          <p:cNvPicPr preferRelativeResize="0"/>
          <p:nvPr/>
        </p:nvPicPr>
        <p:blipFill>
          <a:blip r:embed="rId4">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838200" y="1354666"/>
            <a:ext cx="10515599" cy="4822296"/>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spcAft>
                <a:spcPts val="0"/>
              </a:spcAft>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Create a device capable of retrieving objects from inside the wall of dominoes (goat’s body).</a:t>
            </a:r>
          </a:p>
          <a:p>
            <a:pPr marL="228600" marR="0" lvl="0" indent="-228600" algn="l" rtl="0">
              <a:lnSpc>
                <a:spcPct val="80000"/>
              </a:lnSpc>
              <a:spcBef>
                <a:spcPts val="2000"/>
              </a:spcBef>
              <a:spcAft>
                <a:spcPts val="0"/>
              </a:spcAft>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Make sure the device is able to be moved carefully, without knocking over dominoes!  </a:t>
            </a:r>
            <a:r>
              <a:rPr lang="en-US" sz="3600" b="0" i="1" u="none" strike="noStrike" cap="none" baseline="0">
                <a:solidFill>
                  <a:schemeClr val="dk1"/>
                </a:solidFill>
                <a:latin typeface="Calibri"/>
                <a:ea typeface="Calibri"/>
                <a:cs typeface="Calibri"/>
                <a:sym typeface="Calibri"/>
              </a:rPr>
              <a:t>That would be like knocking into the inside of the goat’s stomach…OUCH!</a:t>
            </a:r>
          </a:p>
          <a:p>
            <a:pPr marL="228600" marR="0" lvl="0" indent="-228600" algn="l" rtl="0">
              <a:lnSpc>
                <a:spcPct val="80000"/>
              </a:lnSpc>
              <a:spcBef>
                <a:spcPts val="2000"/>
              </a:spcBef>
              <a:spcAft>
                <a:spcPts val="1000"/>
              </a:spcAft>
              <a:buClr>
                <a:schemeClr val="dk1"/>
              </a:buClr>
              <a:buSzPct val="100000"/>
              <a:buFont typeface="Arial"/>
              <a:buChar char="•"/>
            </a:pPr>
            <a:r>
              <a:rPr lang="en-US" sz="4400" b="0" i="0" u="none" strike="noStrike" cap="none" baseline="0">
                <a:solidFill>
                  <a:schemeClr val="dk1"/>
                </a:solidFill>
                <a:latin typeface="Calibri"/>
                <a:ea typeface="Calibri"/>
                <a:cs typeface="Calibri"/>
                <a:sym typeface="Calibri"/>
              </a:rPr>
              <a:t>Have fun!!</a:t>
            </a:r>
          </a:p>
        </p:txBody>
      </p:sp>
      <p:sp>
        <p:nvSpPr>
          <p:cNvPr id="179" name="Shape 179"/>
          <p:cNvSpPr txBox="1">
            <a:spLocks noGrp="1"/>
          </p:cNvSpPr>
          <p:nvPr>
            <p:ph type="title"/>
          </p:nvPr>
        </p:nvSpPr>
        <p:spPr>
          <a:xfrm>
            <a:off x="187126" y="39570"/>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Goals</a:t>
            </a:r>
          </a:p>
        </p:txBody>
      </p:sp>
      <p:pic>
        <p:nvPicPr>
          <p:cNvPr id="180" name="Shape 180"/>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Shape 186"/>
          <p:cNvPicPr preferRelativeResize="0"/>
          <p:nvPr/>
        </p:nvPicPr>
        <p:blipFill rotWithShape="1">
          <a:blip r:embed="rId3">
            <a:alphaModFix/>
          </a:blip>
          <a:srcRect/>
          <a:stretch/>
        </p:blipFill>
        <p:spPr>
          <a:xfrm>
            <a:off x="379327" y="1503187"/>
            <a:ext cx="1975103" cy="1481327"/>
          </a:xfrm>
          <a:prstGeom prst="rect">
            <a:avLst/>
          </a:prstGeom>
          <a:noFill/>
          <a:ln>
            <a:noFill/>
          </a:ln>
        </p:spPr>
      </p:pic>
      <p:pic>
        <p:nvPicPr>
          <p:cNvPr id="187" name="Shape 187"/>
          <p:cNvPicPr preferRelativeResize="0"/>
          <p:nvPr/>
        </p:nvPicPr>
        <p:blipFill rotWithShape="1">
          <a:blip r:embed="rId4">
            <a:alphaModFix/>
          </a:blip>
          <a:srcRect/>
          <a:stretch/>
        </p:blipFill>
        <p:spPr>
          <a:xfrm>
            <a:off x="2034755" y="4821117"/>
            <a:ext cx="1975103" cy="1481327"/>
          </a:xfrm>
          <a:prstGeom prst="rect">
            <a:avLst/>
          </a:prstGeom>
          <a:noFill/>
          <a:ln>
            <a:noFill/>
          </a:ln>
        </p:spPr>
      </p:pic>
      <p:pic>
        <p:nvPicPr>
          <p:cNvPr id="188" name="Shape 188"/>
          <p:cNvPicPr preferRelativeResize="0"/>
          <p:nvPr/>
        </p:nvPicPr>
        <p:blipFill rotWithShape="1">
          <a:blip r:embed="rId5">
            <a:alphaModFix/>
          </a:blip>
          <a:srcRect/>
          <a:stretch/>
        </p:blipFill>
        <p:spPr>
          <a:xfrm>
            <a:off x="8857939" y="1514549"/>
            <a:ext cx="1975103" cy="1481327"/>
          </a:xfrm>
          <a:prstGeom prst="rect">
            <a:avLst/>
          </a:prstGeom>
          <a:noFill/>
          <a:ln>
            <a:noFill/>
          </a:ln>
        </p:spPr>
      </p:pic>
      <p:pic>
        <p:nvPicPr>
          <p:cNvPr id="189" name="Shape 189"/>
          <p:cNvPicPr preferRelativeResize="0"/>
          <p:nvPr/>
        </p:nvPicPr>
        <p:blipFill rotWithShape="1">
          <a:blip r:embed="rId6">
            <a:alphaModFix/>
          </a:blip>
          <a:srcRect/>
          <a:stretch/>
        </p:blipFill>
        <p:spPr>
          <a:xfrm>
            <a:off x="6436487" y="4821117"/>
            <a:ext cx="1975103" cy="1481327"/>
          </a:xfrm>
          <a:prstGeom prst="rect">
            <a:avLst/>
          </a:prstGeom>
          <a:noFill/>
          <a:ln>
            <a:noFill/>
          </a:ln>
        </p:spPr>
      </p:pic>
      <p:pic>
        <p:nvPicPr>
          <p:cNvPr id="190" name="Shape 190"/>
          <p:cNvPicPr preferRelativeResize="0"/>
          <p:nvPr/>
        </p:nvPicPr>
        <p:blipFill rotWithShape="1">
          <a:blip r:embed="rId7">
            <a:alphaModFix/>
          </a:blip>
          <a:srcRect/>
          <a:stretch/>
        </p:blipFill>
        <p:spPr>
          <a:xfrm>
            <a:off x="8707307" y="4821117"/>
            <a:ext cx="1975103" cy="1481327"/>
          </a:xfrm>
          <a:prstGeom prst="rect">
            <a:avLst/>
          </a:prstGeom>
          <a:noFill/>
          <a:ln>
            <a:noFill/>
          </a:ln>
        </p:spPr>
      </p:pic>
      <p:pic>
        <p:nvPicPr>
          <p:cNvPr id="191" name="Shape 191"/>
          <p:cNvPicPr preferRelativeResize="0"/>
          <p:nvPr/>
        </p:nvPicPr>
        <p:blipFill rotWithShape="1">
          <a:blip r:embed="rId8">
            <a:alphaModFix/>
          </a:blip>
          <a:srcRect/>
          <a:stretch/>
        </p:blipFill>
        <p:spPr>
          <a:xfrm>
            <a:off x="4246342" y="4821117"/>
            <a:ext cx="1975103" cy="1481327"/>
          </a:xfrm>
          <a:prstGeom prst="rect">
            <a:avLst/>
          </a:prstGeom>
          <a:noFill/>
          <a:ln>
            <a:noFill/>
          </a:ln>
        </p:spPr>
      </p:pic>
      <p:pic>
        <p:nvPicPr>
          <p:cNvPr id="192" name="Shape 192"/>
          <p:cNvPicPr preferRelativeResize="0"/>
          <p:nvPr/>
        </p:nvPicPr>
        <p:blipFill rotWithShape="1">
          <a:blip r:embed="rId9">
            <a:alphaModFix/>
          </a:blip>
          <a:srcRect/>
          <a:stretch/>
        </p:blipFill>
        <p:spPr>
          <a:xfrm>
            <a:off x="3258790" y="3179316"/>
            <a:ext cx="1975103" cy="1481327"/>
          </a:xfrm>
          <a:prstGeom prst="rect">
            <a:avLst/>
          </a:prstGeom>
          <a:noFill/>
          <a:ln>
            <a:noFill/>
          </a:ln>
        </p:spPr>
      </p:pic>
      <p:pic>
        <p:nvPicPr>
          <p:cNvPr id="193" name="Shape 193"/>
          <p:cNvPicPr preferRelativeResize="0"/>
          <p:nvPr/>
        </p:nvPicPr>
        <p:blipFill rotWithShape="1">
          <a:blip r:embed="rId10">
            <a:alphaModFix/>
          </a:blip>
          <a:srcRect/>
          <a:stretch/>
        </p:blipFill>
        <p:spPr>
          <a:xfrm>
            <a:off x="9992745" y="3131390"/>
            <a:ext cx="1975103" cy="1481327"/>
          </a:xfrm>
          <a:prstGeom prst="rect">
            <a:avLst/>
          </a:prstGeom>
          <a:noFill/>
          <a:ln>
            <a:noFill/>
          </a:ln>
        </p:spPr>
      </p:pic>
      <p:pic>
        <p:nvPicPr>
          <p:cNvPr id="194" name="Shape 194"/>
          <p:cNvPicPr preferRelativeResize="0"/>
          <p:nvPr/>
        </p:nvPicPr>
        <p:blipFill rotWithShape="1">
          <a:blip r:embed="rId11">
            <a:alphaModFix/>
          </a:blip>
          <a:srcRect/>
          <a:stretch/>
        </p:blipFill>
        <p:spPr>
          <a:xfrm>
            <a:off x="6746621" y="1514549"/>
            <a:ext cx="1975103" cy="1481327"/>
          </a:xfrm>
          <a:prstGeom prst="rect">
            <a:avLst/>
          </a:prstGeom>
          <a:noFill/>
          <a:ln>
            <a:noFill/>
          </a:ln>
        </p:spPr>
      </p:pic>
      <p:pic>
        <p:nvPicPr>
          <p:cNvPr id="195" name="Shape 195"/>
          <p:cNvPicPr preferRelativeResize="0"/>
          <p:nvPr/>
        </p:nvPicPr>
        <p:blipFill rotWithShape="1">
          <a:blip r:embed="rId12">
            <a:alphaModFix/>
          </a:blip>
          <a:srcRect/>
          <a:stretch/>
        </p:blipFill>
        <p:spPr>
          <a:xfrm>
            <a:off x="7627445" y="3179316"/>
            <a:ext cx="1975103" cy="1481327"/>
          </a:xfrm>
          <a:prstGeom prst="rect">
            <a:avLst/>
          </a:prstGeom>
          <a:noFill/>
          <a:ln>
            <a:noFill/>
          </a:ln>
        </p:spPr>
      </p:pic>
      <p:pic>
        <p:nvPicPr>
          <p:cNvPr id="196" name="Shape 196"/>
          <p:cNvPicPr preferRelativeResize="0"/>
          <p:nvPr/>
        </p:nvPicPr>
        <p:blipFill rotWithShape="1">
          <a:blip r:embed="rId13">
            <a:alphaModFix/>
          </a:blip>
          <a:srcRect/>
          <a:stretch/>
        </p:blipFill>
        <p:spPr>
          <a:xfrm>
            <a:off x="4627214" y="1514549"/>
            <a:ext cx="1975103" cy="1481327"/>
          </a:xfrm>
          <a:prstGeom prst="rect">
            <a:avLst/>
          </a:prstGeom>
          <a:noFill/>
          <a:ln>
            <a:noFill/>
          </a:ln>
        </p:spPr>
      </p:pic>
      <p:pic>
        <p:nvPicPr>
          <p:cNvPr id="197" name="Shape 197"/>
          <p:cNvPicPr preferRelativeResize="0"/>
          <p:nvPr/>
        </p:nvPicPr>
        <p:blipFill rotWithShape="1">
          <a:blip r:embed="rId14">
            <a:alphaModFix/>
          </a:blip>
          <a:srcRect/>
          <a:stretch/>
        </p:blipFill>
        <p:spPr>
          <a:xfrm>
            <a:off x="5448935" y="3189666"/>
            <a:ext cx="1975103" cy="1481327"/>
          </a:xfrm>
          <a:prstGeom prst="rect">
            <a:avLst/>
          </a:prstGeom>
          <a:noFill/>
          <a:ln>
            <a:noFill/>
          </a:ln>
        </p:spPr>
      </p:pic>
      <p:pic>
        <p:nvPicPr>
          <p:cNvPr id="198" name="Shape 198"/>
          <p:cNvPicPr preferRelativeResize="0"/>
          <p:nvPr/>
        </p:nvPicPr>
        <p:blipFill rotWithShape="1">
          <a:blip r:embed="rId15">
            <a:alphaModFix/>
          </a:blip>
          <a:srcRect/>
          <a:stretch/>
        </p:blipFill>
        <p:spPr>
          <a:xfrm>
            <a:off x="1047203" y="3172423"/>
            <a:ext cx="1975103" cy="1481327"/>
          </a:xfrm>
          <a:prstGeom prst="rect">
            <a:avLst/>
          </a:prstGeom>
          <a:noFill/>
          <a:ln>
            <a:noFill/>
          </a:ln>
        </p:spPr>
      </p:pic>
      <p:pic>
        <p:nvPicPr>
          <p:cNvPr id="199" name="Shape 199"/>
          <p:cNvPicPr preferRelativeResize="0"/>
          <p:nvPr/>
        </p:nvPicPr>
        <p:blipFill rotWithShape="1">
          <a:blip r:embed="rId16">
            <a:alphaModFix/>
          </a:blip>
          <a:srcRect/>
          <a:stretch/>
        </p:blipFill>
        <p:spPr>
          <a:xfrm>
            <a:off x="2486278" y="1514549"/>
            <a:ext cx="1975103" cy="1481327"/>
          </a:xfrm>
          <a:prstGeom prst="rect">
            <a:avLst/>
          </a:prstGeom>
          <a:noFill/>
          <a:ln>
            <a:noFill/>
          </a:ln>
        </p:spPr>
      </p:pic>
      <p:sp>
        <p:nvSpPr>
          <p:cNvPr id="200" name="Shape 200"/>
          <p:cNvSpPr/>
          <p:nvPr/>
        </p:nvSpPr>
        <p:spPr>
          <a:xfrm>
            <a:off x="6888314" y="386610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201" name="Shape 201"/>
          <p:cNvSpPr/>
          <p:nvPr/>
        </p:nvSpPr>
        <p:spPr>
          <a:xfrm>
            <a:off x="3925658" y="222771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202" name="Shape 202"/>
          <p:cNvSpPr/>
          <p:nvPr/>
        </p:nvSpPr>
        <p:spPr>
          <a:xfrm>
            <a:off x="6080082" y="2227242"/>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203" name="Shape 203"/>
          <p:cNvSpPr/>
          <p:nvPr/>
        </p:nvSpPr>
        <p:spPr>
          <a:xfrm>
            <a:off x="8186000" y="217380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a:t>
            </a:r>
          </a:p>
        </p:txBody>
      </p:sp>
      <p:sp>
        <p:nvSpPr>
          <p:cNvPr id="204" name="Shape 204"/>
          <p:cNvSpPr/>
          <p:nvPr/>
        </p:nvSpPr>
        <p:spPr>
          <a:xfrm>
            <a:off x="11432125" y="3901587"/>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4</a:t>
            </a:r>
          </a:p>
        </p:txBody>
      </p:sp>
      <p:sp>
        <p:nvSpPr>
          <p:cNvPr id="205" name="Shape 205"/>
          <p:cNvSpPr/>
          <p:nvPr/>
        </p:nvSpPr>
        <p:spPr>
          <a:xfrm>
            <a:off x="9035142" y="391998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4</a:t>
            </a:r>
          </a:p>
        </p:txBody>
      </p:sp>
      <p:sp>
        <p:nvSpPr>
          <p:cNvPr id="206" name="Shape 206"/>
          <p:cNvSpPr/>
          <p:nvPr/>
        </p:nvSpPr>
        <p:spPr>
          <a:xfrm>
            <a:off x="9988742" y="2242015"/>
            <a:ext cx="1152880"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1 ft</a:t>
            </a:r>
          </a:p>
        </p:txBody>
      </p:sp>
      <p:sp>
        <p:nvSpPr>
          <p:cNvPr id="207" name="Shape 207"/>
          <p:cNvSpPr/>
          <p:nvPr/>
        </p:nvSpPr>
        <p:spPr>
          <a:xfrm>
            <a:off x="4698169" y="388620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2</a:t>
            </a:r>
          </a:p>
        </p:txBody>
      </p:sp>
      <p:sp>
        <p:nvSpPr>
          <p:cNvPr id="208" name="Shape 208"/>
          <p:cNvSpPr/>
          <p:nvPr/>
        </p:nvSpPr>
        <p:spPr>
          <a:xfrm>
            <a:off x="2958888" y="5558650"/>
            <a:ext cx="1234632"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6 in</a:t>
            </a:r>
          </a:p>
        </p:txBody>
      </p:sp>
      <p:sp>
        <p:nvSpPr>
          <p:cNvPr id="209" name="Shape 209"/>
          <p:cNvSpPr/>
          <p:nvPr/>
        </p:nvSpPr>
        <p:spPr>
          <a:xfrm>
            <a:off x="5712676" y="555865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3</a:t>
            </a:r>
          </a:p>
        </p:txBody>
      </p:sp>
      <p:sp>
        <p:nvSpPr>
          <p:cNvPr id="210" name="Shape 210"/>
          <p:cNvSpPr/>
          <p:nvPr/>
        </p:nvSpPr>
        <p:spPr>
          <a:xfrm>
            <a:off x="7887861" y="5567064"/>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3</a:t>
            </a:r>
          </a:p>
        </p:txBody>
      </p:sp>
      <p:sp>
        <p:nvSpPr>
          <p:cNvPr id="211" name="Shape 211"/>
          <p:cNvSpPr/>
          <p:nvPr/>
        </p:nvSpPr>
        <p:spPr>
          <a:xfrm>
            <a:off x="10146688" y="555865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2</a:t>
            </a:r>
          </a:p>
        </p:txBody>
      </p:sp>
      <p:sp>
        <p:nvSpPr>
          <p:cNvPr id="212" name="Shape 212"/>
          <p:cNvSpPr/>
          <p:nvPr/>
        </p:nvSpPr>
        <p:spPr>
          <a:xfrm>
            <a:off x="1818441" y="217380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6</a:t>
            </a:r>
          </a:p>
        </p:txBody>
      </p:sp>
      <p:sp>
        <p:nvSpPr>
          <p:cNvPr id="213" name="Shape 213"/>
          <p:cNvSpPr/>
          <p:nvPr/>
        </p:nvSpPr>
        <p:spPr>
          <a:xfrm>
            <a:off x="2501786" y="3886200"/>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baseline="0">
                <a:solidFill>
                  <a:srgbClr val="515151"/>
                </a:solidFill>
                <a:latin typeface="Calibri"/>
                <a:ea typeface="Calibri"/>
                <a:cs typeface="Calibri"/>
                <a:sym typeface="Calibri"/>
              </a:rPr>
              <a:t>2</a:t>
            </a:r>
          </a:p>
        </p:txBody>
      </p:sp>
      <p:sp>
        <p:nvSpPr>
          <p:cNvPr id="214" name="Shape 214"/>
          <p:cNvSpPr txBox="1">
            <a:spLocks noGrp="1"/>
          </p:cNvSpPr>
          <p:nvPr>
            <p:ph type="title"/>
          </p:nvPr>
        </p:nvSpPr>
        <p:spPr>
          <a:xfrm>
            <a:off x="280673" y="102034"/>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Materials</a:t>
            </a:r>
          </a:p>
        </p:txBody>
      </p:sp>
      <p:pic>
        <p:nvPicPr>
          <p:cNvPr id="215" name="Shape 215"/>
          <p:cNvPicPr preferRelativeResize="0"/>
          <p:nvPr/>
        </p:nvPicPr>
        <p:blipFill>
          <a:blip r:embed="rId17">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Shape 221"/>
          <p:cNvSpPr txBox="1">
            <a:spLocks noGrp="1"/>
          </p:cNvSpPr>
          <p:nvPr>
            <p:ph type="body" idx="1"/>
          </p:nvPr>
        </p:nvSpPr>
        <p:spPr>
          <a:xfrm>
            <a:off x="508000" y="1312333"/>
            <a:ext cx="11091332" cy="490696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Dominoes will be setup around the edge of a box, representing the goats stomach.</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The device will have to enter the box, grab, and remove the object eaten by the goat causing harm (without knocking over any of the dominoes)! </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Success is measured based on how many dominoes are left standing. </a:t>
            </a:r>
          </a:p>
          <a:p>
            <a:pPr marL="228600" marR="0" lvl="0" indent="-228600" algn="l" rtl="0">
              <a:lnSpc>
                <a:spcPct val="90000"/>
              </a:lnSpc>
              <a:spcBef>
                <a:spcPts val="1000"/>
              </a:spcBef>
              <a:buClr>
                <a:schemeClr val="dk1"/>
              </a:buClr>
              <a:buSzPct val="100000"/>
              <a:buFont typeface="Arial"/>
              <a:buChar char="•"/>
            </a:pPr>
            <a:r>
              <a:rPr lang="en-US" sz="3200" b="0" i="0" u="none" strike="noStrike" cap="none" baseline="0">
                <a:solidFill>
                  <a:schemeClr val="dk1"/>
                </a:solidFill>
                <a:latin typeface="Calibri"/>
                <a:ea typeface="Calibri"/>
                <a:cs typeface="Calibri"/>
                <a:sym typeface="Calibri"/>
              </a:rPr>
              <a:t>In the case of a tie, the team that removes the object fastest, while knocking over the least amount of dominoes wins.</a:t>
            </a:r>
          </a:p>
        </p:txBody>
      </p:sp>
      <p:sp>
        <p:nvSpPr>
          <p:cNvPr id="222" name="Shape 222"/>
          <p:cNvSpPr txBox="1">
            <a:spLocks noGrp="1"/>
          </p:cNvSpPr>
          <p:nvPr>
            <p:ph type="title"/>
          </p:nvPr>
        </p:nvSpPr>
        <p:spPr>
          <a:xfrm>
            <a:off x="245244" y="32485"/>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a:solidFill>
                  <a:schemeClr val="dk1"/>
                </a:solidFill>
                <a:latin typeface="Calibri"/>
                <a:ea typeface="Calibri"/>
                <a:cs typeface="Calibri"/>
                <a:sym typeface="Calibri"/>
              </a:rPr>
              <a:t>Design Testing</a:t>
            </a:r>
          </a:p>
        </p:txBody>
      </p:sp>
      <p:pic>
        <p:nvPicPr>
          <p:cNvPr id="223" name="Shape 223"/>
          <p:cNvPicPr preferRelativeResize="0"/>
          <p:nvPr/>
        </p:nvPicPr>
        <p:blipFill>
          <a:blip r:embed="rId3">
            <a:alphaModFix/>
          </a:blip>
          <a:stretch>
            <a:fillRect/>
          </a:stretch>
        </p:blipFill>
        <p:spPr>
          <a:xfrm>
            <a:off x="0" y="6029325"/>
            <a:ext cx="1000125" cy="828675"/>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1065</Words>
  <Application>Microsoft Office PowerPoint</Application>
  <PresentationFormat>Widescreen</PresentationFormat>
  <Paragraphs>150</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arial</vt:lpstr>
      <vt:lpstr>Calibri</vt:lpstr>
      <vt:lpstr>Office Theme</vt:lpstr>
      <vt:lpstr>PowerPoint Presentation</vt:lpstr>
      <vt:lpstr>What does an engineer do?</vt:lpstr>
      <vt:lpstr>How do engineers do this?</vt:lpstr>
      <vt:lpstr>Today you will be a biomedical engineer –  You will design, build and test a lifesaving device!</vt:lpstr>
      <vt:lpstr>PowerPoint Presentation</vt:lpstr>
      <vt:lpstr>PowerPoint Presentation</vt:lpstr>
      <vt:lpstr>Design Goals</vt:lpstr>
      <vt:lpstr>Materials</vt:lpstr>
      <vt:lpstr>Design Testing</vt:lpstr>
      <vt:lpstr>Engineering Design Process</vt:lpstr>
      <vt:lpstr>Engineering Design Process</vt:lpstr>
      <vt:lpstr>Design Reflection</vt:lpstr>
      <vt:lpstr>Wrap Up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dc:creator>
  <cp:lastModifiedBy>Natalie</cp:lastModifiedBy>
  <cp:revision>1</cp:revision>
  <dcterms:modified xsi:type="dcterms:W3CDTF">2015-08-30T22:14:21Z</dcterms:modified>
</cp:coreProperties>
</file>