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79" autoAdjust="0"/>
  </p:normalViewPr>
  <p:slideViewPr>
    <p:cSldViewPr snapToGrid="0">
      <p:cViewPr varScale="1">
        <p:scale>
          <a:sx n="57" d="100"/>
          <a:sy n="57"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3577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a:pPr>
            <a:r>
              <a:rPr lang="en-US" sz="1100" u="sng">
                <a:solidFill>
                  <a:schemeClr val="dk1"/>
                </a:solidFill>
              </a:rPr>
              <a:t>Slide 1:</a:t>
            </a:r>
            <a:r>
              <a:rPr lang="en-US" sz="1100">
                <a:solidFill>
                  <a:schemeClr val="dk1"/>
                </a:solidFill>
              </a:rPr>
              <a:t>  As the pre-activity survey is distributed to students, introduce yourself and provide enough of an activity overview to gain students excitement.</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2 to 4 students.</a:t>
            </a: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26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AutoNum type="arabicPeriod" startAt="6"/>
            </a:pPr>
            <a:r>
              <a:rPr lang="en-US" sz="1100" u="sng">
                <a:solidFill>
                  <a:schemeClr val="dk1"/>
                </a:solidFill>
              </a:rPr>
              <a:t>Slide 10:</a:t>
            </a:r>
            <a:r>
              <a:rPr lang="en-US" sz="1100">
                <a:solidFill>
                  <a:schemeClr val="dk1"/>
                </a:solidFill>
              </a:rPr>
              <a:t> Introduce the Engineering Design Process. Explain that engineers use it as a tool to help them more effectively solve problems.</a:t>
            </a:r>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536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7"/>
            </a:pPr>
            <a:r>
              <a:rPr lang="en-US" sz="1100" u="sng">
                <a:solidFill>
                  <a:schemeClr val="dk1"/>
                </a:solidFill>
              </a:rPr>
              <a:t>Slide 11:</a:t>
            </a:r>
            <a:r>
              <a:rPr lang="en-US" sz="1100">
                <a:solidFill>
                  <a:schemeClr val="dk1"/>
                </a:solidFill>
              </a:rPr>
              <a:t> Explain how teams will use the engineering design process as they complete the challenge.</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Imagine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INDIVIDUALLY: observe available materials, and brainstorm and write design ideas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TEAM: share individual ideas </a:t>
            </a:r>
            <a:r>
              <a:rPr lang="en-US" sz="1100" i="1">
                <a:solidFill>
                  <a:schemeClr val="dk1"/>
                </a:solidFill>
              </a:rPr>
              <a:t>(5 min.) </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Plan</a:t>
            </a:r>
            <a:r>
              <a:rPr lang="en-US" sz="1100">
                <a:solidFill>
                  <a:schemeClr val="dk1"/>
                </a:solidFill>
              </a:rPr>
              <a:t>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Choose and sketch a team design plan</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Create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Gather materials</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Construct your team design plan</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Improve and Test </a:t>
            </a:r>
            <a:r>
              <a:rPr lang="en-US" sz="1100" i="1">
                <a:solidFill>
                  <a:schemeClr val="dk1"/>
                </a:solidFill>
              </a:rPr>
              <a:t>(10 min.)</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Teams decide on and make any last minute improvements before testing</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Each team tests their prototype while other teams observe.  Teams test out their designs on the two box “goats”.   They determine issues that need modified, and then make adjustments if time allows.</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67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8"/>
            </a:pPr>
            <a:r>
              <a:rPr lang="en-US" sz="1100" u="sng">
                <a:solidFill>
                  <a:schemeClr val="dk1"/>
                </a:solidFill>
              </a:rPr>
              <a:t>Slide 12:</a:t>
            </a:r>
            <a:r>
              <a:rPr lang="en-US" sz="1100">
                <a:solidFill>
                  <a:schemeClr val="dk1"/>
                </a:solidFill>
              </a:rPr>
              <a:t> Facilitate a whole group reflection on final prototype design and testing results by asking questions such as the following.</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marL="0" marR="0" lvl="0" indent="0" algn="l" rtl="0">
              <a:spcBef>
                <a:spcPts val="0"/>
              </a:spcBef>
              <a:buNone/>
            </a:pPr>
            <a:endParaRPr sz="1200" b="1">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698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9"/>
            </a:pPr>
            <a:r>
              <a:rPr lang="en-US" sz="1100" u="sng">
                <a:solidFill>
                  <a:schemeClr val="dk1"/>
                </a:solidFill>
              </a:rPr>
              <a:t>Slide 13:</a:t>
            </a:r>
            <a:r>
              <a:rPr lang="en-US" sz="1100">
                <a:solidFill>
                  <a:schemeClr val="dk1"/>
                </a:solidFill>
              </a:rPr>
              <a:t> Conclude by discussing the following questions as post-activity surveys are distributed.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can you turn ideas into reality?</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31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rtl="0">
              <a:lnSpc>
                <a:spcPct val="115000"/>
              </a:lnSpc>
              <a:spcBef>
                <a:spcPts val="0"/>
              </a:spcBef>
              <a:spcAft>
                <a:spcPts val="50"/>
              </a:spcAft>
              <a:buClr>
                <a:schemeClr val="dk1"/>
              </a:buClr>
              <a:buSzPct val="100000"/>
              <a:buAutoNum type="arabicPeriod" startAt="10"/>
            </a:pPr>
            <a:r>
              <a:rPr lang="en-US" sz="1100">
                <a:solidFill>
                  <a:schemeClr val="dk1"/>
                </a:solidFill>
              </a:rPr>
              <a:t>Allow time for students to complete their post-activity survey.</a:t>
            </a:r>
          </a:p>
          <a:p>
            <a:pPr>
              <a:spcBef>
                <a:spcPts val="0"/>
              </a:spcBef>
              <a:buNone/>
            </a:pPr>
            <a:endParaRPr/>
          </a:p>
        </p:txBody>
      </p:sp>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2882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4"/>
            </a:pPr>
            <a:r>
              <a:rPr lang="en-US" sz="1100" u="sng">
                <a:solidFill>
                  <a:schemeClr val="dk1"/>
                </a:solidFill>
              </a:rPr>
              <a:t>Slides 2 and 3:</a:t>
            </a:r>
            <a:r>
              <a:rPr lang="en-US" sz="1100">
                <a:solidFill>
                  <a:schemeClr val="dk1"/>
                </a:solidFill>
              </a:rPr>
              <a:t>  Discuss engineering and what engineers do.</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03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all engineers do the same thing?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 NO, NO!!!!!</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Many types of engineers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Chemical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Mechanical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Electrical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Civil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They do many different types of jobs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Design</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Sale</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Test</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Much, much more!</a:t>
            </a:r>
          </a:p>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19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5"/>
            </a:pPr>
            <a:r>
              <a:rPr lang="en-US" sz="1100">
                <a:solidFill>
                  <a:schemeClr val="dk1"/>
                </a:solidFill>
              </a:rPr>
              <a:t>Present the engineering design problem and challenge, following presentation:</a:t>
            </a:r>
          </a:p>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4:</a:t>
            </a:r>
            <a:r>
              <a:rPr lang="en-US" sz="1100">
                <a:solidFill>
                  <a:schemeClr val="dk1"/>
                </a:solidFill>
              </a:rPr>
              <a:t> Explain that they will be taking on the role of a biomedical engineer to create a lifesaving device.</a:t>
            </a:r>
          </a:p>
        </p:txBody>
      </p:sp>
      <p:sp>
        <p:nvSpPr>
          <p:cNvPr id="157" name="Shape 1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36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a:p>
            <a:pPr marL="0" marR="0" lvl="0" indent="0" algn="l" rtl="0">
              <a:spcBef>
                <a:spcPts val="0"/>
              </a:spcBef>
              <a:buNone/>
            </a:pPr>
            <a:endParaRPr sz="1200" b="1">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0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a:t>
            </a:r>
          </a:p>
        </p:txBody>
      </p:sp>
      <p:sp>
        <p:nvSpPr>
          <p:cNvPr id="176" name="Shape 17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32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Share Engineering Design Goals.</a:t>
            </a:r>
          </a:p>
        </p:txBody>
      </p:sp>
      <p:sp>
        <p:nvSpPr>
          <p:cNvPr id="184" name="Shape 1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61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Introduce resources (materials) available to each team.</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674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Explain prototype-testing procedures.</a:t>
            </a:r>
          </a:p>
        </p:txBody>
      </p:sp>
      <p:sp>
        <p:nvSpPr>
          <p:cNvPr id="227" name="Shape 2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881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17" name="Shape 1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18" name="Shape 1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19" name="Shape 1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20" name="Shape 2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12" name="Shape 11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27" name="Shape 2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28" name="Shape 2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35" name="Shape 3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36" name="Shape 3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7" name="Shape 3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38" name="Shape 3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9" name="Shape 3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40" name="Shape 4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48" name="Shape 4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49" name="Shape 4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0" name="Shape 50"/>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51" name="Shape 51"/>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2" name="Shape 52"/>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53" name="Shape 53"/>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58" name="Shape 5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9" name="Shape 5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0" name="Shape 6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63" name="Shape 6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64" name="Shape 6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5" name="Shape 6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66" name="Shape 6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7" name="Shape 6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68" name="Shape 6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74" name="Shape 74"/>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75" name="Shape 75"/>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6" name="Shape 76"/>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77" name="Shape 77"/>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8" name="Shape 7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79" name="Shape 7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83" name="Shape 8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84" name="Shape 8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5" name="Shape 8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86" name="Shape 8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7" name="Shape 8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1/20/15</a:t>
            </a:r>
          </a:p>
        </p:txBody>
      </p:sp>
      <p:sp>
        <p:nvSpPr>
          <p:cNvPr id="88" name="Shape 8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3" name="Shape 93"/>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a:spLocks noGrp="1"/>
          </p:cNvSpPr>
          <p:nvPr>
            <p:ph type="pic" idx="2"/>
          </p:nvPr>
        </p:nvSpPr>
        <p:spPr>
          <a:xfrm>
            <a:off x="5183187" y="987425"/>
            <a:ext cx="6172199" cy="4873624"/>
          </a:xfrm>
          <a:prstGeom prst="rect">
            <a:avLst/>
          </a:prstGeom>
          <a:noFill/>
          <a:ln>
            <a:noFill/>
          </a:ln>
        </p:spPr>
      </p:sp>
      <p:sp>
        <p:nvSpPr>
          <p:cNvPr id="99" name="Shape 9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education.ohio.gov/Topics/Ohio-s-New-Learning-Standards/Ohios-New-Learning-Standar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discovere.org/" TargetMode="Externa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png"/><Relationship Id="rId2" Type="http://schemas.openxmlformats.org/officeDocument/2006/relationships/notesSlide" Target="../notesSlides/notesSlide8.xml"/><Relationship Id="rId16"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ubTitle" idx="1"/>
          </p:nvPr>
        </p:nvSpPr>
        <p:spPr>
          <a:xfrm>
            <a:off x="765516" y="4211198"/>
            <a:ext cx="5794675"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5400" b="1" i="0" u="none" strike="noStrike" cap="none" baseline="0">
                <a:solidFill>
                  <a:schemeClr val="dk1"/>
                </a:solidFill>
                <a:latin typeface="Calibri"/>
                <a:ea typeface="Calibri"/>
                <a:cs typeface="Calibri"/>
                <a:sym typeface="Calibri"/>
              </a:rPr>
              <a:t>Smooth Operator</a:t>
            </a:r>
          </a:p>
        </p:txBody>
      </p:sp>
      <p:pic>
        <p:nvPicPr>
          <p:cNvPr id="117" name="Shape 117"/>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118" name="Shape 118"/>
          <p:cNvSpPr/>
          <p:nvPr/>
        </p:nvSpPr>
        <p:spPr>
          <a:xfrm>
            <a:off x="9173703" y="6398203"/>
            <a:ext cx="183062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sng" strike="noStrike" cap="none" baseline="0">
                <a:solidFill>
                  <a:schemeClr val="hlink"/>
                </a:solidFill>
                <a:latin typeface="arial"/>
                <a:ea typeface="arial"/>
                <a:cs typeface="arial"/>
                <a:sym typeface="arial"/>
                <a:hlinkClick r:id="rId4"/>
              </a:rPr>
              <a:t>www.discovere.org</a:t>
            </a:r>
            <a:r>
              <a:rPr lang="en-US" sz="1200" b="0" i="0" u="none" strike="noStrike" cap="none" baseline="0">
                <a:solidFill>
                  <a:srgbClr val="7D7D7D"/>
                </a:solidFill>
                <a:latin typeface="arial"/>
                <a:ea typeface="arial"/>
                <a:cs typeface="arial"/>
                <a:sym typeface="arial"/>
              </a:rPr>
              <a:t> </a:t>
            </a:r>
          </a:p>
        </p:txBody>
      </p:sp>
      <p:sp>
        <p:nvSpPr>
          <p:cNvPr id="119" name="Shape 119"/>
          <p:cNvSpPr txBox="1"/>
          <p:nvPr/>
        </p:nvSpPr>
        <p:spPr>
          <a:xfrm>
            <a:off x="154888" y="2133279"/>
            <a:ext cx="7015929" cy="1915553"/>
          </a:xfrm>
          <a:prstGeom prst="rect">
            <a:avLst/>
          </a:prstGeom>
          <a:noFill/>
          <a:ln>
            <a:noFill/>
          </a:ln>
        </p:spPr>
        <p:txBody>
          <a:bodyPr lIns="91425" tIns="45700" rIns="91425" bIns="45700" anchor="b" anchorCtr="0">
            <a:noAutofit/>
          </a:bodyPr>
          <a:lstStyle/>
          <a:p>
            <a:pPr marL="0" marR="0" lvl="0" indent="0" algn="ctr" rtl="0">
              <a:lnSpc>
                <a:spcPct val="140000"/>
              </a:lnSpc>
              <a:spcBef>
                <a:spcPts val="0"/>
              </a:spcBef>
              <a:spcAft>
                <a:spcPts val="1400"/>
              </a:spcAft>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TURNING IDEAS INTO REALITY:</a:t>
            </a:r>
            <a:r>
              <a:rPr lang="en-US" sz="3950" b="1" i="0" u="none" strike="noStrike" cap="none" baseline="0" dirty="0">
                <a:solidFill>
                  <a:schemeClr val="dk1"/>
                </a:solidFill>
                <a:latin typeface="Calibri"/>
                <a:ea typeface="Calibri"/>
                <a:cs typeface="Calibri"/>
                <a:sym typeface="Calibri"/>
              </a:rPr>
              <a:t/>
            </a:r>
            <a:br>
              <a:rPr lang="en-US" sz="3950" b="1" i="0" u="none" strike="noStrike" cap="none" baseline="0" dirty="0">
                <a:solidFill>
                  <a:schemeClr val="dk1"/>
                </a:solidFill>
                <a:latin typeface="Calibri"/>
                <a:ea typeface="Calibri"/>
                <a:cs typeface="Calibri"/>
                <a:sym typeface="Calibri"/>
              </a:rPr>
            </a:br>
            <a:r>
              <a:rPr lang="en-US" sz="4150" b="1" i="0" u="none" strike="noStrike" cap="none" baseline="0" dirty="0">
                <a:solidFill>
                  <a:schemeClr val="dk1"/>
                </a:solidFill>
                <a:latin typeface="Calibri"/>
                <a:ea typeface="Calibri"/>
                <a:cs typeface="Calibri"/>
                <a:sym typeface="Calibri"/>
              </a:rPr>
              <a:t>ENGINEERING A BETTER WORLD</a:t>
            </a:r>
          </a:p>
        </p:txBody>
      </p:sp>
      <p:pic>
        <p:nvPicPr>
          <p:cNvPr id="120" name="Shape 120"/>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230" name="Shape 230"/>
          <p:cNvSpPr/>
          <p:nvPr/>
        </p:nvSpPr>
        <p:spPr>
          <a:xfrm>
            <a:off x="5710176" y="1478266"/>
            <a:ext cx="6096000" cy="4039566"/>
          </a:xfrm>
          <a:prstGeom prst="rect">
            <a:avLst/>
          </a:prstGeom>
          <a:noFill/>
          <a:ln>
            <a:noFill/>
          </a:ln>
        </p:spPr>
        <p:txBody>
          <a:bodyPr lIns="91425" tIns="45700" rIns="91425" bIns="45700" anchor="t" anchorCtr="0">
            <a:noAutofit/>
          </a:bodyPr>
          <a:lstStyle/>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ASK: </a:t>
            </a:r>
            <a:r>
              <a:rPr lang="en-US" sz="1800" b="0" i="0" u="none" strike="noStrike" cap="none" baseline="0">
                <a:solidFill>
                  <a:srgbClr val="474747"/>
                </a:solidFill>
                <a:latin typeface="Arial"/>
                <a:ea typeface="Arial"/>
                <a:cs typeface="Arial"/>
                <a:sym typeface="Arial"/>
              </a:rPr>
              <a:t>What is the problem? How have others approached it? What are your constraints?</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IMAGINE: </a:t>
            </a:r>
            <a:r>
              <a:rPr lang="en-US" sz="1800" b="0" i="0" u="none" strike="noStrike" cap="none" baseline="0">
                <a:solidFill>
                  <a:srgbClr val="474747"/>
                </a:solidFill>
                <a:latin typeface="Arial"/>
                <a:ea typeface="Arial"/>
                <a:cs typeface="Arial"/>
                <a:sym typeface="Arial"/>
              </a:rPr>
              <a:t>What are some solutions? Brainstorm ideas. Choose the best one.</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PLAN: </a:t>
            </a:r>
            <a:r>
              <a:rPr lang="en-US" sz="1800" b="0" i="0" u="none" strike="noStrike" cap="none" baseline="0">
                <a:solidFill>
                  <a:srgbClr val="474747"/>
                </a:solidFill>
                <a:latin typeface="Arial"/>
                <a:ea typeface="Arial"/>
                <a:cs typeface="Arial"/>
                <a:sym typeface="Arial"/>
              </a:rPr>
              <a:t>Draw a diagram. Make lists of materials you will need.</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CREATE: </a:t>
            </a:r>
            <a:r>
              <a:rPr lang="en-US" sz="1800" b="0" i="0" u="none" strike="noStrike" cap="none" baseline="0">
                <a:solidFill>
                  <a:srgbClr val="474747"/>
                </a:solidFill>
                <a:latin typeface="Arial"/>
                <a:ea typeface="Arial"/>
                <a:cs typeface="Arial"/>
                <a:sym typeface="Arial"/>
              </a:rPr>
              <a:t>Follow your plan and create something. Test it out!</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IMPROVE: </a:t>
            </a:r>
            <a:r>
              <a:rPr lang="en-US" sz="1800" b="0" i="0" u="none" strike="noStrike" cap="none" baseline="0">
                <a:solidFill>
                  <a:srgbClr val="474747"/>
                </a:solidFill>
                <a:latin typeface="Arial"/>
                <a:ea typeface="Arial"/>
                <a:cs typeface="Arial"/>
                <a:sym typeface="Arial"/>
              </a:rPr>
              <a:t>What works? What doesn't? What could work better? Modify your designs to make it better. Test it out!</a:t>
            </a:r>
          </a:p>
          <a:p>
            <a:pPr marL="0" marR="0" lvl="0" indent="0" algn="l" rtl="0">
              <a:spcBef>
                <a:spcPts val="0"/>
              </a:spcBef>
              <a:spcAft>
                <a:spcPts val="1500"/>
              </a:spcAft>
              <a:buSzPct val="25000"/>
              <a:buNone/>
            </a:pPr>
            <a:r>
              <a:rPr lang="en-US" sz="1400" b="0" i="0" u="none" strike="noStrike" cap="none" baseline="0">
                <a:solidFill>
                  <a:srgbClr val="474747"/>
                </a:solidFill>
                <a:latin typeface="Arial"/>
                <a:ea typeface="Arial"/>
                <a:cs typeface="Arial"/>
                <a:sym typeface="Arial"/>
              </a:rPr>
              <a:t>www.teachengineering.org</a:t>
            </a:r>
          </a:p>
        </p:txBody>
      </p:sp>
      <p:sp>
        <p:nvSpPr>
          <p:cNvPr id="231" name="Shape 231"/>
          <p:cNvSpPr txBox="1">
            <a:spLocks noGrp="1"/>
          </p:cNvSpPr>
          <p:nvPr>
            <p:ph type="title"/>
          </p:nvPr>
        </p:nvSpPr>
        <p:spPr>
          <a:xfrm>
            <a:off x="181613" y="-5103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pic>
        <p:nvPicPr>
          <p:cNvPr id="232" name="Shape 232"/>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l="13803" t="18600" r="61691" b="45300"/>
          <a:stretch/>
        </p:blipFill>
        <p:spPr>
          <a:xfrm>
            <a:off x="6621517" y="3660087"/>
            <a:ext cx="5092054" cy="2585543"/>
          </a:xfrm>
          <a:prstGeom prst="rect">
            <a:avLst/>
          </a:prstGeom>
          <a:noFill/>
          <a:ln>
            <a:noFill/>
          </a:ln>
        </p:spPr>
      </p:pic>
      <p:pic>
        <p:nvPicPr>
          <p:cNvPr id="238" name="Shape 238"/>
          <p:cNvPicPr preferRelativeResize="0"/>
          <p:nvPr/>
        </p:nvPicPr>
        <p:blipFill rotWithShape="1">
          <a:blip r:embed="rId4">
            <a:alphaModFix/>
          </a:blip>
          <a:srcRect/>
          <a:stretch/>
        </p:blipFill>
        <p:spPr>
          <a:xfrm>
            <a:off x="8099406" y="262912"/>
            <a:ext cx="3378765" cy="3164336"/>
          </a:xfrm>
          <a:prstGeom prst="rect">
            <a:avLst/>
          </a:prstGeom>
          <a:noFill/>
          <a:ln>
            <a:noFill/>
          </a:ln>
        </p:spPr>
      </p:pic>
      <p:sp>
        <p:nvSpPr>
          <p:cNvPr id="239" name="Shape 239"/>
          <p:cNvSpPr txBox="1">
            <a:spLocks noGrp="1"/>
          </p:cNvSpPr>
          <p:nvPr>
            <p:ph type="title"/>
          </p:nvPr>
        </p:nvSpPr>
        <p:spPr>
          <a:xfrm>
            <a:off x="118243" y="148255"/>
            <a:ext cx="10515599" cy="91613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sp>
        <p:nvSpPr>
          <p:cNvPr id="240" name="Shape 240"/>
          <p:cNvSpPr txBox="1">
            <a:spLocks noGrp="1"/>
          </p:cNvSpPr>
          <p:nvPr>
            <p:ph type="body" idx="1"/>
          </p:nvPr>
        </p:nvSpPr>
        <p:spPr>
          <a:xfrm>
            <a:off x="444302" y="1388640"/>
            <a:ext cx="6967185" cy="517005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Imagine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INDIVIDUALLY: observe available materials, and brainstorm and write design ideas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TEAM: share individual ideas </a:t>
            </a:r>
            <a:r>
              <a:rPr lang="en-US" sz="2200" b="0" i="1" u="none" strike="noStrike" cap="none" baseline="0">
                <a:solidFill>
                  <a:schemeClr val="dk1"/>
                </a:solidFill>
                <a:latin typeface="Calibri"/>
                <a:ea typeface="Calibri"/>
                <a:cs typeface="Calibri"/>
                <a:sym typeface="Calibri"/>
              </a:rPr>
              <a:t>(5 min.) </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Plan</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Choose and sketch a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Create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Gather materials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Construct your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Improve and Test </a:t>
            </a:r>
            <a:r>
              <a:rPr lang="en-US" sz="2000" b="0" i="1" u="none" strike="noStrike" cap="none" baseline="0">
                <a:solidFill>
                  <a:schemeClr val="dk1"/>
                </a:solidFill>
                <a:latin typeface="Calibri"/>
                <a:ea typeface="Calibri"/>
                <a:cs typeface="Calibri"/>
                <a:sym typeface="Calibri"/>
              </a:rPr>
              <a:t>(10 min.)</a:t>
            </a:r>
          </a:p>
        </p:txBody>
      </p:sp>
      <p:pic>
        <p:nvPicPr>
          <p:cNvPr id="241" name="Shape 241"/>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248" name="Shape 248"/>
          <p:cNvSpPr txBox="1">
            <a:spLocks noGrp="1"/>
          </p:cNvSpPr>
          <p:nvPr>
            <p:ph type="title"/>
          </p:nvPr>
        </p:nvSpPr>
        <p:spPr>
          <a:xfrm>
            <a:off x="280675" y="191968"/>
            <a:ext cx="10515599" cy="98276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Reflection</a:t>
            </a:r>
          </a:p>
        </p:txBody>
      </p:sp>
      <p:sp>
        <p:nvSpPr>
          <p:cNvPr id="249" name="Shape 249"/>
          <p:cNvSpPr txBox="1">
            <a:spLocks noGrp="1"/>
          </p:cNvSpPr>
          <p:nvPr>
            <p:ph type="body" idx="1"/>
          </p:nvPr>
        </p:nvSpPr>
        <p:spPr>
          <a:xfrm>
            <a:off x="431800" y="1286936"/>
            <a:ext cx="11480800" cy="5613399"/>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went well? Not so well?  Why?</a:t>
            </a:r>
          </a:p>
          <a:p>
            <a:pPr marL="228600" marR="0" lvl="0" indent="-228600" algn="l" rtl="0">
              <a:lnSpc>
                <a:spcPct val="11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aspects of other team designs stood out to you?  </a:t>
            </a:r>
          </a:p>
          <a:p>
            <a:pPr marL="228600" marR="0" lvl="0" indent="-228600" algn="l" rtl="0">
              <a:lnSpc>
                <a:spcPct val="11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Did other designs give you ideas for ways to improve your design?</a:t>
            </a:r>
          </a:p>
          <a:p>
            <a:pPr marL="228600" marR="0" lvl="0" indent="-228600" algn="l" rtl="0">
              <a:lnSpc>
                <a:spcPct val="11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modifications would you make if we had time to complete the design challenge again?</a:t>
            </a:r>
          </a:p>
          <a:p>
            <a:pPr marL="228600" marR="0" lvl="0" indent="-50800" algn="l" rtl="0">
              <a:lnSpc>
                <a:spcPct val="12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50" name="Shape 250"/>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257" name="Shape 257"/>
          <p:cNvSpPr txBox="1">
            <a:spLocks noGrp="1"/>
          </p:cNvSpPr>
          <p:nvPr>
            <p:ph type="title"/>
          </p:nvPr>
        </p:nvSpPr>
        <p:spPr>
          <a:xfrm>
            <a:off x="246112" y="132013"/>
            <a:ext cx="10515599" cy="104522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Wrap Up</a:t>
            </a:r>
          </a:p>
        </p:txBody>
      </p:sp>
      <p:sp>
        <p:nvSpPr>
          <p:cNvPr id="258" name="Shape 258"/>
          <p:cNvSpPr txBox="1">
            <a:spLocks noGrp="1"/>
          </p:cNvSpPr>
          <p:nvPr>
            <p:ph type="body" idx="1"/>
          </p:nvPr>
        </p:nvSpPr>
        <p:spPr>
          <a:xfrm>
            <a:off x="499650" y="1165990"/>
            <a:ext cx="10929860" cy="218623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ideas do you have for engineering a better world?</a:t>
            </a:r>
          </a:p>
          <a:p>
            <a:pPr marL="0" marR="0" lvl="0" indent="0" algn="l" rtl="0">
              <a:lnSpc>
                <a:spcPct val="8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How can you turn ideas into reality?</a:t>
            </a:r>
          </a:p>
        </p:txBody>
      </p:sp>
      <p:pic>
        <p:nvPicPr>
          <p:cNvPr id="259" name="Shape 259"/>
          <p:cNvPicPr preferRelativeResize="0"/>
          <p:nvPr/>
        </p:nvPicPr>
        <p:blipFill rotWithShape="1">
          <a:blip r:embed="rId4">
            <a:alphaModFix/>
          </a:blip>
          <a:srcRect t="8191"/>
          <a:stretch/>
        </p:blipFill>
        <p:spPr>
          <a:xfrm>
            <a:off x="7744588" y="2204998"/>
            <a:ext cx="3950072" cy="4518918"/>
          </a:xfrm>
          <a:prstGeom prst="rect">
            <a:avLst/>
          </a:prstGeom>
          <a:noFill/>
          <a:ln>
            <a:noFill/>
          </a:ln>
        </p:spPr>
      </p:pic>
      <p:pic>
        <p:nvPicPr>
          <p:cNvPr id="260" name="Shape 260"/>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838200" y="629587"/>
            <a:ext cx="5392903" cy="55473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b="0" i="1" u="none" strike="noStrike" cap="none" baseline="0">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marL="0" marR="0" lvl="0" indent="0" algn="ctr" rtl="0">
              <a:lnSpc>
                <a:spcPct val="90000"/>
              </a:lnSpc>
              <a:spcBef>
                <a:spcPts val="1000"/>
              </a:spcBef>
              <a:buClr>
                <a:schemeClr val="dk1"/>
              </a:buClr>
              <a:buFont typeface="Arial"/>
              <a:buNone/>
            </a:pPr>
            <a:endParaRPr sz="2800" b="0" i="1"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2800" b="0" i="1" u="none" strike="noStrike" cap="none" baseline="0">
                <a:solidFill>
                  <a:schemeClr val="dk1"/>
                </a:solidFill>
                <a:latin typeface="Calibri"/>
                <a:ea typeface="Calibri"/>
                <a:cs typeface="Calibri"/>
                <a:sym typeface="Calibri"/>
              </a:rPr>
              <a:t>References:</a:t>
            </a:r>
          </a:p>
          <a:p>
            <a:pPr marL="0" marR="0" lvl="0" indent="0" algn="l" rtl="0">
              <a:lnSpc>
                <a:spcPct val="90000"/>
              </a:lnSpc>
              <a:spcBef>
                <a:spcPts val="1000"/>
              </a:spcBef>
              <a:buClr>
                <a:schemeClr val="dk1"/>
              </a:buClr>
              <a:buSzPct val="25000"/>
              <a:buFont typeface="Arial"/>
              <a:buNone/>
            </a:pPr>
            <a:r>
              <a:rPr lang="en-US" sz="1800" b="0" i="0" u="none" strike="noStrike" cap="none" baseline="0">
                <a:solidFill>
                  <a:schemeClr val="dk1"/>
                </a:solidFill>
                <a:latin typeface="Calibri"/>
                <a:ea typeface="Calibri"/>
                <a:cs typeface="Calibri"/>
                <a:sym typeface="Calibri"/>
              </a:rPr>
              <a:t>Ohio's new learning standards. </a:t>
            </a:r>
            <a:r>
              <a:rPr lang="en-US" sz="1800" b="0" i="1" u="none" strike="noStrike" cap="none" baseline="0">
                <a:solidFill>
                  <a:schemeClr val="dk1"/>
                </a:solidFill>
                <a:latin typeface="Calibri"/>
                <a:ea typeface="Calibri"/>
                <a:cs typeface="Calibri"/>
                <a:sym typeface="Calibri"/>
              </a:rPr>
              <a:t>Ohio department of education</a:t>
            </a:r>
            <a:r>
              <a:rPr lang="en-US" sz="1800" b="0" i="0" u="none" strike="noStrike" cap="none" baseline="0">
                <a:solidFill>
                  <a:schemeClr val="dk1"/>
                </a:solidFill>
                <a:latin typeface="Calibri"/>
                <a:ea typeface="Calibri"/>
                <a:cs typeface="Calibri"/>
                <a:sym typeface="Calibri"/>
              </a:rPr>
              <a:t>.  08 Aug 2014.  Retrieved from: </a:t>
            </a:r>
            <a:r>
              <a:rPr lang="en-US" sz="1800" b="0" i="0" u="sng" strike="noStrike" cap="none" baseline="0">
                <a:solidFill>
                  <a:schemeClr val="hlink"/>
                </a:solidFill>
                <a:latin typeface="Calibri"/>
                <a:ea typeface="Calibri"/>
                <a:cs typeface="Calibri"/>
                <a:sym typeface="Calibri"/>
                <a:hlinkClick r:id="rId3"/>
              </a:rPr>
              <a:t>http://education.ohio.gov/Topics/Ohio-s-New-Learning-Standards/Ohios-New-Learning-Standards</a:t>
            </a:r>
            <a:r>
              <a:rPr lang="en-US" sz="1800" b="0" i="0" u="none" strike="noStrike" cap="none" baseline="0">
                <a:solidFill>
                  <a:schemeClr val="dk1"/>
                </a:solidFill>
                <a:latin typeface="Calibri"/>
                <a:ea typeface="Calibri"/>
                <a:cs typeface="Calibri"/>
                <a:sym typeface="Calibri"/>
              </a:rPr>
              <a:t> </a:t>
            </a:r>
          </a:p>
          <a:p>
            <a:pPr marL="0" marR="0" lvl="0" indent="0" algn="ctr" rtl="0">
              <a:lnSpc>
                <a:spcPct val="90000"/>
              </a:lnSpc>
              <a:spcBef>
                <a:spcPts val="1000"/>
              </a:spcBef>
              <a:buClr>
                <a:schemeClr val="dk1"/>
              </a:buClr>
              <a:buFont typeface="Arial"/>
              <a:buNone/>
            </a:pPr>
            <a:endParaRPr sz="2800" b="0" i="1"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67" name="Shape 267"/>
          <p:cNvPicPr preferRelativeResize="0"/>
          <p:nvPr/>
        </p:nvPicPr>
        <p:blipFill rotWithShape="1">
          <a:blip r:embed="rId4">
            <a:alphaModFix/>
          </a:blip>
          <a:srcRect/>
          <a:stretch/>
        </p:blipFill>
        <p:spPr>
          <a:xfrm>
            <a:off x="6231103" y="189185"/>
            <a:ext cx="5729669" cy="6237889"/>
          </a:xfrm>
          <a:prstGeom prst="rect">
            <a:avLst/>
          </a:prstGeom>
          <a:noFill/>
          <a:ln>
            <a:noFill/>
          </a:ln>
        </p:spPr>
      </p:pic>
      <p:sp>
        <p:nvSpPr>
          <p:cNvPr id="268" name="Shape 268"/>
          <p:cNvSpPr/>
          <p:nvPr/>
        </p:nvSpPr>
        <p:spPr>
          <a:xfrm>
            <a:off x="7861190" y="6428051"/>
            <a:ext cx="21852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sng" strike="noStrike" cap="none" baseline="0">
                <a:solidFill>
                  <a:schemeClr val="hlink"/>
                </a:solidFill>
                <a:latin typeface="arial"/>
                <a:ea typeface="arial"/>
                <a:cs typeface="arial"/>
                <a:sym typeface="arial"/>
                <a:hlinkClick r:id="rId5"/>
              </a:rPr>
              <a:t>www.discovere.org</a:t>
            </a:r>
            <a:r>
              <a:rPr lang="en-US" sz="1800" b="0" i="0" u="none" strike="noStrike" cap="none" baseline="0">
                <a:solidFill>
                  <a:srgbClr val="7D7D7D"/>
                </a:solidFill>
                <a:latin typeface="arial"/>
                <a:ea typeface="arial"/>
                <a:cs typeface="arial"/>
                <a:sym typeface="arial"/>
              </a:rPr>
              <a:t> </a:t>
            </a:r>
          </a:p>
        </p:txBody>
      </p:sp>
      <p:pic>
        <p:nvPicPr>
          <p:cNvPr id="269" name="Shape 269"/>
          <p:cNvPicPr preferRelativeResize="0"/>
          <p:nvPr/>
        </p:nvPicPr>
        <p:blipFill>
          <a:blip r:embed="rId6">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8943084" y="2012433"/>
            <a:ext cx="141577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3"/>
              </a:rPr>
              <a:t>images.businessweek.com</a:t>
            </a:r>
          </a:p>
        </p:txBody>
      </p:sp>
      <p:sp>
        <p:nvSpPr>
          <p:cNvPr id="127" name="Shape 127"/>
          <p:cNvSpPr/>
          <p:nvPr/>
        </p:nvSpPr>
        <p:spPr>
          <a:xfrm>
            <a:off x="7516714" y="4167203"/>
            <a:ext cx="112081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4"/>
              </a:rPr>
              <a:t>www.wistatefair.com</a:t>
            </a:r>
          </a:p>
        </p:txBody>
      </p:sp>
      <p:sp>
        <p:nvSpPr>
          <p:cNvPr id="128" name="Shape 128"/>
          <p:cNvSpPr/>
          <p:nvPr/>
        </p:nvSpPr>
        <p:spPr>
          <a:xfrm>
            <a:off x="10030096" y="4249251"/>
            <a:ext cx="12137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5"/>
              </a:rPr>
              <a:t>www.gettyimages.com</a:t>
            </a:r>
          </a:p>
        </p:txBody>
      </p:sp>
      <p:sp>
        <p:nvSpPr>
          <p:cNvPr id="129" name="Shape 129"/>
          <p:cNvSpPr txBox="1">
            <a:spLocks noGrp="1"/>
          </p:cNvSpPr>
          <p:nvPr>
            <p:ph type="title"/>
          </p:nvPr>
        </p:nvSpPr>
        <p:spPr>
          <a:xfrm>
            <a:off x="0" y="23704"/>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800" b="1" i="0" u="none" strike="noStrike" cap="none" baseline="0" dirty="0">
                <a:solidFill>
                  <a:schemeClr val="dk1"/>
                </a:solidFill>
                <a:latin typeface="Calibri"/>
                <a:ea typeface="Calibri"/>
                <a:cs typeface="Calibri"/>
                <a:sym typeface="Calibri"/>
              </a:rPr>
              <a:t>What does an engineer do?</a:t>
            </a:r>
          </a:p>
        </p:txBody>
      </p:sp>
      <p:sp>
        <p:nvSpPr>
          <p:cNvPr id="130" name="Shape 130"/>
          <p:cNvSpPr txBox="1">
            <a:spLocks noGrp="1"/>
          </p:cNvSpPr>
          <p:nvPr>
            <p:ph type="body" idx="1"/>
          </p:nvPr>
        </p:nvSpPr>
        <p:spPr>
          <a:xfrm>
            <a:off x="290286" y="1168400"/>
            <a:ext cx="6894284" cy="520768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Solve problems, and shape the future!</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Create and design new “things” essential to health, happiness and safety:</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Chemical things – food, medicine, shampoo, fuels…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Building things – bridges, skyscrapers, roads…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Technology things – iPods, Cameras, electronic gadgets…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Fun things – toys, roller coasters, sporting goods...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Important things – water systems, medical devices and tools…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Much, much more….</a:t>
            </a:r>
            <a:r>
              <a:rPr lang="en-US" sz="2400" b="1" i="0" u="none" strike="noStrike" cap="none" baseline="0" dirty="0">
                <a:solidFill>
                  <a:schemeClr val="dk1"/>
                </a:solidFill>
                <a:latin typeface="Calibri"/>
                <a:ea typeface="Calibri"/>
                <a:cs typeface="Calibri"/>
                <a:sym typeface="Calibri"/>
              </a:rPr>
              <a:t>the list is endless</a:t>
            </a:r>
          </a:p>
        </p:txBody>
      </p:sp>
      <p:pic>
        <p:nvPicPr>
          <p:cNvPr id="131" name="Shape 131"/>
          <p:cNvPicPr preferRelativeResize="0"/>
          <p:nvPr/>
        </p:nvPicPr>
        <p:blipFill rotWithShape="1">
          <a:blip r:embed="rId6">
            <a:alphaModFix/>
          </a:blip>
          <a:srcRect/>
          <a:stretch/>
        </p:blipFill>
        <p:spPr>
          <a:xfrm>
            <a:off x="7609567" y="0"/>
            <a:ext cx="4449082" cy="2595297"/>
          </a:xfrm>
          <a:prstGeom prst="rect">
            <a:avLst/>
          </a:prstGeom>
          <a:noFill/>
          <a:ln>
            <a:noFill/>
          </a:ln>
        </p:spPr>
      </p:pic>
      <p:pic>
        <p:nvPicPr>
          <p:cNvPr id="132" name="Shape 132"/>
          <p:cNvPicPr preferRelativeResize="0"/>
          <p:nvPr/>
        </p:nvPicPr>
        <p:blipFill rotWithShape="1">
          <a:blip r:embed="rId7">
            <a:alphaModFix/>
          </a:blip>
          <a:srcRect/>
          <a:stretch/>
        </p:blipFill>
        <p:spPr>
          <a:xfrm>
            <a:off x="7499350" y="2433322"/>
            <a:ext cx="4362449" cy="1794058"/>
          </a:xfrm>
          <a:prstGeom prst="rect">
            <a:avLst/>
          </a:prstGeom>
          <a:noFill/>
          <a:ln>
            <a:noFill/>
          </a:ln>
        </p:spPr>
      </p:pic>
      <p:pic>
        <p:nvPicPr>
          <p:cNvPr id="133" name="Shape 133"/>
          <p:cNvPicPr preferRelativeResize="0"/>
          <p:nvPr/>
        </p:nvPicPr>
        <p:blipFill rotWithShape="1">
          <a:blip r:embed="rId8">
            <a:alphaModFix/>
          </a:blip>
          <a:srcRect/>
          <a:stretch/>
        </p:blipFill>
        <p:spPr>
          <a:xfrm>
            <a:off x="7882728" y="4427892"/>
            <a:ext cx="3496471" cy="2324084"/>
          </a:xfrm>
          <a:prstGeom prst="rect">
            <a:avLst/>
          </a:prstGeom>
          <a:noFill/>
          <a:ln>
            <a:noFill/>
          </a:ln>
        </p:spPr>
      </p:pic>
      <p:pic>
        <p:nvPicPr>
          <p:cNvPr id="134" name="Shape 134"/>
          <p:cNvPicPr preferRelativeResize="0"/>
          <p:nvPr/>
        </p:nvPicPr>
        <p:blipFill>
          <a:blip r:embed="rId9">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pic>
        <p:nvPicPr>
          <p:cNvPr id="141" name="Shape 141"/>
          <p:cNvPicPr preferRelativeResize="0"/>
          <p:nvPr/>
        </p:nvPicPr>
        <p:blipFill rotWithShape="1">
          <a:blip r:embed="rId4">
            <a:alphaModFix/>
          </a:blip>
          <a:srcRect/>
          <a:stretch/>
        </p:blipFill>
        <p:spPr>
          <a:xfrm>
            <a:off x="7236852" y="965200"/>
            <a:ext cx="4072770" cy="5239024"/>
          </a:xfrm>
          <a:prstGeom prst="rect">
            <a:avLst/>
          </a:prstGeom>
          <a:noFill/>
          <a:ln>
            <a:noFill/>
          </a:ln>
        </p:spPr>
      </p:pic>
      <p:sp>
        <p:nvSpPr>
          <p:cNvPr id="142" name="Shape 142"/>
          <p:cNvSpPr txBox="1">
            <a:spLocks noGrp="1"/>
          </p:cNvSpPr>
          <p:nvPr>
            <p:ph type="title"/>
          </p:nvPr>
        </p:nvSpPr>
        <p:spPr>
          <a:xfrm>
            <a:off x="100379" y="558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How do engineers do this?</a:t>
            </a:r>
          </a:p>
        </p:txBody>
      </p:sp>
      <p:sp>
        <p:nvSpPr>
          <p:cNvPr id="143" name="Shape 143"/>
          <p:cNvSpPr txBox="1">
            <a:spLocks noGrp="1"/>
          </p:cNvSpPr>
          <p:nvPr>
            <p:ph type="body" idx="1"/>
          </p:nvPr>
        </p:nvSpPr>
        <p:spPr>
          <a:xfrm>
            <a:off x="484281" y="1304969"/>
            <a:ext cx="5951483" cy="476788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Help others by solving all sorts of problems.</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Use one of their most important tools: their own creativity.</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Work in design teams.</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Use cool tools such as computers, microscopes, testing machines, etc.</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Communicate with lots of people about problems they need solved.</a:t>
            </a:r>
          </a:p>
          <a:p>
            <a:pPr marL="228600" marR="0" lvl="0" indent="-228600" algn="l" rtl="0">
              <a:lnSpc>
                <a:spcPct val="8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Share ideas and solutions with others through presentations and/or writing.</a:t>
            </a:r>
          </a:p>
        </p:txBody>
      </p:sp>
      <p:pic>
        <p:nvPicPr>
          <p:cNvPr id="144" name="Shape 144"/>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70669" y="727468"/>
            <a:ext cx="11806988" cy="181275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0" i="0" u="none" strike="noStrike" cap="none" baseline="0">
                <a:solidFill>
                  <a:schemeClr val="dk1"/>
                </a:solidFill>
                <a:latin typeface="Calibri"/>
                <a:ea typeface="Calibri"/>
                <a:cs typeface="Calibri"/>
                <a:sym typeface="Calibri"/>
              </a:rPr>
              <a:t>Today you will be a biomedical engineer – </a:t>
            </a:r>
            <a:br>
              <a:rPr lang="en-US" sz="4000" b="0" i="0" u="none" strike="noStrike" cap="none" baseline="0">
                <a:solidFill>
                  <a:schemeClr val="dk1"/>
                </a:solidFill>
                <a:latin typeface="Calibri"/>
                <a:ea typeface="Calibri"/>
                <a:cs typeface="Calibri"/>
                <a:sym typeface="Calibri"/>
              </a:rPr>
            </a:br>
            <a:r>
              <a:rPr lang="en-US" sz="4000" b="0" i="0" u="none" strike="noStrike" cap="none" baseline="0">
                <a:solidFill>
                  <a:schemeClr val="dk1"/>
                </a:solidFill>
                <a:latin typeface="Calibri"/>
                <a:ea typeface="Calibri"/>
                <a:cs typeface="Calibri"/>
                <a:sym typeface="Calibri"/>
              </a:rPr>
              <a:t>You will design, build and test a lifesaving device!</a:t>
            </a:r>
          </a:p>
        </p:txBody>
      </p:sp>
      <p:pic>
        <p:nvPicPr>
          <p:cNvPr id="151" name="Shape 151"/>
          <p:cNvPicPr preferRelativeResize="0"/>
          <p:nvPr/>
        </p:nvPicPr>
        <p:blipFill rotWithShape="1">
          <a:blip r:embed="rId3">
            <a:alphaModFix/>
          </a:blip>
          <a:srcRect/>
          <a:stretch/>
        </p:blipFill>
        <p:spPr>
          <a:xfrm>
            <a:off x="3090332" y="2339928"/>
            <a:ext cx="6256866" cy="4179934"/>
          </a:xfrm>
          <a:prstGeom prst="rect">
            <a:avLst/>
          </a:prstGeom>
          <a:noFill/>
          <a:ln>
            <a:noFill/>
          </a:ln>
        </p:spPr>
      </p:pic>
      <p:sp>
        <p:nvSpPr>
          <p:cNvPr id="152" name="Shape 152"/>
          <p:cNvSpPr txBox="1"/>
          <p:nvPr/>
        </p:nvSpPr>
        <p:spPr>
          <a:xfrm>
            <a:off x="151180" y="1066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a Better World</a:t>
            </a:r>
          </a:p>
        </p:txBody>
      </p:sp>
      <p:pic>
        <p:nvPicPr>
          <p:cNvPr id="153" name="Shape 153"/>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160" name="Shape 160"/>
          <p:cNvSpPr txBox="1">
            <a:spLocks noGrp="1"/>
          </p:cNvSpPr>
          <p:nvPr>
            <p:ph type="body" idx="1"/>
          </p:nvPr>
        </p:nvSpPr>
        <p:spPr>
          <a:xfrm>
            <a:off x="190497" y="1269999"/>
            <a:ext cx="11916832" cy="444500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0" i="0" u="none" strike="noStrike" cap="none" baseline="0">
                <a:solidFill>
                  <a:schemeClr val="dk1"/>
                </a:solidFill>
                <a:latin typeface="Calibri"/>
                <a:ea typeface="Calibri"/>
                <a:cs typeface="Calibri"/>
                <a:sym typeface="Calibri"/>
              </a:rPr>
              <a:t>Your friend has a farm with three pet goats.  One of the goats ate something funny that must be removed from its stomach. </a:t>
            </a:r>
          </a:p>
          <a:p>
            <a:pPr marL="0" marR="0" lvl="0" indent="0" algn="l" rtl="0">
              <a:lnSpc>
                <a:spcPct val="9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3600" b="0" i="0" u="none" strike="noStrike" cap="none" baseline="0">
                <a:solidFill>
                  <a:schemeClr val="dk1"/>
                </a:solidFill>
                <a:latin typeface="Calibri"/>
                <a:ea typeface="Calibri"/>
                <a:cs typeface="Calibri"/>
                <a:sym typeface="Calibri"/>
              </a:rPr>
              <a:t>Goats eat the weirdest things!</a:t>
            </a:r>
          </a:p>
        </p:txBody>
      </p:sp>
      <p:sp>
        <p:nvSpPr>
          <p:cNvPr id="161" name="Shape 161"/>
          <p:cNvSpPr txBox="1"/>
          <p:nvPr/>
        </p:nvSpPr>
        <p:spPr>
          <a:xfrm>
            <a:off x="204475" y="282340"/>
            <a:ext cx="10515599" cy="104106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Problem</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pic>
        <p:nvPicPr>
          <p:cNvPr id="162" name="Shape 162"/>
          <p:cNvPicPr preferRelativeResize="0"/>
          <p:nvPr/>
        </p:nvPicPr>
        <p:blipFill rotWithShape="1">
          <a:blip r:embed="rId4">
            <a:alphaModFix/>
          </a:blip>
          <a:srcRect/>
          <a:stretch/>
        </p:blipFill>
        <p:spPr>
          <a:xfrm>
            <a:off x="6265333" y="2635883"/>
            <a:ext cx="5016500" cy="3351300"/>
          </a:xfrm>
          <a:prstGeom prst="rect">
            <a:avLst/>
          </a:prstGeom>
          <a:noFill/>
          <a:ln>
            <a:noFill/>
          </a:ln>
        </p:spPr>
      </p:pic>
      <p:pic>
        <p:nvPicPr>
          <p:cNvPr id="163" name="Shape 163"/>
          <p:cNvPicPr preferRelativeResize="0"/>
          <p:nvPr/>
        </p:nvPicPr>
        <p:blipFill>
          <a:blip r:embed="rId5">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170" name="Shape 170"/>
          <p:cNvSpPr txBox="1">
            <a:spLocks noGrp="1"/>
          </p:cNvSpPr>
          <p:nvPr>
            <p:ph type="body" idx="1"/>
          </p:nvPr>
        </p:nvSpPr>
        <p:spPr>
          <a:xfrm>
            <a:off x="465664" y="1333501"/>
            <a:ext cx="11430001" cy="4724400"/>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Arial"/>
              <a:buChar char="•"/>
            </a:pPr>
            <a:r>
              <a:rPr lang="en-US" sz="3700" b="0" i="0" u="none" strike="noStrike" cap="none" baseline="0">
                <a:solidFill>
                  <a:schemeClr val="dk1"/>
                </a:solidFill>
                <a:latin typeface="Calibri"/>
                <a:ea typeface="Calibri"/>
                <a:cs typeface="Calibri"/>
                <a:sym typeface="Calibri"/>
              </a:rPr>
              <a:t>Your team’s challenge is to build a surgical instrument that can safely remove an object from a goat’s stomach.</a:t>
            </a:r>
          </a:p>
          <a:p>
            <a:pPr marL="228600" marR="0" lvl="0" indent="-228600" algn="l" rtl="0">
              <a:lnSpc>
                <a:spcPct val="100000"/>
              </a:lnSpc>
              <a:spcBef>
                <a:spcPts val="2000"/>
              </a:spcBef>
              <a:spcAft>
                <a:spcPts val="0"/>
              </a:spcAft>
              <a:buClr>
                <a:schemeClr val="dk1"/>
              </a:buClr>
              <a:buSzPct val="100000"/>
              <a:buFont typeface="Arial"/>
              <a:buChar char="•"/>
            </a:pPr>
            <a:r>
              <a:rPr lang="en-US" sz="3700" b="0" i="0" u="none" strike="noStrike" cap="none" baseline="0">
                <a:solidFill>
                  <a:schemeClr val="dk1"/>
                </a:solidFill>
                <a:latin typeface="Calibri"/>
                <a:ea typeface="Calibri"/>
                <a:cs typeface="Calibri"/>
                <a:sym typeface="Calibri"/>
              </a:rPr>
              <a:t>You cannot hurt the goat or damage the objects.  </a:t>
            </a:r>
          </a:p>
          <a:p>
            <a:pPr marL="228600" marR="0" lvl="0" indent="-228600" algn="l" rtl="0">
              <a:lnSpc>
                <a:spcPct val="100000"/>
              </a:lnSpc>
              <a:spcBef>
                <a:spcPts val="2000"/>
              </a:spcBef>
              <a:spcAft>
                <a:spcPts val="0"/>
              </a:spcAft>
              <a:buClr>
                <a:schemeClr val="dk1"/>
              </a:buClr>
              <a:buSzPct val="100000"/>
              <a:buFont typeface="Arial"/>
              <a:buChar char="•"/>
            </a:pPr>
            <a:r>
              <a:rPr lang="en-US" sz="3700" b="0" i="0" u="none" strike="noStrike" cap="none" baseline="0">
                <a:solidFill>
                  <a:schemeClr val="dk1"/>
                </a:solidFill>
                <a:latin typeface="Calibri"/>
                <a:ea typeface="Calibri"/>
                <a:cs typeface="Calibri"/>
                <a:sym typeface="Calibri"/>
              </a:rPr>
              <a:t>The dominoes represent the goat’s stomach, so be careful not to hurt the goat by knocking over dominoes.</a:t>
            </a:r>
          </a:p>
          <a:p>
            <a:pPr marL="0" marR="0" lvl="0" indent="0" algn="l" rtl="0">
              <a:lnSpc>
                <a:spcPct val="100000"/>
              </a:lnSpc>
              <a:spcBef>
                <a:spcPts val="2000"/>
              </a:spcBef>
              <a:buClr>
                <a:schemeClr val="dk1"/>
              </a:buClr>
              <a:buFont typeface="Arial"/>
              <a:buNone/>
            </a:pPr>
            <a:endParaRPr sz="3700" b="0" i="0" u="none" strike="noStrike" cap="none" baseline="0">
              <a:solidFill>
                <a:schemeClr val="dk1"/>
              </a:solidFill>
              <a:latin typeface="Calibri"/>
              <a:ea typeface="Calibri"/>
              <a:cs typeface="Calibri"/>
              <a:sym typeface="Calibri"/>
            </a:endParaRPr>
          </a:p>
        </p:txBody>
      </p:sp>
      <p:sp>
        <p:nvSpPr>
          <p:cNvPr id="171" name="Shape 171"/>
          <p:cNvSpPr txBox="1"/>
          <p:nvPr/>
        </p:nvSpPr>
        <p:spPr>
          <a:xfrm>
            <a:off x="153675" y="307740"/>
            <a:ext cx="10515599" cy="78445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Challenge</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pic>
        <p:nvPicPr>
          <p:cNvPr id="172" name="Shape 172"/>
          <p:cNvPicPr preferRelativeResize="0"/>
          <p:nvPr/>
        </p:nvPicPr>
        <p:blipFill>
          <a:blip r:embed="rId4">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838200" y="1354666"/>
            <a:ext cx="10515599" cy="4822296"/>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Create a device capable of retrieving objects from inside the wall of dominoes (goat’s body).</a:t>
            </a:r>
          </a:p>
          <a:p>
            <a:pPr marL="228600" marR="0" lvl="0" indent="-228600" algn="l" rtl="0">
              <a:lnSpc>
                <a:spcPct val="80000"/>
              </a:lnSpc>
              <a:spcBef>
                <a:spcPts val="2000"/>
              </a:spcBef>
              <a:spcAft>
                <a:spcPts val="0"/>
              </a:spcAft>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Make sure the device is able to be moved carefully, without knocking over dominoes!  </a:t>
            </a:r>
            <a:r>
              <a:rPr lang="en-US" sz="3600" b="0" i="1" u="none" strike="noStrike" cap="none" baseline="0">
                <a:solidFill>
                  <a:schemeClr val="dk1"/>
                </a:solidFill>
                <a:latin typeface="Calibri"/>
                <a:ea typeface="Calibri"/>
                <a:cs typeface="Calibri"/>
                <a:sym typeface="Calibri"/>
              </a:rPr>
              <a:t>That would be like knocking into the inside of the goat’s stomach…OUCH!</a:t>
            </a:r>
          </a:p>
          <a:p>
            <a:pPr marL="228600" marR="0" lvl="0" indent="-228600" algn="l" rtl="0">
              <a:lnSpc>
                <a:spcPct val="80000"/>
              </a:lnSpc>
              <a:spcBef>
                <a:spcPts val="2000"/>
              </a:spcBef>
              <a:spcAft>
                <a:spcPts val="1000"/>
              </a:spcAft>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Have fun!!</a:t>
            </a:r>
          </a:p>
        </p:txBody>
      </p:sp>
      <p:sp>
        <p:nvSpPr>
          <p:cNvPr id="179" name="Shape 179"/>
          <p:cNvSpPr txBox="1">
            <a:spLocks noGrp="1"/>
          </p:cNvSpPr>
          <p:nvPr>
            <p:ph type="title"/>
          </p:nvPr>
        </p:nvSpPr>
        <p:spPr>
          <a:xfrm>
            <a:off x="187126" y="39570"/>
            <a:ext cx="11181346" cy="102440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Goals</a:t>
            </a:r>
          </a:p>
        </p:txBody>
      </p:sp>
      <p:pic>
        <p:nvPicPr>
          <p:cNvPr id="180" name="Shape 180"/>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379327" y="1503187"/>
            <a:ext cx="1975103" cy="1481327"/>
          </a:xfrm>
          <a:prstGeom prst="rect">
            <a:avLst/>
          </a:prstGeom>
          <a:noFill/>
          <a:ln>
            <a:noFill/>
          </a:ln>
        </p:spPr>
      </p:pic>
      <p:pic>
        <p:nvPicPr>
          <p:cNvPr id="187" name="Shape 187"/>
          <p:cNvPicPr preferRelativeResize="0"/>
          <p:nvPr/>
        </p:nvPicPr>
        <p:blipFill rotWithShape="1">
          <a:blip r:embed="rId4">
            <a:alphaModFix/>
          </a:blip>
          <a:srcRect/>
          <a:stretch/>
        </p:blipFill>
        <p:spPr>
          <a:xfrm>
            <a:off x="2034755" y="4821117"/>
            <a:ext cx="1975103" cy="1481327"/>
          </a:xfrm>
          <a:prstGeom prst="rect">
            <a:avLst/>
          </a:prstGeom>
          <a:noFill/>
          <a:ln>
            <a:noFill/>
          </a:ln>
        </p:spPr>
      </p:pic>
      <p:pic>
        <p:nvPicPr>
          <p:cNvPr id="188" name="Shape 188"/>
          <p:cNvPicPr preferRelativeResize="0"/>
          <p:nvPr/>
        </p:nvPicPr>
        <p:blipFill rotWithShape="1">
          <a:blip r:embed="rId5">
            <a:alphaModFix/>
          </a:blip>
          <a:srcRect/>
          <a:stretch/>
        </p:blipFill>
        <p:spPr>
          <a:xfrm>
            <a:off x="8857939" y="1514549"/>
            <a:ext cx="1975103" cy="1481327"/>
          </a:xfrm>
          <a:prstGeom prst="rect">
            <a:avLst/>
          </a:prstGeom>
          <a:noFill/>
          <a:ln>
            <a:noFill/>
          </a:ln>
        </p:spPr>
      </p:pic>
      <p:pic>
        <p:nvPicPr>
          <p:cNvPr id="189" name="Shape 189"/>
          <p:cNvPicPr preferRelativeResize="0"/>
          <p:nvPr/>
        </p:nvPicPr>
        <p:blipFill rotWithShape="1">
          <a:blip r:embed="rId6">
            <a:alphaModFix/>
          </a:blip>
          <a:srcRect/>
          <a:stretch/>
        </p:blipFill>
        <p:spPr>
          <a:xfrm>
            <a:off x="6436487" y="4821117"/>
            <a:ext cx="1975103" cy="1481327"/>
          </a:xfrm>
          <a:prstGeom prst="rect">
            <a:avLst/>
          </a:prstGeom>
          <a:noFill/>
          <a:ln>
            <a:noFill/>
          </a:ln>
        </p:spPr>
      </p:pic>
      <p:pic>
        <p:nvPicPr>
          <p:cNvPr id="190" name="Shape 190"/>
          <p:cNvPicPr preferRelativeResize="0"/>
          <p:nvPr/>
        </p:nvPicPr>
        <p:blipFill rotWithShape="1">
          <a:blip r:embed="rId7">
            <a:alphaModFix/>
          </a:blip>
          <a:srcRect/>
          <a:stretch/>
        </p:blipFill>
        <p:spPr>
          <a:xfrm>
            <a:off x="8707307" y="4821117"/>
            <a:ext cx="1975103" cy="1481327"/>
          </a:xfrm>
          <a:prstGeom prst="rect">
            <a:avLst/>
          </a:prstGeom>
          <a:noFill/>
          <a:ln>
            <a:noFill/>
          </a:ln>
        </p:spPr>
      </p:pic>
      <p:pic>
        <p:nvPicPr>
          <p:cNvPr id="191" name="Shape 191"/>
          <p:cNvPicPr preferRelativeResize="0"/>
          <p:nvPr/>
        </p:nvPicPr>
        <p:blipFill rotWithShape="1">
          <a:blip r:embed="rId8">
            <a:alphaModFix/>
          </a:blip>
          <a:srcRect/>
          <a:stretch/>
        </p:blipFill>
        <p:spPr>
          <a:xfrm>
            <a:off x="4246342" y="4821117"/>
            <a:ext cx="1975103" cy="1481327"/>
          </a:xfrm>
          <a:prstGeom prst="rect">
            <a:avLst/>
          </a:prstGeom>
          <a:noFill/>
          <a:ln>
            <a:noFill/>
          </a:ln>
        </p:spPr>
      </p:pic>
      <p:pic>
        <p:nvPicPr>
          <p:cNvPr id="192" name="Shape 192"/>
          <p:cNvPicPr preferRelativeResize="0"/>
          <p:nvPr/>
        </p:nvPicPr>
        <p:blipFill rotWithShape="1">
          <a:blip r:embed="rId9">
            <a:alphaModFix/>
          </a:blip>
          <a:srcRect/>
          <a:stretch/>
        </p:blipFill>
        <p:spPr>
          <a:xfrm>
            <a:off x="3258790" y="3179316"/>
            <a:ext cx="1975103" cy="1481327"/>
          </a:xfrm>
          <a:prstGeom prst="rect">
            <a:avLst/>
          </a:prstGeom>
          <a:noFill/>
          <a:ln>
            <a:noFill/>
          </a:ln>
        </p:spPr>
      </p:pic>
      <p:pic>
        <p:nvPicPr>
          <p:cNvPr id="193" name="Shape 193"/>
          <p:cNvPicPr preferRelativeResize="0"/>
          <p:nvPr/>
        </p:nvPicPr>
        <p:blipFill rotWithShape="1">
          <a:blip r:embed="rId10">
            <a:alphaModFix/>
          </a:blip>
          <a:srcRect/>
          <a:stretch/>
        </p:blipFill>
        <p:spPr>
          <a:xfrm>
            <a:off x="9992745" y="3131390"/>
            <a:ext cx="1975103" cy="1481327"/>
          </a:xfrm>
          <a:prstGeom prst="rect">
            <a:avLst/>
          </a:prstGeom>
          <a:noFill/>
          <a:ln>
            <a:noFill/>
          </a:ln>
        </p:spPr>
      </p:pic>
      <p:pic>
        <p:nvPicPr>
          <p:cNvPr id="194" name="Shape 194"/>
          <p:cNvPicPr preferRelativeResize="0"/>
          <p:nvPr/>
        </p:nvPicPr>
        <p:blipFill rotWithShape="1">
          <a:blip r:embed="rId11">
            <a:alphaModFix/>
          </a:blip>
          <a:srcRect/>
          <a:stretch/>
        </p:blipFill>
        <p:spPr>
          <a:xfrm>
            <a:off x="6746621" y="1514549"/>
            <a:ext cx="1975103" cy="1481327"/>
          </a:xfrm>
          <a:prstGeom prst="rect">
            <a:avLst/>
          </a:prstGeom>
          <a:noFill/>
          <a:ln>
            <a:noFill/>
          </a:ln>
        </p:spPr>
      </p:pic>
      <p:pic>
        <p:nvPicPr>
          <p:cNvPr id="195" name="Shape 195"/>
          <p:cNvPicPr preferRelativeResize="0"/>
          <p:nvPr/>
        </p:nvPicPr>
        <p:blipFill rotWithShape="1">
          <a:blip r:embed="rId12">
            <a:alphaModFix/>
          </a:blip>
          <a:srcRect/>
          <a:stretch/>
        </p:blipFill>
        <p:spPr>
          <a:xfrm>
            <a:off x="7627445" y="3179316"/>
            <a:ext cx="1975103" cy="1481327"/>
          </a:xfrm>
          <a:prstGeom prst="rect">
            <a:avLst/>
          </a:prstGeom>
          <a:noFill/>
          <a:ln>
            <a:noFill/>
          </a:ln>
        </p:spPr>
      </p:pic>
      <p:pic>
        <p:nvPicPr>
          <p:cNvPr id="196" name="Shape 196"/>
          <p:cNvPicPr preferRelativeResize="0"/>
          <p:nvPr/>
        </p:nvPicPr>
        <p:blipFill rotWithShape="1">
          <a:blip r:embed="rId13">
            <a:alphaModFix/>
          </a:blip>
          <a:srcRect/>
          <a:stretch/>
        </p:blipFill>
        <p:spPr>
          <a:xfrm>
            <a:off x="4627214" y="1514549"/>
            <a:ext cx="1975103" cy="1481327"/>
          </a:xfrm>
          <a:prstGeom prst="rect">
            <a:avLst/>
          </a:prstGeom>
          <a:noFill/>
          <a:ln>
            <a:noFill/>
          </a:ln>
        </p:spPr>
      </p:pic>
      <p:pic>
        <p:nvPicPr>
          <p:cNvPr id="197" name="Shape 197"/>
          <p:cNvPicPr preferRelativeResize="0"/>
          <p:nvPr/>
        </p:nvPicPr>
        <p:blipFill rotWithShape="1">
          <a:blip r:embed="rId14">
            <a:alphaModFix/>
          </a:blip>
          <a:srcRect/>
          <a:stretch/>
        </p:blipFill>
        <p:spPr>
          <a:xfrm>
            <a:off x="5448935" y="3189666"/>
            <a:ext cx="1975103" cy="1481327"/>
          </a:xfrm>
          <a:prstGeom prst="rect">
            <a:avLst/>
          </a:prstGeom>
          <a:noFill/>
          <a:ln>
            <a:noFill/>
          </a:ln>
        </p:spPr>
      </p:pic>
      <p:pic>
        <p:nvPicPr>
          <p:cNvPr id="198" name="Shape 198"/>
          <p:cNvPicPr preferRelativeResize="0"/>
          <p:nvPr/>
        </p:nvPicPr>
        <p:blipFill rotWithShape="1">
          <a:blip r:embed="rId15">
            <a:alphaModFix/>
          </a:blip>
          <a:srcRect/>
          <a:stretch/>
        </p:blipFill>
        <p:spPr>
          <a:xfrm>
            <a:off x="1047203" y="3172423"/>
            <a:ext cx="1975103" cy="1481327"/>
          </a:xfrm>
          <a:prstGeom prst="rect">
            <a:avLst/>
          </a:prstGeom>
          <a:noFill/>
          <a:ln>
            <a:noFill/>
          </a:ln>
        </p:spPr>
      </p:pic>
      <p:pic>
        <p:nvPicPr>
          <p:cNvPr id="199" name="Shape 199"/>
          <p:cNvPicPr preferRelativeResize="0"/>
          <p:nvPr/>
        </p:nvPicPr>
        <p:blipFill rotWithShape="1">
          <a:blip r:embed="rId16">
            <a:alphaModFix/>
          </a:blip>
          <a:srcRect/>
          <a:stretch/>
        </p:blipFill>
        <p:spPr>
          <a:xfrm>
            <a:off x="2486278" y="1514549"/>
            <a:ext cx="1975103" cy="1481327"/>
          </a:xfrm>
          <a:prstGeom prst="rect">
            <a:avLst/>
          </a:prstGeom>
          <a:noFill/>
          <a:ln>
            <a:noFill/>
          </a:ln>
        </p:spPr>
      </p:pic>
      <p:sp>
        <p:nvSpPr>
          <p:cNvPr id="200" name="Shape 200"/>
          <p:cNvSpPr/>
          <p:nvPr/>
        </p:nvSpPr>
        <p:spPr>
          <a:xfrm>
            <a:off x="6888314" y="3866105"/>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201" name="Shape 201"/>
          <p:cNvSpPr/>
          <p:nvPr/>
        </p:nvSpPr>
        <p:spPr>
          <a:xfrm>
            <a:off x="3925658" y="2227713"/>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202" name="Shape 202"/>
          <p:cNvSpPr/>
          <p:nvPr/>
        </p:nvSpPr>
        <p:spPr>
          <a:xfrm>
            <a:off x="6080082" y="2227242"/>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203" name="Shape 203"/>
          <p:cNvSpPr/>
          <p:nvPr/>
        </p:nvSpPr>
        <p:spPr>
          <a:xfrm>
            <a:off x="8186000" y="2173803"/>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204" name="Shape 204"/>
          <p:cNvSpPr/>
          <p:nvPr/>
        </p:nvSpPr>
        <p:spPr>
          <a:xfrm>
            <a:off x="11432125" y="3901587"/>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4</a:t>
            </a:r>
          </a:p>
        </p:txBody>
      </p:sp>
      <p:sp>
        <p:nvSpPr>
          <p:cNvPr id="205" name="Shape 205"/>
          <p:cNvSpPr/>
          <p:nvPr/>
        </p:nvSpPr>
        <p:spPr>
          <a:xfrm>
            <a:off x="9035142" y="3919980"/>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4</a:t>
            </a:r>
          </a:p>
        </p:txBody>
      </p:sp>
      <p:sp>
        <p:nvSpPr>
          <p:cNvPr id="206" name="Shape 206"/>
          <p:cNvSpPr/>
          <p:nvPr/>
        </p:nvSpPr>
        <p:spPr>
          <a:xfrm>
            <a:off x="9988742" y="2242015"/>
            <a:ext cx="115288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 ft</a:t>
            </a:r>
          </a:p>
        </p:txBody>
      </p:sp>
      <p:sp>
        <p:nvSpPr>
          <p:cNvPr id="207" name="Shape 207"/>
          <p:cNvSpPr/>
          <p:nvPr/>
        </p:nvSpPr>
        <p:spPr>
          <a:xfrm>
            <a:off x="4698169" y="3886200"/>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2</a:t>
            </a:r>
          </a:p>
        </p:txBody>
      </p:sp>
      <p:sp>
        <p:nvSpPr>
          <p:cNvPr id="208" name="Shape 208"/>
          <p:cNvSpPr/>
          <p:nvPr/>
        </p:nvSpPr>
        <p:spPr>
          <a:xfrm>
            <a:off x="2958888" y="5558650"/>
            <a:ext cx="1234632"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6 in</a:t>
            </a:r>
          </a:p>
        </p:txBody>
      </p:sp>
      <p:sp>
        <p:nvSpPr>
          <p:cNvPr id="209" name="Shape 209"/>
          <p:cNvSpPr/>
          <p:nvPr/>
        </p:nvSpPr>
        <p:spPr>
          <a:xfrm>
            <a:off x="5712676" y="5558650"/>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3</a:t>
            </a:r>
          </a:p>
        </p:txBody>
      </p:sp>
      <p:sp>
        <p:nvSpPr>
          <p:cNvPr id="210" name="Shape 210"/>
          <p:cNvSpPr/>
          <p:nvPr/>
        </p:nvSpPr>
        <p:spPr>
          <a:xfrm>
            <a:off x="7887861" y="5567064"/>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3</a:t>
            </a:r>
          </a:p>
        </p:txBody>
      </p:sp>
      <p:sp>
        <p:nvSpPr>
          <p:cNvPr id="211" name="Shape 211"/>
          <p:cNvSpPr/>
          <p:nvPr/>
        </p:nvSpPr>
        <p:spPr>
          <a:xfrm>
            <a:off x="10146688" y="5558650"/>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2</a:t>
            </a:r>
          </a:p>
        </p:txBody>
      </p:sp>
      <p:sp>
        <p:nvSpPr>
          <p:cNvPr id="212" name="Shape 212"/>
          <p:cNvSpPr/>
          <p:nvPr/>
        </p:nvSpPr>
        <p:spPr>
          <a:xfrm>
            <a:off x="1818441" y="2173803"/>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6</a:t>
            </a:r>
          </a:p>
        </p:txBody>
      </p:sp>
      <p:sp>
        <p:nvSpPr>
          <p:cNvPr id="213" name="Shape 213"/>
          <p:cNvSpPr/>
          <p:nvPr/>
        </p:nvSpPr>
        <p:spPr>
          <a:xfrm>
            <a:off x="2501786" y="3886200"/>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2</a:t>
            </a:r>
          </a:p>
        </p:txBody>
      </p:sp>
      <p:sp>
        <p:nvSpPr>
          <p:cNvPr id="214" name="Shape 214"/>
          <p:cNvSpPr txBox="1">
            <a:spLocks noGrp="1"/>
          </p:cNvSpPr>
          <p:nvPr>
            <p:ph type="title"/>
          </p:nvPr>
        </p:nvSpPr>
        <p:spPr>
          <a:xfrm>
            <a:off x="280673" y="102034"/>
            <a:ext cx="10515599" cy="101324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Materials</a:t>
            </a:r>
          </a:p>
        </p:txBody>
      </p:sp>
      <p:pic>
        <p:nvPicPr>
          <p:cNvPr id="215" name="Shape 215"/>
          <p:cNvPicPr preferRelativeResize="0"/>
          <p:nvPr/>
        </p:nvPicPr>
        <p:blipFill>
          <a:blip r:embed="rId17">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508000" y="1312333"/>
            <a:ext cx="11091332" cy="490696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Dominoes will be setup around the edge of a box, representing the goats stomach.</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The device will have to enter the box, grab, and remove the object eaten by the goat causing harm (without knocking over any of the dominoes)! </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Success is measured based on how many dominoes are left standing. </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In the case of a tie, the team that removes the object fastest, while knocking over the least amount of dominoes wins.</a:t>
            </a:r>
          </a:p>
        </p:txBody>
      </p:sp>
      <p:sp>
        <p:nvSpPr>
          <p:cNvPr id="222" name="Shape 222"/>
          <p:cNvSpPr txBox="1">
            <a:spLocks noGrp="1"/>
          </p:cNvSpPr>
          <p:nvPr>
            <p:ph type="title"/>
          </p:nvPr>
        </p:nvSpPr>
        <p:spPr>
          <a:xfrm>
            <a:off x="245244" y="32485"/>
            <a:ext cx="9500929" cy="127009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Testing</a:t>
            </a:r>
          </a:p>
        </p:txBody>
      </p:sp>
      <p:pic>
        <p:nvPicPr>
          <p:cNvPr id="223" name="Shape 223"/>
          <p:cNvPicPr preferRelativeResize="0"/>
          <p:nvPr/>
        </p:nvPicPr>
        <p:blipFill>
          <a:blip r:embed="rId3">
            <a:alphaModFix/>
          </a:blip>
          <a:stretch>
            <a:fillRect/>
          </a:stretch>
        </p:blipFill>
        <p:spPr>
          <a:xfrm>
            <a:off x="0" y="6029325"/>
            <a:ext cx="1000125" cy="8286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1065</Words>
  <Application>Microsoft Office PowerPoint</Application>
  <PresentationFormat>Widescreen</PresentationFormat>
  <Paragraphs>150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vt:lpstr>
      <vt:lpstr>Calibri</vt:lpstr>
      <vt:lpstr>Office Theme</vt:lpstr>
      <vt:lpstr>PowerPoint Presentation</vt:lpstr>
      <vt:lpstr>What does an engineer do?</vt:lpstr>
      <vt:lpstr>How do engineers do this?</vt:lpstr>
      <vt:lpstr>Today you will be a biomedical engineer –  You will design, build and test a lifesaving device!</vt:lpstr>
      <vt:lpstr>PowerPoint Presentation</vt:lpstr>
      <vt:lpstr>PowerPoint Presentation</vt:lpstr>
      <vt:lpstr>Design Goals</vt:lpstr>
      <vt:lpstr>Materials</vt:lpstr>
      <vt:lpstr>Design Testing</vt:lpstr>
      <vt:lpstr>Engineering Design Process</vt:lpstr>
      <vt:lpstr>Engineering Design Process</vt:lpstr>
      <vt:lpstr>Design Reflection</vt:lpstr>
      <vt:lpstr>Wrap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1</cp:revision>
  <dcterms:modified xsi:type="dcterms:W3CDTF">2015-08-30T22:14:21Z</dcterms:modified>
</cp:coreProperties>
</file>