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12192000"/>
  <p:notesSz cx="6858000" cy="9144000"/>
  <p:embeddedFontLst>
    <p:embeddedFont>
      <p:font typeface="Calibri"/>
      <p:regular r:id="rId20"/>
      <p:bold r:id="rId21"/>
      <p:italic r:id="rId22"/>
      <p:boldItalic r:id="rId23"/>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font" Target="fonts/Calibri-regular.fntdata"/><Relationship Id="rId11" Type="http://schemas.openxmlformats.org/officeDocument/2006/relationships/slide" Target="slides/slide6.xml"/><Relationship Id="rId22" Type="http://schemas.openxmlformats.org/officeDocument/2006/relationships/font" Target="fonts/Calibri-italic.fntdata"/><Relationship Id="rId10" Type="http://schemas.openxmlformats.org/officeDocument/2006/relationships/slide" Target="slides/slide5.xml"/><Relationship Id="rId21" Type="http://schemas.openxmlformats.org/officeDocument/2006/relationships/font" Target="fonts/Calibri-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Calibri-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8788"/>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3" name="Shape 12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a:pPr>
            <a:r>
              <a:rPr lang="en-US" sz="1100">
                <a:solidFill>
                  <a:schemeClr val="dk1"/>
                </a:solidFill>
              </a:rPr>
              <a:t>As the pre-activity survey is distributed to students, introduce yourself and provide enough of an activity overview to gain students excitement. Set up testing area with the pan and have materials for toothpaste ready and organized.</a:t>
            </a:r>
          </a:p>
          <a:p>
            <a:pPr indent="-298450" lvl="0" marL="45720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indent="-298450" lvl="0" marL="45720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3 or 4 students.</a:t>
            </a:r>
          </a:p>
        </p:txBody>
      </p:sp>
      <p:sp>
        <p:nvSpPr>
          <p:cNvPr id="124" name="Shape 12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7" name="Shape 22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6"/>
            </a:pPr>
            <a:r>
              <a:rPr lang="en-US" sz="1100" u="sng">
                <a:solidFill>
                  <a:schemeClr val="dk1"/>
                </a:solidFill>
              </a:rPr>
              <a:t>Slide 10:</a:t>
            </a:r>
            <a:r>
              <a:rPr lang="en-US" sz="1100">
                <a:solidFill>
                  <a:schemeClr val="dk1"/>
                </a:solidFill>
              </a:rPr>
              <a:t> Introduce the Engineering Design Process. Explain that engineers use it as a tool to help them more effectively solve problems.</a:t>
            </a:r>
          </a:p>
          <a:p>
            <a:pPr indent="0" lvl="0" mar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28" name="Shape 22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8" name="Shape 23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7"/>
            </a:pPr>
            <a:r>
              <a:rPr lang="en-US" sz="1100" u="sng">
                <a:solidFill>
                  <a:schemeClr val="dk1"/>
                </a:solidFill>
              </a:rPr>
              <a:t>Slide 11:</a:t>
            </a:r>
            <a:r>
              <a:rPr lang="en-US" sz="1100">
                <a:solidFill>
                  <a:schemeClr val="dk1"/>
                </a:solidFill>
              </a:rPr>
              <a:t> Explain how teams will use the engineering design process as they complete the challenge.</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Brainstorm:</a:t>
            </a:r>
          </a:p>
          <a:p>
            <a:pPr indent="-298450" lvl="0" marL="685800" rtl="0">
              <a:lnSpc>
                <a:spcPct val="115000"/>
              </a:lnSpc>
              <a:spcBef>
                <a:spcPts val="0"/>
              </a:spcBef>
              <a:spcAft>
                <a:spcPts val="50"/>
              </a:spcAft>
              <a:buClr>
                <a:schemeClr val="dk1"/>
              </a:buClr>
              <a:buSzPct val="100000"/>
              <a:buChar char="o"/>
            </a:pPr>
            <a:r>
              <a:rPr lang="en-US" sz="1100">
                <a:solidFill>
                  <a:schemeClr val="dk1"/>
                </a:solidFill>
              </a:rPr>
              <a:t>Each individual in a team must write or sketch one or two ideas.</a:t>
            </a:r>
          </a:p>
          <a:p>
            <a:pPr indent="-298450" lvl="0" marL="685800" rtl="0">
              <a:lnSpc>
                <a:spcPct val="115000"/>
              </a:lnSpc>
              <a:spcBef>
                <a:spcPts val="0"/>
              </a:spcBef>
              <a:spcAft>
                <a:spcPts val="50"/>
              </a:spcAft>
              <a:buClr>
                <a:schemeClr val="dk1"/>
              </a:buClr>
              <a:buSzPct val="100000"/>
              <a:buChar char="o"/>
            </a:pPr>
            <a:r>
              <a:rPr lang="en-US" sz="1100">
                <a:solidFill>
                  <a:schemeClr val="dk1"/>
                </a:solidFill>
              </a:rPr>
              <a:t>Team must discuss each idea.</a:t>
            </a:r>
          </a:p>
          <a:p>
            <a:pPr indent="-298450" lvl="0" marL="685800" rtl="0">
              <a:lnSpc>
                <a:spcPct val="115000"/>
              </a:lnSpc>
              <a:spcBef>
                <a:spcPts val="0"/>
              </a:spcBef>
              <a:spcAft>
                <a:spcPts val="50"/>
              </a:spcAft>
              <a:buClr>
                <a:schemeClr val="dk1"/>
              </a:buClr>
              <a:buSzPct val="100000"/>
              <a:buChar char="o"/>
            </a:pPr>
            <a:r>
              <a:rPr lang="en-US" sz="1100">
                <a:solidFill>
                  <a:schemeClr val="dk1"/>
                </a:solidFill>
              </a:rPr>
              <a:t>Team decides criteria most important to them while keeping constraints (limited time and materials, etc.) in mind.</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Create Team Prototype:</a:t>
            </a:r>
          </a:p>
          <a:p>
            <a:pPr lvl="1" marL="685800" rtl="0">
              <a:lnSpc>
                <a:spcPct val="115000"/>
              </a:lnSpc>
              <a:spcBef>
                <a:spcPts val="0"/>
              </a:spcBef>
              <a:spcAft>
                <a:spcPts val="50"/>
              </a:spcAft>
              <a:buClr>
                <a:schemeClr val="dk1"/>
              </a:buClr>
              <a:buSzPct val="100000"/>
              <a:buChar char="o"/>
            </a:pPr>
            <a:r>
              <a:rPr lang="en-US" sz="1100">
                <a:solidFill>
                  <a:schemeClr val="dk1"/>
                </a:solidFill>
              </a:rPr>
              <a:t>Teams choose, sketch, and outline their prototype design idea.</a:t>
            </a:r>
          </a:p>
          <a:p>
            <a:pPr lvl="1" marL="685800" rtl="0">
              <a:lnSpc>
                <a:spcPct val="115000"/>
              </a:lnSpc>
              <a:spcBef>
                <a:spcPts val="0"/>
              </a:spcBef>
              <a:spcAft>
                <a:spcPts val="50"/>
              </a:spcAft>
              <a:buClr>
                <a:schemeClr val="dk1"/>
              </a:buClr>
              <a:buSzPct val="100000"/>
              <a:buChar char="o"/>
            </a:pPr>
            <a:r>
              <a:rPr lang="en-US" sz="1100">
                <a:solidFill>
                  <a:schemeClr val="dk1"/>
                </a:solidFill>
              </a:rPr>
              <a:t>Teams have idea approved by facilitator. </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Gather Materials:</a:t>
            </a:r>
          </a:p>
          <a:p>
            <a:pPr lvl="1" marL="685800" rtl="0">
              <a:lnSpc>
                <a:spcPct val="115000"/>
              </a:lnSpc>
              <a:spcBef>
                <a:spcPts val="0"/>
              </a:spcBef>
              <a:spcAft>
                <a:spcPts val="50"/>
              </a:spcAft>
              <a:buClr>
                <a:schemeClr val="dk1"/>
              </a:buClr>
              <a:buSzPct val="100000"/>
              <a:buChar char="o"/>
            </a:pPr>
            <a:r>
              <a:rPr lang="en-US" sz="1100">
                <a:solidFill>
                  <a:schemeClr val="dk1"/>
                </a:solidFill>
              </a:rPr>
              <a:t>Teams receive their bag of materials (prepared in advance).</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Create Chosen Design:</a:t>
            </a:r>
          </a:p>
          <a:p>
            <a:pPr lvl="1" marL="685800" rtl="0">
              <a:lnSpc>
                <a:spcPct val="115000"/>
              </a:lnSpc>
              <a:spcBef>
                <a:spcPts val="0"/>
              </a:spcBef>
              <a:spcAft>
                <a:spcPts val="50"/>
              </a:spcAft>
              <a:buClr>
                <a:schemeClr val="dk1"/>
              </a:buClr>
              <a:buSzPct val="100000"/>
              <a:buChar char="o"/>
            </a:pPr>
            <a:r>
              <a:rPr lang="en-US" sz="1100">
                <a:solidFill>
                  <a:schemeClr val="dk1"/>
                </a:solidFill>
              </a:rPr>
              <a:t>Team creates their approved prototype design plan.</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Final Test:</a:t>
            </a:r>
          </a:p>
          <a:p>
            <a:pPr lvl="1" marL="685800" rtl="0">
              <a:lnSpc>
                <a:spcPct val="115000"/>
              </a:lnSpc>
              <a:spcBef>
                <a:spcPts val="0"/>
              </a:spcBef>
              <a:spcAft>
                <a:spcPts val="50"/>
              </a:spcAft>
              <a:buClr>
                <a:schemeClr val="dk1"/>
              </a:buClr>
              <a:buSzPct val="100000"/>
              <a:buChar char="o"/>
            </a:pPr>
            <a:r>
              <a:rPr lang="en-US" sz="1100">
                <a:solidFill>
                  <a:schemeClr val="dk1"/>
                </a:solidFill>
              </a:rPr>
              <a:t>Each team tests their prototype while other teams observe.</a:t>
            </a:r>
          </a:p>
          <a:p>
            <a:pPr indent="0" lvl="0" marL="0" marR="0" rtl="0" algn="l">
              <a:spcBef>
                <a:spcPts val="0"/>
              </a:spcBef>
              <a:buNone/>
            </a:pPr>
            <a:r>
              <a:t/>
            </a:r>
            <a:endParaRPr sz="1200">
              <a:solidFill>
                <a:schemeClr val="dk1"/>
              </a:solidFill>
              <a:latin typeface="Calibri"/>
              <a:ea typeface="Calibri"/>
              <a:cs typeface="Calibri"/>
              <a:sym typeface="Calibri"/>
            </a:endParaRPr>
          </a:p>
        </p:txBody>
      </p:sp>
      <p:sp>
        <p:nvSpPr>
          <p:cNvPr id="239" name="Shape 239"/>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4" name="Shape 244"/>
        <p:cNvGrpSpPr/>
        <p:nvPr/>
      </p:nvGrpSpPr>
      <p:grpSpPr>
        <a:xfrm>
          <a:off x="0" y="0"/>
          <a:ext cx="0" cy="0"/>
          <a:chOff x="0" y="0"/>
          <a:chExt cx="0" cy="0"/>
        </a:xfrm>
      </p:grpSpPr>
      <p:sp>
        <p:nvSpPr>
          <p:cNvPr id="245" name="Shape 24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6" name="Shape 246"/>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8"/>
            </a:pPr>
            <a:r>
              <a:rPr lang="en-US" sz="1100" u="sng">
                <a:solidFill>
                  <a:schemeClr val="dk1"/>
                </a:solidFill>
              </a:rPr>
              <a:t>Slide 12:</a:t>
            </a:r>
            <a:r>
              <a:rPr lang="en-US" sz="1100">
                <a:solidFill>
                  <a:schemeClr val="dk1"/>
                </a:solidFill>
              </a:rPr>
              <a:t> Facilitate a whole group reflection on final prototype design and testing results by asking questions such as the following.</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indent="0" lvl="0" mar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47" name="Shape 247"/>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3" name="Shape 253"/>
        <p:cNvGrpSpPr/>
        <p:nvPr/>
      </p:nvGrpSpPr>
      <p:grpSpPr>
        <a:xfrm>
          <a:off x="0" y="0"/>
          <a:ext cx="0" cy="0"/>
          <a:chOff x="0" y="0"/>
          <a:chExt cx="0" cy="0"/>
        </a:xfrm>
      </p:grpSpPr>
      <p:sp>
        <p:nvSpPr>
          <p:cNvPr id="254" name="Shape 25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5" name="Shape 255"/>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9"/>
            </a:pPr>
            <a:r>
              <a:rPr lang="en-US" sz="1100" u="sng">
                <a:solidFill>
                  <a:schemeClr val="dk1"/>
                </a:solidFill>
              </a:rPr>
              <a:t>Slide 13:</a:t>
            </a:r>
            <a:r>
              <a:rPr lang="en-US" sz="1100">
                <a:solidFill>
                  <a:schemeClr val="dk1"/>
                </a:solidFill>
              </a:rPr>
              <a:t> Conclude by discussing the following questions as post-activity surveys are distributed.</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indent="-298450" lvl="0" marL="457200" rtl="0">
              <a:lnSpc>
                <a:spcPct val="115000"/>
              </a:lnSpc>
              <a:spcBef>
                <a:spcPts val="0"/>
              </a:spcBef>
              <a:spcAft>
                <a:spcPts val="50"/>
              </a:spcAft>
              <a:buClr>
                <a:schemeClr val="dk1"/>
              </a:buClr>
              <a:buSzPct val="100000"/>
              <a:buChar char="●"/>
            </a:pPr>
            <a:r>
              <a:rPr lang="en-US" sz="1100">
                <a:solidFill>
                  <a:schemeClr val="dk1"/>
                </a:solidFill>
              </a:rPr>
              <a:t>How can you turn ideas into reality?</a:t>
            </a:r>
          </a:p>
          <a:p>
            <a:pPr indent="0" lvl="0" marL="0" marR="0" rtl="0" algn="l">
              <a:spcBef>
                <a:spcPts val="0"/>
              </a:spcBef>
              <a:buNone/>
            </a:pPr>
            <a:r>
              <a:t/>
            </a:r>
            <a:endParaRPr sz="1200">
              <a:solidFill>
                <a:schemeClr val="dk1"/>
              </a:solidFill>
              <a:latin typeface="Calibri"/>
              <a:ea typeface="Calibri"/>
              <a:cs typeface="Calibri"/>
              <a:sym typeface="Calibri"/>
            </a:endParaRP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56" name="Shape 256"/>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2" name="Shape 262"/>
        <p:cNvGrpSpPr/>
        <p:nvPr/>
      </p:nvGrpSpPr>
      <p:grpSpPr>
        <a:xfrm>
          <a:off x="0" y="0"/>
          <a:ext cx="0" cy="0"/>
          <a:chOff x="0" y="0"/>
          <a:chExt cx="0" cy="0"/>
        </a:xfrm>
      </p:grpSpPr>
      <p:sp>
        <p:nvSpPr>
          <p:cNvPr id="263" name="Shape 26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4" name="Shape 264"/>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304800" lvl="0" marL="457200" rtl="0">
              <a:lnSpc>
                <a:spcPct val="115000"/>
              </a:lnSpc>
              <a:spcBef>
                <a:spcPts val="0"/>
              </a:spcBef>
              <a:spcAft>
                <a:spcPts val="50"/>
              </a:spcAft>
              <a:buClr>
                <a:schemeClr val="dk1"/>
              </a:buClr>
              <a:buSzPct val="109090"/>
              <a:buFont typeface="Calibri"/>
              <a:buAutoNum type="arabicPeriod" startAt="10"/>
            </a:pPr>
            <a:r>
              <a:rPr lang="en-US" sz="1100">
                <a:solidFill>
                  <a:schemeClr val="dk1"/>
                </a:solidFill>
              </a:rPr>
              <a:t>Allow time for students to complete their post-activity survey.</a:t>
            </a:r>
          </a:p>
        </p:txBody>
      </p:sp>
      <p:sp>
        <p:nvSpPr>
          <p:cNvPr id="265" name="Shape 265"/>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7" name="Shape 13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4"/>
            </a:pPr>
            <a:r>
              <a:rPr lang="en-US" sz="1100" u="sng">
                <a:solidFill>
                  <a:schemeClr val="dk1"/>
                </a:solidFill>
              </a:rPr>
              <a:t>Slides 2 and 3:</a:t>
            </a:r>
            <a:r>
              <a:rPr lang="en-US" sz="1100">
                <a:solidFill>
                  <a:schemeClr val="dk1"/>
                </a:solidFill>
              </a:rPr>
              <a:t>  Discuss engineering and what engineers do.</a:t>
            </a:r>
          </a:p>
        </p:txBody>
      </p:sp>
      <p:sp>
        <p:nvSpPr>
          <p:cNvPr id="138" name="Shape 13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5" name="Shape 145"/>
        <p:cNvGrpSpPr/>
        <p:nvPr/>
      </p:nvGrpSpPr>
      <p:grpSpPr>
        <a:xfrm>
          <a:off x="0" y="0"/>
          <a:ext cx="0" cy="0"/>
          <a:chOff x="0" y="0"/>
          <a:chExt cx="0" cy="0"/>
        </a:xfrm>
      </p:grpSpPr>
      <p:sp>
        <p:nvSpPr>
          <p:cNvPr id="146" name="Shape 14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7" name="Shape 14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Do all engineers do the same thing?</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NO, NO, NO!!!!!</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Many types of engineers</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Chemical</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Mechanical</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Electrical</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Civil</a:t>
            </a: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They do many different types of jobs</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Design</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Sale</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Test</a:t>
            </a:r>
          </a:p>
          <a:p>
            <a:pPr indent="0" lvl="1" marL="457200" marR="0" rtl="0" algn="l">
              <a:spcBef>
                <a:spcPts val="0"/>
              </a:spcBef>
              <a:buSzPct val="25000"/>
              <a:buNone/>
            </a:pPr>
            <a:r>
              <a:rPr b="0" baseline="0" i="0" lang="en-US" sz="1200" u="none" cap="none" strike="noStrike">
                <a:solidFill>
                  <a:schemeClr val="dk1"/>
                </a:solidFill>
                <a:latin typeface="Calibri"/>
                <a:ea typeface="Calibri"/>
                <a:cs typeface="Calibri"/>
                <a:sym typeface="Calibri"/>
              </a:rPr>
              <a:t>Much, much more!</a:t>
            </a:r>
          </a:p>
          <a:p>
            <a:pPr indent="0" lvl="0" marL="0" marR="0" rtl="0" algn="l">
              <a:spcBef>
                <a:spcPts val="0"/>
              </a:spcBef>
              <a:buNone/>
            </a:pPr>
            <a:r>
              <a:t/>
            </a:r>
            <a:endParaRPr b="1" baseline="0" i="0" sz="1200" u="none" cap="none" strike="noStrike">
              <a:solidFill>
                <a:schemeClr val="dk1"/>
              </a:solidFill>
              <a:latin typeface="Calibri"/>
              <a:ea typeface="Calibri"/>
              <a:cs typeface="Calibri"/>
              <a:sym typeface="Calibri"/>
            </a:endParaRPr>
          </a:p>
        </p:txBody>
      </p:sp>
      <p:sp>
        <p:nvSpPr>
          <p:cNvPr id="148" name="Shape 14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6" name="Shape 156"/>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AutoNum type="arabicPeriod" startAt="5"/>
            </a:pPr>
            <a:r>
              <a:rPr lang="en-US" sz="1100">
                <a:solidFill>
                  <a:schemeClr val="dk1"/>
                </a:solidFill>
              </a:rPr>
              <a:t>Present the engineering design problem and challenge, following presentation:</a:t>
            </a:r>
          </a:p>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4:</a:t>
            </a:r>
            <a:r>
              <a:rPr lang="en-US" sz="1100">
                <a:solidFill>
                  <a:schemeClr val="dk1"/>
                </a:solidFill>
              </a:rPr>
              <a:t> Play video (1m 49s).</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157" name="Shape 157"/>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4" name="Shape 164"/>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165" name="Shape 165"/>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2" name="Shape 172"/>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173" name="Shape 173"/>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0" name="Shape 180"/>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Share Engineering Design Goals.</a:t>
            </a:r>
          </a:p>
        </p:txBody>
      </p:sp>
      <p:sp>
        <p:nvSpPr>
          <p:cNvPr id="181" name="Shape 181"/>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0" name="Shape 210"/>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Introduce resources (materials) available to each team.</a:t>
            </a:r>
          </a:p>
          <a:p>
            <a:pPr indent="0" lvl="0" marL="0" marR="0" rtl="0" algn="l">
              <a:lnSpc>
                <a:spcPct val="115000"/>
              </a:lnSpc>
              <a:spcBef>
                <a:spcPts val="0"/>
              </a:spcBef>
              <a:spcAft>
                <a:spcPts val="0"/>
              </a:spcAft>
              <a:buNone/>
            </a:pPr>
            <a:r>
              <a:t/>
            </a:r>
            <a:endParaRPr b="0" baseline="0" i="0" sz="12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baseline="0" i="0" lang="en-US" sz="1200" u="none" cap="none" strike="noStrike">
                <a:solidFill>
                  <a:schemeClr val="dk1"/>
                </a:solidFill>
                <a:latin typeface="Calibri"/>
                <a:ea typeface="Calibri"/>
                <a:cs typeface="Calibri"/>
                <a:sym typeface="Calibri"/>
              </a:rPr>
              <a:t>If constraining materials, each group can use-</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Wooden Craft Sticks- 4</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Masking Tape- 1 foot</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Duct Tape- 4 inches</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Straws- 8</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Foam Plate- 1</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Cardboard- 1</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Foam Cup- ½</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Crayola Modeling Clay- 1/8</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Foil- 3 inches</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Lego Blocks- 5</a:t>
            </a:r>
          </a:p>
          <a:p>
            <a:pPr indent="-171450" lvl="0" marL="171450" marR="0" rtl="0" algn="l">
              <a:spcBef>
                <a:spcPts val="0"/>
              </a:spcBef>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Toothpicks- 10</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211" name="Shape 211"/>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8" name="Shape 21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298450" lvl="0" marL="457200" rtl="0">
              <a:lnSpc>
                <a:spcPct val="115000"/>
              </a:lnSpc>
              <a:spcBef>
                <a:spcPts val="0"/>
              </a:spcBef>
              <a:spcAft>
                <a:spcPts val="50"/>
              </a:spcAft>
              <a:buClr>
                <a:schemeClr val="dk1"/>
              </a:buClr>
              <a:buSzPct val="100000"/>
              <a:buChar char="●"/>
            </a:pPr>
            <a:r>
              <a:rPr lang="en-US" sz="1100">
                <a:solidFill>
                  <a:schemeClr val="dk1"/>
                </a:solidFill>
              </a:rPr>
              <a:t>Explain how teams will work.</a:t>
            </a:r>
          </a:p>
          <a:p>
            <a:pPr indent="-298450" lvl="0" marL="45720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Explain prototype-testing procedures.</a:t>
            </a:r>
          </a:p>
        </p:txBody>
      </p:sp>
      <p:sp>
        <p:nvSpPr>
          <p:cNvPr id="219" name="Shape 219"/>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1" name="Shape 11"/>
        <p:cNvGrpSpPr/>
        <p:nvPr/>
      </p:nvGrpSpPr>
      <p:grpSpPr>
        <a:xfrm>
          <a:off x="0" y="0"/>
          <a:ext cx="0" cy="0"/>
          <a:chOff x="0" y="0"/>
          <a:chExt cx="0" cy="0"/>
        </a:xfrm>
      </p:grpSpPr>
      <p:sp>
        <p:nvSpPr>
          <p:cNvPr id="12" name="Shape 12"/>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marL="0" marR="0" rtl="0" algn="ctr">
              <a:lnSpc>
                <a:spcPct val="90000"/>
              </a:lnSpc>
              <a:spcBef>
                <a:spcPts val="0"/>
              </a:spcBef>
              <a:buClr>
                <a:schemeClr val="dk1"/>
              </a:buClr>
              <a:buFont typeface="Calibri"/>
              <a:buNone/>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3" name="Shape 13"/>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marL="0" marR="0" rtl="0" algn="ctr">
              <a:lnSpc>
                <a:spcPct val="90000"/>
              </a:lnSpc>
              <a:spcBef>
                <a:spcPts val="1000"/>
              </a:spcBef>
              <a:buClr>
                <a:schemeClr val="dk1"/>
              </a:buClr>
              <a:buFont typeface="Arial"/>
              <a:buNone/>
              <a:defRPr/>
            </a:lvl1pPr>
            <a:lvl2pPr indent="0" marL="457200" marR="0" rtl="0" algn="ctr">
              <a:lnSpc>
                <a:spcPct val="90000"/>
              </a:lnSpc>
              <a:spcBef>
                <a:spcPts val="500"/>
              </a:spcBef>
              <a:buClr>
                <a:schemeClr val="dk1"/>
              </a:buClr>
              <a:buFont typeface="Arial"/>
              <a:buNone/>
              <a:defRPr/>
            </a:lvl2pPr>
            <a:lvl3pPr indent="0" marL="914400" marR="0" rtl="0" algn="ctr">
              <a:lnSpc>
                <a:spcPct val="90000"/>
              </a:lnSpc>
              <a:spcBef>
                <a:spcPts val="500"/>
              </a:spcBef>
              <a:buClr>
                <a:schemeClr val="dk1"/>
              </a:buClr>
              <a:buFont typeface="Arial"/>
              <a:buNone/>
              <a:defRPr/>
            </a:lvl3pPr>
            <a:lvl4pPr indent="0" marL="1371600" marR="0" rtl="0" algn="ctr">
              <a:lnSpc>
                <a:spcPct val="90000"/>
              </a:lnSpc>
              <a:spcBef>
                <a:spcPts val="500"/>
              </a:spcBef>
              <a:buClr>
                <a:schemeClr val="dk1"/>
              </a:buClr>
              <a:buFont typeface="Arial"/>
              <a:buNone/>
              <a:defRPr/>
            </a:lvl4pPr>
            <a:lvl5pPr indent="0" marL="1828800" marR="0" rtl="0" algn="ctr">
              <a:lnSpc>
                <a:spcPct val="90000"/>
              </a:lnSpc>
              <a:spcBef>
                <a:spcPts val="500"/>
              </a:spcBef>
              <a:buClr>
                <a:schemeClr val="dk1"/>
              </a:buClr>
              <a:buFont typeface="Arial"/>
              <a:buNone/>
              <a:defRPr/>
            </a:lvl5pPr>
            <a:lvl6pPr indent="0" marL="2286000" marR="0" rtl="0" algn="ctr">
              <a:lnSpc>
                <a:spcPct val="90000"/>
              </a:lnSpc>
              <a:spcBef>
                <a:spcPts val="500"/>
              </a:spcBef>
              <a:buClr>
                <a:schemeClr val="dk1"/>
              </a:buClr>
              <a:buFont typeface="Arial"/>
              <a:buNone/>
              <a:defRPr/>
            </a:lvl6pPr>
            <a:lvl7pPr indent="0" marL="2743200" marR="0" rtl="0" algn="ctr">
              <a:lnSpc>
                <a:spcPct val="90000"/>
              </a:lnSpc>
              <a:spcBef>
                <a:spcPts val="500"/>
              </a:spcBef>
              <a:buClr>
                <a:schemeClr val="dk1"/>
              </a:buClr>
              <a:buFont typeface="Arial"/>
              <a:buNone/>
              <a:defRPr/>
            </a:lvl7pPr>
            <a:lvl8pPr indent="0" marL="3200400" marR="0" rtl="0" algn="ctr">
              <a:lnSpc>
                <a:spcPct val="90000"/>
              </a:lnSpc>
              <a:spcBef>
                <a:spcPts val="500"/>
              </a:spcBef>
              <a:buClr>
                <a:schemeClr val="dk1"/>
              </a:buClr>
              <a:buFont typeface="Arial"/>
              <a:buNone/>
              <a:defRPr/>
            </a:lvl8pPr>
            <a:lvl9pPr indent="0" marL="3657600" marR="0" rtl="0" algn="ctr">
              <a:lnSpc>
                <a:spcPct val="90000"/>
              </a:lnSpc>
              <a:spcBef>
                <a:spcPts val="500"/>
              </a:spcBef>
              <a:buClr>
                <a:schemeClr val="dk1"/>
              </a:buClr>
              <a:buFont typeface="Arial"/>
              <a:buNone/>
              <a:defRPr/>
            </a:lvl9pPr>
          </a:lstStyle>
          <a:p/>
        </p:txBody>
      </p:sp>
      <p:sp>
        <p:nvSpPr>
          <p:cNvPr id="14" name="Shape 14"/>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5" name="Shape 15"/>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6" name="Shape 16"/>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17" name="Shape 1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18" name="Shape 1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19" name="Shape 19"/>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20" name="Shape 20"/>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03" name="Shape 103"/>
        <p:cNvGrpSpPr/>
        <p:nvPr/>
      </p:nvGrpSpPr>
      <p:grpSpPr>
        <a:xfrm>
          <a:off x="0" y="0"/>
          <a:ext cx="0" cy="0"/>
          <a:chOff x="0" y="0"/>
          <a:chExt cx="0" cy="0"/>
        </a:xfrm>
      </p:grpSpPr>
      <p:sp>
        <p:nvSpPr>
          <p:cNvPr id="104" name="Shape 104"/>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5" name="Shape 105"/>
          <p:cNvSpPr txBox="1"/>
          <p:nvPr>
            <p:ph idx="1" type="body"/>
          </p:nvPr>
        </p:nvSpPr>
        <p:spPr>
          <a:xfrm rot="5400000">
            <a:off x="3920331" y="-1256505"/>
            <a:ext cx="4351338" cy="10515599"/>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106" name="Shape 106"/>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7" name="Shape 107"/>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8" name="Shape 108"/>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09" name="Shape 109"/>
        <p:cNvGrpSpPr/>
        <p:nvPr/>
      </p:nvGrpSpPr>
      <p:grpSpPr>
        <a:xfrm>
          <a:off x="0" y="0"/>
          <a:ext cx="0" cy="0"/>
          <a:chOff x="0" y="0"/>
          <a:chExt cx="0" cy="0"/>
        </a:xfrm>
      </p:grpSpPr>
      <p:sp>
        <p:nvSpPr>
          <p:cNvPr id="110" name="Shape 110"/>
          <p:cNvSpPr txBox="1"/>
          <p:nvPr>
            <p:ph type="title"/>
          </p:nvPr>
        </p:nvSpPr>
        <p:spPr>
          <a:xfrm rot="5400000">
            <a:off x="7133431" y="1956594"/>
            <a:ext cx="5811838" cy="2628899"/>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1" name="Shape 111"/>
          <p:cNvSpPr txBox="1"/>
          <p:nvPr>
            <p:ph idx="1" type="body"/>
          </p:nvPr>
        </p:nvSpPr>
        <p:spPr>
          <a:xfrm rot="5400000">
            <a:off x="1799431" y="-596105"/>
            <a:ext cx="5811838" cy="7734299"/>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112" name="Shape 112"/>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3" name="Shape 113"/>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14" name="Shape 114"/>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 name="Shape 23"/>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24" name="Shape 24"/>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5" name="Shape 25"/>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6" name="Shape 26"/>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27" name="Shape 2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28" name="Shape 2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9" name="Shape 29"/>
        <p:cNvGrpSpPr/>
        <p:nvPr/>
      </p:nvGrpSpPr>
      <p:grpSpPr>
        <a:xfrm>
          <a:off x="0" y="0"/>
          <a:ext cx="0" cy="0"/>
          <a:chOff x="0" y="0"/>
          <a:chExt cx="0" cy="0"/>
        </a:xfrm>
      </p:grpSpPr>
      <p:sp>
        <p:nvSpPr>
          <p:cNvPr id="30" name="Shape 30"/>
          <p:cNvSpPr txBox="1"/>
          <p:nvPr>
            <p:ph type="title"/>
          </p:nvPr>
        </p:nvSpPr>
        <p:spPr>
          <a:xfrm>
            <a:off x="831850" y="1709738"/>
            <a:ext cx="10515599" cy="2852737"/>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1" name="Shape 31"/>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marL="0" rtl="0">
              <a:spcBef>
                <a:spcPts val="0"/>
              </a:spcBef>
              <a:buClr>
                <a:srgbClr val="888888"/>
              </a:buClr>
              <a:buFont typeface="Calibri"/>
              <a:buNone/>
              <a:defRPr/>
            </a:lvl1pPr>
            <a:lvl2pPr indent="0" marL="457200" rtl="0">
              <a:spcBef>
                <a:spcPts val="0"/>
              </a:spcBef>
              <a:buClr>
                <a:srgbClr val="888888"/>
              </a:buClr>
              <a:buFont typeface="Calibri"/>
              <a:buNone/>
              <a:defRPr/>
            </a:lvl2pPr>
            <a:lvl3pPr indent="0" marL="914400" rtl="0">
              <a:spcBef>
                <a:spcPts val="0"/>
              </a:spcBef>
              <a:buClr>
                <a:srgbClr val="888888"/>
              </a:buClr>
              <a:buFont typeface="Calibri"/>
              <a:buNone/>
              <a:defRPr/>
            </a:lvl3pPr>
            <a:lvl4pPr indent="0" marL="1371600" rtl="0">
              <a:spcBef>
                <a:spcPts val="0"/>
              </a:spcBef>
              <a:buClr>
                <a:srgbClr val="888888"/>
              </a:buClr>
              <a:buFont typeface="Calibri"/>
              <a:buNone/>
              <a:defRPr/>
            </a:lvl4pPr>
            <a:lvl5pPr indent="0" marL="1828800" rtl="0">
              <a:spcBef>
                <a:spcPts val="0"/>
              </a:spcBef>
              <a:buClr>
                <a:srgbClr val="888888"/>
              </a:buClr>
              <a:buFont typeface="Calibri"/>
              <a:buNone/>
              <a:defRPr/>
            </a:lvl5pPr>
            <a:lvl6pPr indent="0" marL="2286000" rtl="0">
              <a:spcBef>
                <a:spcPts val="0"/>
              </a:spcBef>
              <a:buClr>
                <a:srgbClr val="888888"/>
              </a:buClr>
              <a:buFont typeface="Calibri"/>
              <a:buNone/>
              <a:defRPr/>
            </a:lvl6pPr>
            <a:lvl7pPr indent="0" marL="2743200" rtl="0">
              <a:spcBef>
                <a:spcPts val="0"/>
              </a:spcBef>
              <a:buClr>
                <a:srgbClr val="888888"/>
              </a:buClr>
              <a:buFont typeface="Calibri"/>
              <a:buNone/>
              <a:defRPr/>
            </a:lvl7pPr>
            <a:lvl8pPr indent="0" marL="3200400" rtl="0">
              <a:spcBef>
                <a:spcPts val="0"/>
              </a:spcBef>
              <a:buClr>
                <a:srgbClr val="888888"/>
              </a:buClr>
              <a:buFont typeface="Calibri"/>
              <a:buNone/>
              <a:defRPr/>
            </a:lvl8pPr>
            <a:lvl9pPr indent="0" marL="3657600" rtl="0">
              <a:spcBef>
                <a:spcPts val="0"/>
              </a:spcBef>
              <a:buClr>
                <a:srgbClr val="888888"/>
              </a:buClr>
              <a:buFont typeface="Calibri"/>
              <a:buNone/>
              <a:defRPr/>
            </a:lvl9pPr>
          </a:lstStyle>
          <a:p/>
        </p:txBody>
      </p:sp>
      <p:sp>
        <p:nvSpPr>
          <p:cNvPr id="32" name="Shape 32"/>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3" name="Shape 33"/>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4" name="Shape 34"/>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35" name="Shape 35"/>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36" name="Shape 36"/>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37" name="Shape 3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38" name="Shape 3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39" name="Shape 39"/>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40" name="Shape 40"/>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1" name="Shape 41"/>
        <p:cNvGrpSpPr/>
        <p:nvPr/>
      </p:nvGrpSpPr>
      <p:grpSpPr>
        <a:xfrm>
          <a:off x="0" y="0"/>
          <a:ext cx="0" cy="0"/>
          <a:chOff x="0" y="0"/>
          <a:chExt cx="0" cy="0"/>
        </a:xfrm>
      </p:grpSpPr>
      <p:sp>
        <p:nvSpPr>
          <p:cNvPr id="42" name="Shape 42"/>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3" name="Shape 43"/>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44" name="Shape 44"/>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45" name="Shape 45"/>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6" name="Shape 46"/>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7" name="Shape 47"/>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48" name="Shape 48"/>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49" name="Shape 49"/>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50" name="Shape 50"/>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51" name="Shape 51"/>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52" name="Shape 52"/>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53" name="Shape 53"/>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54" name="Shape 54"/>
        <p:cNvGrpSpPr/>
        <p:nvPr/>
      </p:nvGrpSpPr>
      <p:grpSpPr>
        <a:xfrm>
          <a:off x="0" y="0"/>
          <a:ext cx="0" cy="0"/>
          <a:chOff x="0" y="0"/>
          <a:chExt cx="0" cy="0"/>
        </a:xfrm>
      </p:grpSpPr>
      <p:sp>
        <p:nvSpPr>
          <p:cNvPr id="55" name="Shape 55"/>
          <p:cNvSpPr txBox="1"/>
          <p:nvPr>
            <p:ph type="title"/>
          </p:nvPr>
        </p:nvSpPr>
        <p:spPr>
          <a:xfrm>
            <a:off x="839787"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6" name="Shape 56"/>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57" name="Shape 57"/>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58" name="Shape 58"/>
          <p:cNvSpPr txBox="1"/>
          <p:nvPr>
            <p:ph idx="3" type="body"/>
          </p:nvPr>
        </p:nvSpPr>
        <p:spPr>
          <a:xfrm>
            <a:off x="6172200" y="1681163"/>
            <a:ext cx="5183187" cy="82391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59" name="Shape 59"/>
          <p:cNvSpPr txBox="1"/>
          <p:nvPr>
            <p:ph idx="4" type="body"/>
          </p:nvPr>
        </p:nvSpPr>
        <p:spPr>
          <a:xfrm>
            <a:off x="6172200" y="2505075"/>
            <a:ext cx="5183187" cy="3684588"/>
          </a:xfrm>
          <a:prstGeom prst="rect">
            <a:avLst/>
          </a:prstGeom>
          <a:noFill/>
          <a:ln>
            <a:noFill/>
          </a:ln>
        </p:spPr>
        <p:txBody>
          <a:bodyPr anchorCtr="0" anchor="t" bIns="91425" lIns="91425" rIns="91425" tIns="91425"/>
          <a:lstStyle>
            <a:lvl1pPr indent="-50800" marL="228600" rtl="0" algn="l">
              <a:lnSpc>
                <a:spcPct val="90000"/>
              </a:lnSpc>
              <a:spcBef>
                <a:spcPts val="1000"/>
              </a:spcBef>
              <a:buClr>
                <a:schemeClr val="dk1"/>
              </a:buClr>
              <a:buFont typeface="Arial"/>
              <a:buChar char="•"/>
              <a:defRPr/>
            </a:lvl1pPr>
            <a:lvl2pPr indent="-76200" marL="685800" rtl="0" algn="l">
              <a:lnSpc>
                <a:spcPct val="90000"/>
              </a:lnSpc>
              <a:spcBef>
                <a:spcPts val="500"/>
              </a:spcBef>
              <a:buClr>
                <a:schemeClr val="dk1"/>
              </a:buClr>
              <a:buFont typeface="Arial"/>
              <a:buChar char="•"/>
              <a:defRPr/>
            </a:lvl2pPr>
            <a:lvl3pPr indent="-101600" marL="1143000" rtl="0" algn="l">
              <a:lnSpc>
                <a:spcPct val="90000"/>
              </a:lnSpc>
              <a:spcBef>
                <a:spcPts val="500"/>
              </a:spcBef>
              <a:buClr>
                <a:schemeClr val="dk1"/>
              </a:buClr>
              <a:buFont typeface="Arial"/>
              <a:buChar char="•"/>
              <a:defRPr/>
            </a:lvl3pPr>
            <a:lvl4pPr indent="-114300" marL="1600200" rtl="0" algn="l">
              <a:lnSpc>
                <a:spcPct val="90000"/>
              </a:lnSpc>
              <a:spcBef>
                <a:spcPts val="500"/>
              </a:spcBef>
              <a:buClr>
                <a:schemeClr val="dk1"/>
              </a:buClr>
              <a:buFont typeface="Arial"/>
              <a:buChar char="•"/>
              <a:defRPr/>
            </a:lvl4pPr>
            <a:lvl5pPr indent="-114300" marL="2057400" rtl="0" algn="l">
              <a:lnSpc>
                <a:spcPct val="90000"/>
              </a:lnSpc>
              <a:spcBef>
                <a:spcPts val="500"/>
              </a:spcBef>
              <a:buClr>
                <a:schemeClr val="dk1"/>
              </a:buClr>
              <a:buFont typeface="Arial"/>
              <a:buChar char="•"/>
              <a:defRPr/>
            </a:lvl5pPr>
            <a:lvl6pPr indent="-114300" marL="2514600" rtl="0" algn="l">
              <a:lnSpc>
                <a:spcPct val="90000"/>
              </a:lnSpc>
              <a:spcBef>
                <a:spcPts val="500"/>
              </a:spcBef>
              <a:buClr>
                <a:schemeClr val="dk1"/>
              </a:buClr>
              <a:buFont typeface="Arial"/>
              <a:buChar char="•"/>
              <a:defRPr/>
            </a:lvl6pPr>
            <a:lvl7pPr indent="-114300" marL="2971800" rtl="0" algn="l">
              <a:lnSpc>
                <a:spcPct val="90000"/>
              </a:lnSpc>
              <a:spcBef>
                <a:spcPts val="500"/>
              </a:spcBef>
              <a:buClr>
                <a:schemeClr val="dk1"/>
              </a:buClr>
              <a:buFont typeface="Arial"/>
              <a:buChar char="•"/>
              <a:defRPr/>
            </a:lvl7pPr>
            <a:lvl8pPr indent="-114300" marL="3429000" rtl="0" algn="l">
              <a:lnSpc>
                <a:spcPct val="90000"/>
              </a:lnSpc>
              <a:spcBef>
                <a:spcPts val="500"/>
              </a:spcBef>
              <a:buClr>
                <a:schemeClr val="dk1"/>
              </a:buClr>
              <a:buFont typeface="Arial"/>
              <a:buChar char="•"/>
              <a:defRPr/>
            </a:lvl8pPr>
            <a:lvl9pPr indent="-114300" marL="3886200" rtl="0" algn="l">
              <a:lnSpc>
                <a:spcPct val="90000"/>
              </a:lnSpc>
              <a:spcBef>
                <a:spcPts val="500"/>
              </a:spcBef>
              <a:buClr>
                <a:schemeClr val="dk1"/>
              </a:buClr>
              <a:buFont typeface="Arial"/>
              <a:buChar char="•"/>
              <a:defRPr/>
            </a:lvl9pPr>
          </a:lstStyle>
          <a:p/>
        </p:txBody>
      </p:sp>
      <p:sp>
        <p:nvSpPr>
          <p:cNvPr id="60" name="Shape 60"/>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1" name="Shape 61"/>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2" name="Shape 62"/>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63" name="Shape 63"/>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64" name="Shape 64"/>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65" name="Shape 65"/>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66" name="Shape 66"/>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67" name="Shape 6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68" name="Shape 6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69" name="Shape 69"/>
        <p:cNvGrpSpPr/>
        <p:nvPr/>
      </p:nvGrpSpPr>
      <p:grpSpPr>
        <a:xfrm>
          <a:off x="0" y="0"/>
          <a:ext cx="0" cy="0"/>
          <a:chOff x="0" y="0"/>
          <a:chExt cx="0" cy="0"/>
        </a:xfrm>
      </p:grpSpPr>
      <p:sp>
        <p:nvSpPr>
          <p:cNvPr id="70" name="Shape 70"/>
          <p:cNvSpPr txBox="1"/>
          <p:nvPr>
            <p:ph type="title"/>
          </p:nvPr>
        </p:nvSpPr>
        <p:spPr>
          <a:xfrm>
            <a:off x="838200" y="365125"/>
            <a:ext cx="10515599" cy="1325562"/>
          </a:xfrm>
          <a:prstGeom prst="rect">
            <a:avLst/>
          </a:prstGeom>
          <a:noFill/>
          <a:ln>
            <a:noFill/>
          </a:ln>
        </p:spPr>
        <p:txBody>
          <a:bodyPr anchorCtr="0" anchor="ctr" bIns="91425" lIns="91425" rIns="91425" tIns="91425"/>
          <a:lstStyle>
            <a:lvl1pPr rtl="0" algn="l">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1" name="Shape 71"/>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2" name="Shape 72"/>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3" name="Shape 73"/>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74" name="Shape 74"/>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75" name="Shape 75"/>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76" name="Shape 76"/>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77" name="Shape 77"/>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78" name="Shape 78"/>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79" name="Shape 79"/>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80" name="Shape 80"/>
        <p:cNvGrpSpPr/>
        <p:nvPr/>
      </p:nvGrpSpPr>
      <p:grpSpPr>
        <a:xfrm>
          <a:off x="0" y="0"/>
          <a:ext cx="0" cy="0"/>
          <a:chOff x="0" y="0"/>
          <a:chExt cx="0" cy="0"/>
        </a:xfrm>
      </p:grpSpPr>
      <p:sp>
        <p:nvSpPr>
          <p:cNvPr id="81" name="Shape 81"/>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2" name="Shape 82"/>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
        <p:nvSpPr>
          <p:cNvPr id="83" name="Shape 83"/>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84" name="Shape 84"/>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85" name="Shape 85"/>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86" name="Shape 86"/>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
        <p:nvSpPr>
          <p:cNvPr id="87" name="Shape 87"/>
          <p:cNvSpPr txBox="1"/>
          <p:nvPr/>
        </p:nvSpPr>
        <p:spPr>
          <a:xfrm>
            <a:off x="838200" y="6356350"/>
            <a:ext cx="2743199" cy="365125"/>
          </a:xfrm>
          <a:prstGeom prst="rect">
            <a:avLst/>
          </a:prstGeom>
          <a:noFill/>
          <a:ln>
            <a:noFill/>
          </a:ln>
        </p:spPr>
        <p:txBody>
          <a:bodyPr anchorCtr="0" anchor="ctr" bIns="45700" lIns="91425" rIns="91425" tIns="45700">
            <a:noAutofit/>
          </a:bodyPr>
          <a:lstStyle/>
          <a:p>
            <a:pPr indent="0" lvl="0" marL="0" marR="0" rtl="0" algn="l">
              <a:spcBef>
                <a:spcPts val="0"/>
              </a:spcBef>
              <a:buSzPct val="25000"/>
              <a:buNone/>
            </a:pPr>
            <a:r>
              <a:rPr b="0" baseline="0" i="0" lang="en-US" sz="1200" u="none" cap="none" strike="noStrike">
                <a:solidFill>
                  <a:srgbClr val="888888"/>
                </a:solidFill>
                <a:latin typeface="Calibri"/>
                <a:ea typeface="Calibri"/>
                <a:cs typeface="Calibri"/>
                <a:sym typeface="Calibri"/>
              </a:rPr>
              <a:t>1/20/15</a:t>
            </a:r>
          </a:p>
        </p:txBody>
      </p:sp>
      <p:sp>
        <p:nvSpPr>
          <p:cNvPr id="88" name="Shape 88"/>
          <p:cNvSpPr txBox="1"/>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89" name="Shape 89"/>
        <p:cNvGrpSpPr/>
        <p:nvPr/>
      </p:nvGrpSpPr>
      <p:grpSpPr>
        <a:xfrm>
          <a:off x="0" y="0"/>
          <a:ext cx="0" cy="0"/>
          <a:chOff x="0" y="0"/>
          <a:chExt cx="0" cy="0"/>
        </a:xfrm>
      </p:grpSpPr>
      <p:sp>
        <p:nvSpPr>
          <p:cNvPr id="90" name="Shape 90"/>
          <p:cNvSpPr txBox="1"/>
          <p:nvPr>
            <p:ph type="title"/>
          </p:nvPr>
        </p:nvSpPr>
        <p:spPr>
          <a:xfrm>
            <a:off x="839787" y="457200"/>
            <a:ext cx="3932237" cy="1600199"/>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1" name="Shape 91"/>
          <p:cNvSpPr txBox="1"/>
          <p:nvPr>
            <p:ph idx="1" type="body"/>
          </p:nvPr>
        </p:nvSpPr>
        <p:spPr>
          <a:xfrm>
            <a:off x="5183187" y="987425"/>
            <a:ext cx="6172199" cy="487362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2" name="Shape 92"/>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93" name="Shape 93"/>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4" name="Shape 94"/>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95" name="Shape 95"/>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96" name="Shape 96"/>
        <p:cNvGrpSpPr/>
        <p:nvPr/>
      </p:nvGrpSpPr>
      <p:grpSpPr>
        <a:xfrm>
          <a:off x="0" y="0"/>
          <a:ext cx="0" cy="0"/>
          <a:chOff x="0" y="0"/>
          <a:chExt cx="0" cy="0"/>
        </a:xfrm>
      </p:grpSpPr>
      <p:sp>
        <p:nvSpPr>
          <p:cNvPr id="97" name="Shape 97"/>
          <p:cNvSpPr txBox="1"/>
          <p:nvPr>
            <p:ph type="title"/>
          </p:nvPr>
        </p:nvSpPr>
        <p:spPr>
          <a:xfrm>
            <a:off x="839787" y="457200"/>
            <a:ext cx="3932237" cy="1600199"/>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8" name="Shape 98"/>
          <p:cNvSpPr/>
          <p:nvPr>
            <p:ph idx="2" type="pic"/>
          </p:nvPr>
        </p:nvSpPr>
        <p:spPr>
          <a:xfrm>
            <a:off x="5183187" y="987425"/>
            <a:ext cx="6172199" cy="4873624"/>
          </a:xfrm>
          <a:prstGeom prst="rect">
            <a:avLst/>
          </a:prstGeom>
          <a:noFill/>
          <a:ln>
            <a:noFill/>
          </a:ln>
        </p:spPr>
      </p:sp>
      <p:sp>
        <p:nvSpPr>
          <p:cNvPr id="99" name="Shape 99"/>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100" name="Shape 100"/>
          <p:cNvSpPr txBox="1"/>
          <p:nvPr>
            <p:ph idx="10" type="dt"/>
          </p:nvPr>
        </p:nvSpPr>
        <p:spPr>
          <a:xfrm>
            <a:off x="838200" y="6356350"/>
            <a:ext cx="2743199"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1" name="Shape 101"/>
          <p:cNvSpPr txBox="1"/>
          <p:nvPr>
            <p:ph idx="11" type="ftr"/>
          </p:nvPr>
        </p:nvSpPr>
        <p:spPr>
          <a:xfrm>
            <a:off x="4038600" y="6356350"/>
            <a:ext cx="4114800" cy="365125"/>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02" name="Shape 102"/>
          <p:cNvSpPr txBox="1"/>
          <p:nvPr>
            <p:ph idx="12" type="sldNum"/>
          </p:nvPr>
        </p:nvSpPr>
        <p:spPr>
          <a:xfrm>
            <a:off x="8610600" y="6356350"/>
            <a:ext cx="2743199" cy="365125"/>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fld id="{00000000-1234-1234-1234-123412341234}" type="slidenum">
              <a:rPr b="0" baseline="0" i="0" lang="en-US" sz="1800" u="none" cap="none" strike="noStrike">
                <a:solidFill>
                  <a:schemeClr val="dk1"/>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2"/>
        </a:solidFill>
      </p:bgPr>
    </p:bg>
    <p:spTree>
      <p:nvGrpSpPr>
        <p:cNvPr id="8" name="Shape 8"/>
        <p:cNvGrpSpPr/>
        <p:nvPr/>
      </p:nvGrpSpPr>
      <p:grpSpPr>
        <a:xfrm>
          <a:off x="0" y="0"/>
          <a:ext cx="0" cy="0"/>
          <a:chOff x="0" y="0"/>
          <a:chExt cx="0" cy="0"/>
        </a:xfrm>
      </p:grpSpPr>
      <p:sp>
        <p:nvSpPr>
          <p:cNvPr id="9" name="Shape 9"/>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marL="0" marR="0" rtl="0" algn="l">
              <a:lnSpc>
                <a:spcPct val="90000"/>
              </a:lnSpc>
              <a:spcBef>
                <a:spcPts val="0"/>
              </a:spcBef>
              <a:buClr>
                <a:schemeClr val="dk1"/>
              </a:buClr>
              <a:buFont typeface="Calibri"/>
              <a:buNone/>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10" name="Shape 10"/>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50800" marL="228600" marR="0" rtl="0" algn="l">
              <a:lnSpc>
                <a:spcPct val="90000"/>
              </a:lnSpc>
              <a:spcBef>
                <a:spcPts val="1000"/>
              </a:spcBef>
              <a:buClr>
                <a:schemeClr val="dk1"/>
              </a:buClr>
              <a:buFont typeface="Arial"/>
              <a:buChar char="•"/>
              <a:defRPr/>
            </a:lvl1pPr>
            <a:lvl2pPr indent="-76200" marL="685800" marR="0" rtl="0" algn="l">
              <a:lnSpc>
                <a:spcPct val="90000"/>
              </a:lnSpc>
              <a:spcBef>
                <a:spcPts val="500"/>
              </a:spcBef>
              <a:buClr>
                <a:schemeClr val="dk1"/>
              </a:buClr>
              <a:buFont typeface="Arial"/>
              <a:buChar char="•"/>
              <a:defRPr/>
            </a:lvl2pPr>
            <a:lvl3pPr indent="-101600" marL="1143000" marR="0" rtl="0" algn="l">
              <a:lnSpc>
                <a:spcPct val="90000"/>
              </a:lnSpc>
              <a:spcBef>
                <a:spcPts val="500"/>
              </a:spcBef>
              <a:buClr>
                <a:schemeClr val="dk1"/>
              </a:buClr>
              <a:buFont typeface="Arial"/>
              <a:buChar char="•"/>
              <a:defRPr/>
            </a:lvl3pPr>
            <a:lvl4pPr indent="-114300" marL="1600200" marR="0" rtl="0" algn="l">
              <a:lnSpc>
                <a:spcPct val="90000"/>
              </a:lnSpc>
              <a:spcBef>
                <a:spcPts val="500"/>
              </a:spcBef>
              <a:buClr>
                <a:schemeClr val="dk1"/>
              </a:buClr>
              <a:buFont typeface="Arial"/>
              <a:buChar char="•"/>
              <a:defRPr/>
            </a:lvl4pPr>
            <a:lvl5pPr indent="-114300" marL="2057400" marR="0" rtl="0" algn="l">
              <a:lnSpc>
                <a:spcPct val="90000"/>
              </a:lnSpc>
              <a:spcBef>
                <a:spcPts val="500"/>
              </a:spcBef>
              <a:buClr>
                <a:schemeClr val="dk1"/>
              </a:buClr>
              <a:buFont typeface="Arial"/>
              <a:buChar char="•"/>
              <a:defRPr/>
            </a:lvl5pPr>
            <a:lvl6pPr indent="-114300" marL="2514600" marR="0" rtl="0" algn="l">
              <a:lnSpc>
                <a:spcPct val="90000"/>
              </a:lnSpc>
              <a:spcBef>
                <a:spcPts val="500"/>
              </a:spcBef>
              <a:buClr>
                <a:schemeClr val="dk1"/>
              </a:buClr>
              <a:buFont typeface="Arial"/>
              <a:buChar char="•"/>
              <a:defRPr/>
            </a:lvl6pPr>
            <a:lvl7pPr indent="-114300" marL="2971800" marR="0" rtl="0" algn="l">
              <a:lnSpc>
                <a:spcPct val="90000"/>
              </a:lnSpc>
              <a:spcBef>
                <a:spcPts val="500"/>
              </a:spcBef>
              <a:buClr>
                <a:schemeClr val="dk1"/>
              </a:buClr>
              <a:buFont typeface="Arial"/>
              <a:buChar char="•"/>
              <a:defRPr/>
            </a:lvl7pPr>
            <a:lvl8pPr indent="-114300" marL="3429000" marR="0" rtl="0" algn="l">
              <a:lnSpc>
                <a:spcPct val="90000"/>
              </a:lnSpc>
              <a:spcBef>
                <a:spcPts val="500"/>
              </a:spcBef>
              <a:buClr>
                <a:schemeClr val="dk1"/>
              </a:buClr>
              <a:buFont typeface="Arial"/>
              <a:buChar char="•"/>
              <a:defRPr/>
            </a:lvl8pPr>
            <a:lvl9pPr indent="-114300" marL="3886200" marR="0" rtl="0" algn="l">
              <a:lnSpc>
                <a:spcPct val="90000"/>
              </a:lnSpc>
              <a:spcBef>
                <a:spcPts val="500"/>
              </a:spcBef>
              <a:buClr>
                <a:schemeClr val="dk1"/>
              </a:buClr>
              <a:buFont typeface="Arial"/>
              <a:buChar char="•"/>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jpg"/><Relationship Id="rId4" Type="http://schemas.openxmlformats.org/officeDocument/2006/relationships/hyperlink" Target="http://www.discovere.org/" TargetMode="External"/><Relationship Id="rId5"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image" Target="../media/image0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16.png"/><Relationship Id="rId5" Type="http://schemas.openxmlformats.org/officeDocument/2006/relationships/image" Target="../media/image0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1.jpg"/><Relationship Id="rId4" Type="http://schemas.openxmlformats.org/officeDocument/2006/relationships/image" Target="../media/image0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education.ohio.gov/Topics/Ohio-s-New-Learning-Standards/Ohios-New-Learning-Standards" TargetMode="External"/><Relationship Id="rId4" Type="http://schemas.openxmlformats.org/officeDocument/2006/relationships/image" Target="../media/image19.jpg"/><Relationship Id="rId5" Type="http://schemas.openxmlformats.org/officeDocument/2006/relationships/hyperlink" Target="http://www.discovere.org/" TargetMode="External"/><Relationship Id="rId6" Type="http://schemas.openxmlformats.org/officeDocument/2006/relationships/image" Target="../media/image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images.businessweek.com/ss/09/12/1210_best_internship_companies/5.htm"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00.png"/><Relationship Id="rId5" Type="http://schemas.openxmlformats.org/officeDocument/2006/relationships/hyperlink" Target="http://www.gettyimages.com/detail/photo/doctor-and-nurses-taking-care-of-patient-royalty-free-image/dv418101" TargetMode="External"/><Relationship Id="rId6" Type="http://schemas.openxmlformats.org/officeDocument/2006/relationships/image" Target="../media/image03.jpg"/><Relationship Id="rId7" Type="http://schemas.openxmlformats.org/officeDocument/2006/relationships/image" Target="../media/image08.jpg"/><Relationship Id="rId8" Type="http://schemas.openxmlformats.org/officeDocument/2006/relationships/image" Target="../media/image0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engineeringmessages.org/" TargetMode="External"/><Relationship Id="rId4" Type="http://schemas.openxmlformats.org/officeDocument/2006/relationships/image" Target="../media/image15.png"/><Relationship Id="rId5" Type="http://schemas.openxmlformats.org/officeDocument/2006/relationships/image" Target="../media/image0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0.png"/></Relationships>
</file>

<file path=ppt/slides/_rels/slide8.xml.rels><?xml version="1.0" encoding="UTF-8" standalone="yes"?><Relationships xmlns="http://schemas.openxmlformats.org/package/2006/relationships"><Relationship Id="rId11" Type="http://schemas.openxmlformats.org/officeDocument/2006/relationships/image" Target="../media/image12.jpg"/><Relationship Id="rId10" Type="http://schemas.openxmlformats.org/officeDocument/2006/relationships/image" Target="../media/image14.jpg"/><Relationship Id="rId13" Type="http://schemas.openxmlformats.org/officeDocument/2006/relationships/image" Target="../media/image13.jpg"/><Relationship Id="rId12" Type="http://schemas.openxmlformats.org/officeDocument/2006/relationships/image" Target="../media/image17.jp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4.jpg"/><Relationship Id="rId4" Type="http://schemas.openxmlformats.org/officeDocument/2006/relationships/image" Target="../media/image07.jpg"/><Relationship Id="rId9" Type="http://schemas.openxmlformats.org/officeDocument/2006/relationships/image" Target="../media/image11.jpg"/><Relationship Id="rId14" Type="http://schemas.openxmlformats.org/officeDocument/2006/relationships/image" Target="../media/image00.png"/><Relationship Id="rId5" Type="http://schemas.openxmlformats.org/officeDocument/2006/relationships/image" Target="../media/image06.jpg"/><Relationship Id="rId6" Type="http://schemas.openxmlformats.org/officeDocument/2006/relationships/image" Target="../media/image05.jpg"/><Relationship Id="rId7" Type="http://schemas.openxmlformats.org/officeDocument/2006/relationships/image" Target="../media/image09.jpg"/><Relationship Id="rId8" Type="http://schemas.openxmlformats.org/officeDocument/2006/relationships/image" Target="../media/image1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0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idx="1" type="subTitle"/>
          </p:nvPr>
        </p:nvSpPr>
        <p:spPr>
          <a:xfrm>
            <a:off x="765516" y="4274700"/>
            <a:ext cx="5794675" cy="1655761"/>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Arial"/>
              <a:buNone/>
            </a:pPr>
            <a:r>
              <a:rPr b="0" baseline="0" i="0" lang="en-US" sz="5400" u="none" cap="none" strike="noStrike">
                <a:solidFill>
                  <a:schemeClr val="dk1"/>
                </a:solidFill>
                <a:latin typeface="Calibri"/>
                <a:ea typeface="Calibri"/>
                <a:cs typeface="Calibri"/>
                <a:sym typeface="Calibri"/>
              </a:rPr>
              <a:t>Save the Building</a:t>
            </a:r>
          </a:p>
        </p:txBody>
      </p:sp>
      <p:pic>
        <p:nvPicPr>
          <p:cNvPr id="117" name="Shape 117"/>
          <p:cNvPicPr preferRelativeResize="0"/>
          <p:nvPr/>
        </p:nvPicPr>
        <p:blipFill rotWithShape="1">
          <a:blip r:embed="rId3">
            <a:alphaModFix/>
          </a:blip>
          <a:srcRect b="0" l="0" r="0" t="0"/>
          <a:stretch/>
        </p:blipFill>
        <p:spPr>
          <a:xfrm>
            <a:off x="7287146" y="220715"/>
            <a:ext cx="4824667" cy="6011916"/>
          </a:xfrm>
          <a:prstGeom prst="rect">
            <a:avLst/>
          </a:prstGeom>
          <a:noFill/>
          <a:ln>
            <a:noFill/>
          </a:ln>
        </p:spPr>
      </p:pic>
      <p:sp>
        <p:nvSpPr>
          <p:cNvPr id="118" name="Shape 118"/>
          <p:cNvSpPr/>
          <p:nvPr/>
        </p:nvSpPr>
        <p:spPr>
          <a:xfrm>
            <a:off x="9173703" y="6398203"/>
            <a:ext cx="1830626" cy="27699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sng" cap="none" strike="noStrike">
                <a:solidFill>
                  <a:schemeClr val="hlink"/>
                </a:solidFill>
                <a:latin typeface="arial"/>
                <a:ea typeface="arial"/>
                <a:cs typeface="arial"/>
                <a:sym typeface="arial"/>
                <a:hlinkClick r:id="rId4"/>
              </a:rPr>
              <a:t>www.discovere.org</a:t>
            </a:r>
            <a:r>
              <a:rPr b="0" baseline="0" i="0" lang="en-US" sz="1200" u="none" cap="none" strike="noStrike">
                <a:solidFill>
                  <a:srgbClr val="7D7D7D"/>
                </a:solidFill>
                <a:latin typeface="arial"/>
                <a:ea typeface="arial"/>
                <a:cs typeface="arial"/>
                <a:sym typeface="arial"/>
              </a:rPr>
              <a:t> </a:t>
            </a:r>
          </a:p>
        </p:txBody>
      </p:sp>
      <p:sp>
        <p:nvSpPr>
          <p:cNvPr id="119" name="Shape 119"/>
          <p:cNvSpPr txBox="1"/>
          <p:nvPr/>
        </p:nvSpPr>
        <p:spPr>
          <a:xfrm>
            <a:off x="145730" y="916134"/>
            <a:ext cx="7015929" cy="1915553"/>
          </a:xfrm>
          <a:prstGeom prst="rect">
            <a:avLst/>
          </a:prstGeom>
          <a:noFill/>
          <a:ln>
            <a:noFill/>
          </a:ln>
        </p:spPr>
        <p:txBody>
          <a:bodyPr anchorCtr="0" anchor="b" bIns="45700" lIns="91425" rIns="91425" tIns="45700">
            <a:noAutofit/>
          </a:bodyPr>
          <a:lstStyle/>
          <a:p>
            <a:pPr indent="0" lvl="0" marL="0" marR="0" rtl="0" algn="ctr">
              <a:lnSpc>
                <a:spcPct val="140000"/>
              </a:lnSpc>
              <a:spcBef>
                <a:spcPts val="0"/>
              </a:spcBef>
              <a:spcAft>
                <a:spcPts val="1400"/>
              </a:spcAft>
              <a:buClr>
                <a:schemeClr val="dk1"/>
              </a:buClr>
              <a:buSzPct val="25000"/>
              <a:buFont typeface="Calibri"/>
              <a:buNone/>
            </a:pPr>
            <a:r>
              <a:rPr b="1" baseline="0" i="0" lang="en-US" sz="4400" u="none" cap="none" strike="noStrike">
                <a:solidFill>
                  <a:schemeClr val="dk1"/>
                </a:solidFill>
                <a:latin typeface="Calibri"/>
                <a:ea typeface="Calibri"/>
                <a:cs typeface="Calibri"/>
                <a:sym typeface="Calibri"/>
              </a:rPr>
              <a:t>TURNING IDEAS INTO REALITY:</a:t>
            </a:r>
            <a:br>
              <a:rPr b="1" baseline="0" i="0" lang="en-US" sz="3950" u="none" cap="none" strike="noStrike">
                <a:solidFill>
                  <a:schemeClr val="dk1"/>
                </a:solidFill>
                <a:latin typeface="Calibri"/>
                <a:ea typeface="Calibri"/>
                <a:cs typeface="Calibri"/>
                <a:sym typeface="Calibri"/>
              </a:rPr>
            </a:br>
            <a:r>
              <a:rPr b="1" baseline="0" i="0" lang="en-US" sz="4150" u="none" cap="none" strike="noStrike">
                <a:solidFill>
                  <a:schemeClr val="dk1"/>
                </a:solidFill>
                <a:latin typeface="Calibri"/>
                <a:ea typeface="Calibri"/>
                <a:cs typeface="Calibri"/>
                <a:sym typeface="Calibri"/>
              </a:rPr>
              <a:t>ENGINEERING A BETTER WORLD</a:t>
            </a:r>
          </a:p>
        </p:txBody>
      </p:sp>
      <p:pic>
        <p:nvPicPr>
          <p:cNvPr id="120" name="Shape 120"/>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pic>
        <p:nvPicPr>
          <p:cNvPr id="221" name="Shape 221"/>
          <p:cNvPicPr preferRelativeResize="0"/>
          <p:nvPr/>
        </p:nvPicPr>
        <p:blipFill rotWithShape="1">
          <a:blip r:embed="rId3">
            <a:alphaModFix/>
          </a:blip>
          <a:srcRect b="0" l="0" r="0" t="0"/>
          <a:stretch/>
        </p:blipFill>
        <p:spPr>
          <a:xfrm>
            <a:off x="562612" y="1376132"/>
            <a:ext cx="4808039" cy="4295462"/>
          </a:xfrm>
          <a:prstGeom prst="rect">
            <a:avLst/>
          </a:prstGeom>
          <a:noFill/>
          <a:ln>
            <a:noFill/>
          </a:ln>
        </p:spPr>
      </p:pic>
      <p:sp>
        <p:nvSpPr>
          <p:cNvPr id="222" name="Shape 222"/>
          <p:cNvSpPr/>
          <p:nvPr/>
        </p:nvSpPr>
        <p:spPr>
          <a:xfrm>
            <a:off x="5710176" y="1478266"/>
            <a:ext cx="6096000" cy="4039566"/>
          </a:xfrm>
          <a:prstGeom prst="rect">
            <a:avLst/>
          </a:prstGeom>
          <a:noFill/>
          <a:ln>
            <a:noFill/>
          </a:ln>
        </p:spPr>
        <p:txBody>
          <a:bodyPr anchorCtr="0" anchor="t" bIns="45700" lIns="91425" rIns="91425" tIns="45700">
            <a:noAutofit/>
          </a:bodyPr>
          <a:lstStyle/>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ASK: </a:t>
            </a:r>
            <a:r>
              <a:rPr b="0" baseline="0" i="0" lang="en-US" sz="1800" u="none" cap="none" strike="noStrike">
                <a:solidFill>
                  <a:srgbClr val="474747"/>
                </a:solidFill>
                <a:latin typeface="Arial"/>
                <a:ea typeface="Arial"/>
                <a:cs typeface="Arial"/>
                <a:sym typeface="Arial"/>
              </a:rPr>
              <a:t>What is the problem? How have others approached it? What are your constraints?</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IMAGINE: </a:t>
            </a:r>
            <a:r>
              <a:rPr b="0" baseline="0" i="0" lang="en-US" sz="1800" u="none" cap="none" strike="noStrike">
                <a:solidFill>
                  <a:srgbClr val="474747"/>
                </a:solidFill>
                <a:latin typeface="Arial"/>
                <a:ea typeface="Arial"/>
                <a:cs typeface="Arial"/>
                <a:sym typeface="Arial"/>
              </a:rPr>
              <a:t>What are some solutions? Brainstorm ideas. Choose the best one.</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PLAN: </a:t>
            </a:r>
            <a:r>
              <a:rPr b="0" baseline="0" i="0" lang="en-US" sz="1800" u="none" cap="none" strike="noStrike">
                <a:solidFill>
                  <a:srgbClr val="474747"/>
                </a:solidFill>
                <a:latin typeface="Arial"/>
                <a:ea typeface="Arial"/>
                <a:cs typeface="Arial"/>
                <a:sym typeface="Arial"/>
              </a:rPr>
              <a:t>Draw a diagram. Make lists of materials you will need.</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CREATE: </a:t>
            </a:r>
            <a:r>
              <a:rPr b="0" baseline="0" i="0" lang="en-US" sz="1800" u="none" cap="none" strike="noStrike">
                <a:solidFill>
                  <a:srgbClr val="474747"/>
                </a:solidFill>
                <a:latin typeface="Arial"/>
                <a:ea typeface="Arial"/>
                <a:cs typeface="Arial"/>
                <a:sym typeface="Arial"/>
              </a:rPr>
              <a:t>Follow your plan and create something. Test it out!</a:t>
            </a:r>
          </a:p>
          <a:p>
            <a:pPr indent="0" lvl="0" marL="0" marR="0" rtl="0" algn="l">
              <a:spcBef>
                <a:spcPts val="0"/>
              </a:spcBef>
              <a:spcAft>
                <a:spcPts val="1500"/>
              </a:spcAft>
              <a:buSzPct val="25000"/>
              <a:buNone/>
            </a:pPr>
            <a:r>
              <a:rPr b="1" baseline="0" i="0" lang="en-US" sz="1800" u="none" cap="none" strike="noStrike">
                <a:solidFill>
                  <a:srgbClr val="474747"/>
                </a:solidFill>
                <a:latin typeface="Arial"/>
                <a:ea typeface="Arial"/>
                <a:cs typeface="Arial"/>
                <a:sym typeface="Arial"/>
              </a:rPr>
              <a:t>IMPROVE: </a:t>
            </a:r>
            <a:r>
              <a:rPr b="0" baseline="0" i="0" lang="en-US" sz="1800" u="none" cap="none" strike="noStrike">
                <a:solidFill>
                  <a:srgbClr val="474747"/>
                </a:solidFill>
                <a:latin typeface="Arial"/>
                <a:ea typeface="Arial"/>
                <a:cs typeface="Arial"/>
                <a:sym typeface="Arial"/>
              </a:rPr>
              <a:t>What works? What doesn't? What could work better? Modify your designs to make it better. Test it out!</a:t>
            </a:r>
          </a:p>
          <a:p>
            <a:pPr indent="0" lvl="0" marL="0" marR="0" rtl="0" algn="l">
              <a:spcBef>
                <a:spcPts val="0"/>
              </a:spcBef>
              <a:spcAft>
                <a:spcPts val="1500"/>
              </a:spcAft>
              <a:buSzPct val="25000"/>
              <a:buNone/>
            </a:pPr>
            <a:r>
              <a:rPr b="0" baseline="0" i="0" lang="en-US" sz="1400" u="none" cap="none" strike="noStrike">
                <a:solidFill>
                  <a:srgbClr val="474747"/>
                </a:solidFill>
                <a:latin typeface="Arial"/>
                <a:ea typeface="Arial"/>
                <a:cs typeface="Arial"/>
                <a:sym typeface="Arial"/>
              </a:rPr>
              <a:t>www.teachengineering.org</a:t>
            </a:r>
          </a:p>
        </p:txBody>
      </p:sp>
      <p:sp>
        <p:nvSpPr>
          <p:cNvPr id="223" name="Shape 223"/>
          <p:cNvSpPr txBox="1"/>
          <p:nvPr>
            <p:ph type="title"/>
          </p:nvPr>
        </p:nvSpPr>
        <p:spPr>
          <a:xfrm>
            <a:off x="181613" y="-51030"/>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Process</a:t>
            </a:r>
          </a:p>
        </p:txBody>
      </p:sp>
      <p:pic>
        <p:nvPicPr>
          <p:cNvPr id="224" name="Shape 224"/>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9" name="Shape 229"/>
        <p:cNvGrpSpPr/>
        <p:nvPr/>
      </p:nvGrpSpPr>
      <p:grpSpPr>
        <a:xfrm>
          <a:off x="0" y="0"/>
          <a:ext cx="0" cy="0"/>
          <a:chOff x="0" y="0"/>
          <a:chExt cx="0" cy="0"/>
        </a:xfrm>
      </p:grpSpPr>
      <p:sp>
        <p:nvSpPr>
          <p:cNvPr id="230" name="Shape 230"/>
          <p:cNvSpPr txBox="1"/>
          <p:nvPr/>
        </p:nvSpPr>
        <p:spPr>
          <a:xfrm>
            <a:off x="8177047" y="3888828"/>
            <a:ext cx="3867806" cy="2308323"/>
          </a:xfrm>
          <a:prstGeom prst="rect">
            <a:avLst/>
          </a:prstGeom>
          <a:solidFill>
            <a:schemeClr val="lt1"/>
          </a:solidFill>
          <a:ln cap="flat" cmpd="sng" w="12700">
            <a:solidFill>
              <a:schemeClr val="dk1"/>
            </a:solidFill>
            <a:prstDash val="solid"/>
            <a:miter/>
            <a:headEnd len="med" w="med" type="none"/>
            <a:tailEnd len="med" w="med" type="none"/>
          </a:ln>
        </p:spPr>
        <p:txBody>
          <a:bodyPr anchorCtr="0" anchor="t" bIns="45700" lIns="91425" rIns="91425" tIns="45700">
            <a:noAutofit/>
          </a:bodyPr>
          <a:lstStyle/>
          <a:p>
            <a:pPr indent="0" lvl="0" marL="0" marR="0" rtl="0" algn="l">
              <a:spcBef>
                <a:spcPts val="0"/>
              </a:spcBef>
              <a:buSzPct val="25000"/>
              <a:buNone/>
            </a:pPr>
            <a:r>
              <a:rPr b="0" baseline="0" i="0" lang="en-US" sz="1800" u="none" cap="none" strike="noStrike">
                <a:solidFill>
                  <a:schemeClr val="dk1"/>
                </a:solidFill>
                <a:latin typeface="Calibri"/>
                <a:ea typeface="Calibri"/>
                <a:cs typeface="Calibri"/>
                <a:sym typeface="Calibri"/>
              </a:rPr>
              <a:t>ADD PICTURE OF MATERIALS AGAIN HERE</a:t>
            </a: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p:txBody>
      </p:sp>
      <p:pic>
        <p:nvPicPr>
          <p:cNvPr id="231" name="Shape 231"/>
          <p:cNvPicPr preferRelativeResize="0"/>
          <p:nvPr/>
        </p:nvPicPr>
        <p:blipFill rotWithShape="1">
          <a:blip r:embed="rId3">
            <a:alphaModFix/>
          </a:blip>
          <a:srcRect b="18843" l="25279" r="12758" t="23487"/>
          <a:stretch/>
        </p:blipFill>
        <p:spPr>
          <a:xfrm>
            <a:off x="6687403" y="3751557"/>
            <a:ext cx="5504595" cy="2880431"/>
          </a:xfrm>
          <a:prstGeom prst="rect">
            <a:avLst/>
          </a:prstGeom>
          <a:noFill/>
          <a:ln>
            <a:noFill/>
          </a:ln>
        </p:spPr>
      </p:pic>
      <p:pic>
        <p:nvPicPr>
          <p:cNvPr id="232" name="Shape 232"/>
          <p:cNvPicPr preferRelativeResize="0"/>
          <p:nvPr/>
        </p:nvPicPr>
        <p:blipFill rotWithShape="1">
          <a:blip r:embed="rId4">
            <a:alphaModFix/>
          </a:blip>
          <a:srcRect b="0" l="0" r="0" t="0"/>
          <a:stretch/>
        </p:blipFill>
        <p:spPr>
          <a:xfrm>
            <a:off x="8099406" y="262912"/>
            <a:ext cx="3378765" cy="3164336"/>
          </a:xfrm>
          <a:prstGeom prst="rect">
            <a:avLst/>
          </a:prstGeom>
          <a:noFill/>
          <a:ln>
            <a:noFill/>
          </a:ln>
        </p:spPr>
      </p:pic>
      <p:sp>
        <p:nvSpPr>
          <p:cNvPr id="233" name="Shape 233"/>
          <p:cNvSpPr txBox="1"/>
          <p:nvPr>
            <p:ph type="title"/>
          </p:nvPr>
        </p:nvSpPr>
        <p:spPr>
          <a:xfrm>
            <a:off x="118243" y="148255"/>
            <a:ext cx="10515599" cy="916135"/>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Process</a:t>
            </a:r>
          </a:p>
        </p:txBody>
      </p:sp>
      <p:sp>
        <p:nvSpPr>
          <p:cNvPr id="234" name="Shape 234"/>
          <p:cNvSpPr txBox="1"/>
          <p:nvPr>
            <p:ph idx="1" type="body"/>
          </p:nvPr>
        </p:nvSpPr>
        <p:spPr>
          <a:xfrm>
            <a:off x="887077" y="976765"/>
            <a:ext cx="6967200" cy="5170199"/>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Imagine</a:t>
            </a:r>
            <a:r>
              <a:rPr b="0" baseline="0" i="0" lang="en-US" sz="2800" u="none" cap="none" strike="noStrike">
                <a:solidFill>
                  <a:schemeClr val="dk1"/>
                </a:solidFill>
                <a:latin typeface="Calibri"/>
                <a:ea typeface="Calibri"/>
                <a:cs typeface="Calibri"/>
                <a:sym typeface="Calibri"/>
              </a:rPr>
              <a:t> </a:t>
            </a:r>
            <a:r>
              <a:rPr b="0" baseline="0" i="1" lang="en-US" sz="2200" u="none" cap="none" strike="noStrike">
                <a:solidFill>
                  <a:schemeClr val="dk1"/>
                </a:solidFill>
                <a:latin typeface="Calibri"/>
                <a:ea typeface="Calibri"/>
                <a:cs typeface="Calibri"/>
                <a:sym typeface="Calibri"/>
              </a:rPr>
              <a:t>(10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INDIVIDUALLY: observe available materials, and brainstorm and write design ideas </a:t>
            </a:r>
            <a:r>
              <a:rPr b="0" baseline="0" i="1" lang="en-US" sz="2200" u="none" cap="none" strike="noStrike">
                <a:solidFill>
                  <a:schemeClr val="dk1"/>
                </a:solidFill>
                <a:latin typeface="Calibri"/>
                <a:ea typeface="Calibri"/>
                <a:cs typeface="Calibri"/>
                <a:sym typeface="Calibri"/>
              </a:rPr>
              <a:t>(5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TEAM: share individual ideas </a:t>
            </a:r>
            <a:r>
              <a:rPr b="0" baseline="0" i="1" lang="en-US" sz="2200" u="none" cap="none" strike="noStrike">
                <a:solidFill>
                  <a:schemeClr val="dk1"/>
                </a:solidFill>
                <a:latin typeface="Calibri"/>
                <a:ea typeface="Calibri"/>
                <a:cs typeface="Calibri"/>
                <a:sym typeface="Calibri"/>
              </a:rPr>
              <a:t>(5 min.) </a:t>
            </a:r>
          </a:p>
          <a:p>
            <a:pPr indent="-228600" lvl="0" marL="228600" marR="0" rtl="0" algn="l">
              <a:lnSpc>
                <a:spcPct val="90000"/>
              </a:lnSpc>
              <a:spcBef>
                <a:spcPts val="100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Plan</a:t>
            </a:r>
            <a:r>
              <a:rPr b="0" baseline="0" i="0" lang="en-US" sz="2800" u="none" cap="none" strike="noStrike">
                <a:solidFill>
                  <a:schemeClr val="dk1"/>
                </a:solidFill>
                <a:latin typeface="Calibri"/>
                <a:ea typeface="Calibri"/>
                <a:cs typeface="Calibri"/>
                <a:sym typeface="Calibri"/>
              </a:rPr>
              <a:t> </a:t>
            </a:r>
            <a:r>
              <a:rPr b="0" baseline="0" i="1" lang="en-US" sz="2200" u="none" cap="none" strike="noStrike">
                <a:solidFill>
                  <a:schemeClr val="dk1"/>
                </a:solidFill>
                <a:latin typeface="Calibri"/>
                <a:ea typeface="Calibri"/>
                <a:cs typeface="Calibri"/>
                <a:sym typeface="Calibri"/>
              </a:rPr>
              <a:t>(5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Choose and sketch a team design plan</a:t>
            </a:r>
          </a:p>
          <a:p>
            <a:pPr indent="-228600" lvl="0" marL="228600" marR="0" rtl="0" algn="l">
              <a:lnSpc>
                <a:spcPct val="90000"/>
              </a:lnSpc>
              <a:spcBef>
                <a:spcPts val="100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Create</a:t>
            </a:r>
            <a:r>
              <a:rPr b="0" baseline="0" i="0" lang="en-US" sz="2800" u="none" cap="none" strike="noStrike">
                <a:solidFill>
                  <a:schemeClr val="dk1"/>
                </a:solidFill>
                <a:latin typeface="Calibri"/>
                <a:ea typeface="Calibri"/>
                <a:cs typeface="Calibri"/>
                <a:sym typeface="Calibri"/>
              </a:rPr>
              <a:t> </a:t>
            </a:r>
            <a:r>
              <a:rPr b="0" baseline="0" i="1" lang="en-US" sz="2200" u="none" cap="none" strike="noStrike">
                <a:solidFill>
                  <a:schemeClr val="dk1"/>
                </a:solidFill>
                <a:latin typeface="Calibri"/>
                <a:ea typeface="Calibri"/>
                <a:cs typeface="Calibri"/>
                <a:sym typeface="Calibri"/>
              </a:rPr>
              <a:t>(10 min.)</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Gather materials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Construct your team design plan</a:t>
            </a:r>
          </a:p>
          <a:p>
            <a:pPr indent="-228600" lvl="0" marL="228600" marR="0" rtl="0" algn="l">
              <a:lnSpc>
                <a:spcPct val="90000"/>
              </a:lnSpc>
              <a:spcBef>
                <a:spcPts val="1000"/>
              </a:spcBef>
              <a:buClr>
                <a:schemeClr val="dk1"/>
              </a:buClr>
              <a:buSzPct val="100000"/>
              <a:buFont typeface="Arial"/>
              <a:buChar char="•"/>
            </a:pPr>
            <a:r>
              <a:rPr b="1" baseline="0" i="0" lang="en-US" sz="3200" u="none" cap="none" strike="noStrike">
                <a:solidFill>
                  <a:schemeClr val="dk1"/>
                </a:solidFill>
                <a:latin typeface="Calibri"/>
                <a:ea typeface="Calibri"/>
                <a:cs typeface="Calibri"/>
                <a:sym typeface="Calibri"/>
              </a:rPr>
              <a:t>Improve and Test </a:t>
            </a:r>
            <a:r>
              <a:rPr b="0" baseline="0" i="1" lang="en-US" sz="2000" u="none" cap="none" strike="noStrike">
                <a:solidFill>
                  <a:schemeClr val="dk1"/>
                </a:solidFill>
                <a:latin typeface="Calibri"/>
                <a:ea typeface="Calibri"/>
                <a:cs typeface="Calibri"/>
                <a:sym typeface="Calibri"/>
              </a:rPr>
              <a:t>(10 min.)</a:t>
            </a:r>
          </a:p>
        </p:txBody>
      </p:sp>
      <p:pic>
        <p:nvPicPr>
          <p:cNvPr id="235" name="Shape 235"/>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0" name="Shape 240"/>
        <p:cNvGrpSpPr/>
        <p:nvPr/>
      </p:nvGrpSpPr>
      <p:grpSpPr>
        <a:xfrm>
          <a:off x="0" y="0"/>
          <a:ext cx="0" cy="0"/>
          <a:chOff x="0" y="0"/>
          <a:chExt cx="0" cy="0"/>
        </a:xfrm>
      </p:grpSpPr>
      <p:sp>
        <p:nvSpPr>
          <p:cNvPr id="241" name="Shape 241"/>
          <p:cNvSpPr txBox="1"/>
          <p:nvPr>
            <p:ph type="title"/>
          </p:nvPr>
        </p:nvSpPr>
        <p:spPr>
          <a:xfrm>
            <a:off x="280675" y="191968"/>
            <a:ext cx="10515599" cy="982764"/>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Design Reflection</a:t>
            </a:r>
          </a:p>
        </p:txBody>
      </p:sp>
      <p:sp>
        <p:nvSpPr>
          <p:cNvPr id="242" name="Shape 242"/>
          <p:cNvSpPr txBox="1"/>
          <p:nvPr>
            <p:ph idx="1" type="body"/>
          </p:nvPr>
        </p:nvSpPr>
        <p:spPr>
          <a:xfrm>
            <a:off x="431800" y="1117600"/>
            <a:ext cx="11480800" cy="5613399"/>
          </a:xfrm>
          <a:prstGeom prst="rect">
            <a:avLst/>
          </a:prstGeom>
          <a:noFill/>
          <a:ln>
            <a:noFill/>
          </a:ln>
        </p:spPr>
        <p:txBody>
          <a:bodyPr anchorCtr="0" anchor="t" bIns="45700" lIns="91425" rIns="91425" tIns="45700">
            <a:noAutofit/>
          </a:bodyPr>
          <a:lstStyle/>
          <a:p>
            <a:pPr indent="-206375" lvl="0" marL="228600" marR="0" rtl="0" algn="l">
              <a:lnSpc>
                <a:spcPct val="90000"/>
              </a:lnSpc>
              <a:spcBef>
                <a:spcPts val="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What went well? Not so well?  Why?</a:t>
            </a:r>
          </a:p>
          <a:p>
            <a:pPr indent="-206375"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What aspects of other team designs stood out to you?  </a:t>
            </a:r>
          </a:p>
          <a:p>
            <a:pPr indent="-206375"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Did other designs give you ideas for ways to improve your design?</a:t>
            </a:r>
          </a:p>
          <a:p>
            <a:pPr indent="-206375"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What modifications would you make if we had time to complete the design challenge again?</a:t>
            </a:r>
          </a:p>
          <a:p>
            <a:pPr indent="-206375"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How does having the ability to filter contaminants from polluted water benefit an environment’s biotic factors (living things), including humans?</a:t>
            </a:r>
          </a:p>
          <a:p>
            <a:pPr indent="-206375" lvl="0" marL="228600" marR="0" rtl="0" algn="l">
              <a:lnSpc>
                <a:spcPct val="90000"/>
              </a:lnSpc>
              <a:spcBef>
                <a:spcPts val="1000"/>
              </a:spcBef>
              <a:buClr>
                <a:schemeClr val="dk1"/>
              </a:buClr>
              <a:buSzPct val="100000"/>
              <a:buFont typeface="Arial"/>
              <a:buChar char="•"/>
            </a:pPr>
            <a:r>
              <a:rPr b="0" baseline="0" i="0" lang="en-US" sz="3000" u="none" cap="none" strike="noStrike">
                <a:solidFill>
                  <a:schemeClr val="dk1"/>
                </a:solidFill>
                <a:latin typeface="Calibri"/>
                <a:ea typeface="Calibri"/>
                <a:cs typeface="Calibri"/>
                <a:sym typeface="Calibri"/>
              </a:rPr>
              <a:t>Why is it important to protect Earth’s water?</a:t>
            </a:r>
          </a:p>
          <a:p>
            <a:pPr indent="-64135" lvl="0" marL="228600" marR="0" rtl="0" algn="l">
              <a:lnSpc>
                <a:spcPct val="100000"/>
              </a:lnSpc>
              <a:spcBef>
                <a:spcPts val="1000"/>
              </a:spcBef>
              <a:buClr>
                <a:schemeClr val="dk1"/>
              </a:buClr>
              <a:buFont typeface="Arial"/>
              <a:buNone/>
            </a:pPr>
            <a:r>
              <a:t/>
            </a:r>
            <a:endParaRPr b="0" baseline="0" i="0" sz="3000" u="none" cap="none" strike="noStrike">
              <a:solidFill>
                <a:schemeClr val="dk1"/>
              </a:solidFill>
              <a:latin typeface="Calibri"/>
              <a:ea typeface="Calibri"/>
              <a:cs typeface="Calibri"/>
              <a:sym typeface="Calibri"/>
            </a:endParaRPr>
          </a:p>
          <a:p>
            <a:pPr indent="-64135" lvl="0" marL="228600" marR="0" rtl="0" algn="l">
              <a:lnSpc>
                <a:spcPct val="100000"/>
              </a:lnSpc>
              <a:spcBef>
                <a:spcPts val="1000"/>
              </a:spcBef>
              <a:buClr>
                <a:schemeClr val="dk1"/>
              </a:buClr>
              <a:buFont typeface="Arial"/>
              <a:buNone/>
            </a:pPr>
            <a:r>
              <a:t/>
            </a:r>
            <a:endParaRPr b="0" baseline="0" i="0" sz="3000" u="none" cap="none" strike="noStrike">
              <a:solidFill>
                <a:schemeClr val="dk1"/>
              </a:solidFill>
              <a:latin typeface="Calibri"/>
              <a:ea typeface="Calibri"/>
              <a:cs typeface="Calibri"/>
              <a:sym typeface="Calibri"/>
            </a:endParaRPr>
          </a:p>
        </p:txBody>
      </p:sp>
      <p:pic>
        <p:nvPicPr>
          <p:cNvPr id="243" name="Shape 243"/>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type="title"/>
          </p:nvPr>
        </p:nvSpPr>
        <p:spPr>
          <a:xfrm>
            <a:off x="246112" y="132013"/>
            <a:ext cx="10515599" cy="1045228"/>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Wrap Up</a:t>
            </a:r>
          </a:p>
        </p:txBody>
      </p:sp>
      <p:sp>
        <p:nvSpPr>
          <p:cNvPr id="250" name="Shape 250"/>
          <p:cNvSpPr txBox="1"/>
          <p:nvPr>
            <p:ph idx="1" type="body"/>
          </p:nvPr>
        </p:nvSpPr>
        <p:spPr>
          <a:xfrm>
            <a:off x="499650" y="1165990"/>
            <a:ext cx="10929860" cy="2186231"/>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What ideas do you have for engineering a better world?</a:t>
            </a:r>
          </a:p>
          <a:p>
            <a:pPr indent="0" lvl="0" marL="0" marR="0" rtl="0" algn="l">
              <a:lnSpc>
                <a:spcPct val="80000"/>
              </a:lnSpc>
              <a:spcBef>
                <a:spcPts val="1000"/>
              </a:spcBef>
              <a:buClr>
                <a:schemeClr val="dk1"/>
              </a:buClr>
              <a:buFont typeface="Arial"/>
              <a:buNone/>
            </a:pPr>
            <a:r>
              <a:t/>
            </a:r>
            <a:endParaRPr b="0" baseline="0" i="0" sz="36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How can you turn ideas into reality?</a:t>
            </a:r>
          </a:p>
        </p:txBody>
      </p:sp>
      <p:pic>
        <p:nvPicPr>
          <p:cNvPr id="251" name="Shape 251"/>
          <p:cNvPicPr preferRelativeResize="0"/>
          <p:nvPr/>
        </p:nvPicPr>
        <p:blipFill rotWithShape="1">
          <a:blip r:embed="rId3">
            <a:alphaModFix/>
          </a:blip>
          <a:srcRect b="0" l="0" r="0" t="8191"/>
          <a:stretch/>
        </p:blipFill>
        <p:spPr>
          <a:xfrm>
            <a:off x="7744588" y="2204998"/>
            <a:ext cx="3950072" cy="4518918"/>
          </a:xfrm>
          <a:prstGeom prst="rect">
            <a:avLst/>
          </a:prstGeom>
          <a:noFill/>
          <a:ln>
            <a:noFill/>
          </a:ln>
        </p:spPr>
      </p:pic>
      <p:pic>
        <p:nvPicPr>
          <p:cNvPr id="252" name="Shape 252"/>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7" name="Shape 257"/>
        <p:cNvGrpSpPr/>
        <p:nvPr/>
      </p:nvGrpSpPr>
      <p:grpSpPr>
        <a:xfrm>
          <a:off x="0" y="0"/>
          <a:ext cx="0" cy="0"/>
          <a:chOff x="0" y="0"/>
          <a:chExt cx="0" cy="0"/>
        </a:xfrm>
      </p:grpSpPr>
      <p:sp>
        <p:nvSpPr>
          <p:cNvPr id="258" name="Shape 258"/>
          <p:cNvSpPr txBox="1"/>
          <p:nvPr>
            <p:ph idx="1" type="body"/>
          </p:nvPr>
        </p:nvSpPr>
        <p:spPr>
          <a:xfrm>
            <a:off x="838200" y="629587"/>
            <a:ext cx="5392903" cy="5547376"/>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Arial"/>
              <a:buNone/>
            </a:pPr>
            <a:r>
              <a:rPr b="0" baseline="0" i="1" lang="en-US" sz="2800" u="none" cap="none" strike="noStrike">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indent="0" lvl="0" marL="0" marR="0" rtl="0" algn="l">
              <a:lnSpc>
                <a:spcPct val="90000"/>
              </a:lnSpc>
              <a:spcBef>
                <a:spcPts val="1000"/>
              </a:spcBef>
              <a:buClr>
                <a:schemeClr val="dk1"/>
              </a:buClr>
              <a:buSzPct val="25000"/>
              <a:buFont typeface="Arial"/>
              <a:buNone/>
            </a:pPr>
            <a:r>
              <a:rPr b="0" baseline="0" i="1" lang="en-US" sz="2800" u="none" cap="none" strike="noStrike">
                <a:solidFill>
                  <a:schemeClr val="dk1"/>
                </a:solidFill>
                <a:latin typeface="Calibri"/>
                <a:ea typeface="Calibri"/>
                <a:cs typeface="Calibri"/>
                <a:sym typeface="Calibri"/>
              </a:rPr>
              <a:t>References:</a:t>
            </a:r>
          </a:p>
          <a:p>
            <a:pPr indent="0" lvl="0" marL="0" marR="0" rtl="0" algn="l">
              <a:lnSpc>
                <a:spcPct val="90000"/>
              </a:lnSpc>
              <a:spcBef>
                <a:spcPts val="1000"/>
              </a:spcBef>
              <a:buClr>
                <a:schemeClr val="dk1"/>
              </a:buClr>
              <a:buSzPct val="25000"/>
              <a:buFont typeface="Arial"/>
              <a:buNone/>
            </a:pPr>
            <a:r>
              <a:rPr b="0" baseline="0" i="0" lang="en-US" sz="1800" u="none" cap="none" strike="noStrike">
                <a:solidFill>
                  <a:schemeClr val="dk1"/>
                </a:solidFill>
                <a:latin typeface="Calibri"/>
                <a:ea typeface="Calibri"/>
                <a:cs typeface="Calibri"/>
                <a:sym typeface="Calibri"/>
              </a:rPr>
              <a:t>Ohio's new learning standards. </a:t>
            </a:r>
            <a:r>
              <a:rPr b="0" baseline="0" i="1" lang="en-US" sz="1800" u="none" cap="none" strike="noStrike">
                <a:solidFill>
                  <a:schemeClr val="dk1"/>
                </a:solidFill>
                <a:latin typeface="Calibri"/>
                <a:ea typeface="Calibri"/>
                <a:cs typeface="Calibri"/>
                <a:sym typeface="Calibri"/>
              </a:rPr>
              <a:t>Ohio department of education</a:t>
            </a:r>
            <a:r>
              <a:rPr b="0" baseline="0" i="0" lang="en-US" sz="1800" u="none" cap="none" strike="noStrike">
                <a:solidFill>
                  <a:schemeClr val="dk1"/>
                </a:solidFill>
                <a:latin typeface="Calibri"/>
                <a:ea typeface="Calibri"/>
                <a:cs typeface="Calibri"/>
                <a:sym typeface="Calibri"/>
              </a:rPr>
              <a:t>.  08 Aug 2014.  Retrieved from: </a:t>
            </a:r>
            <a:r>
              <a:rPr b="0" baseline="0" i="0" lang="en-US" sz="1800" u="sng" cap="none" strike="noStrike">
                <a:solidFill>
                  <a:schemeClr val="hlink"/>
                </a:solidFill>
                <a:latin typeface="Calibri"/>
                <a:ea typeface="Calibri"/>
                <a:cs typeface="Calibri"/>
                <a:sym typeface="Calibri"/>
                <a:hlinkClick r:id="rId3"/>
              </a:rPr>
              <a:t>http://education.ohio.gov/Topics/Ohio-s-New-Learning-Standards/Ohios-New-Learning-Standards</a:t>
            </a:r>
            <a:r>
              <a:rPr b="0" baseline="0" i="0" lang="en-US" sz="1800" u="none" cap="none" strike="noStrike">
                <a:solidFill>
                  <a:schemeClr val="dk1"/>
                </a:solidFill>
                <a:latin typeface="Calibri"/>
                <a:ea typeface="Calibri"/>
                <a:cs typeface="Calibri"/>
                <a:sym typeface="Calibri"/>
              </a:rPr>
              <a:t> </a:t>
            </a:r>
          </a:p>
          <a:p>
            <a:pPr indent="0" lvl="0" marL="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p:txBody>
      </p:sp>
      <p:pic>
        <p:nvPicPr>
          <p:cNvPr id="259" name="Shape 259"/>
          <p:cNvPicPr preferRelativeResize="0"/>
          <p:nvPr/>
        </p:nvPicPr>
        <p:blipFill rotWithShape="1">
          <a:blip r:embed="rId4">
            <a:alphaModFix/>
          </a:blip>
          <a:srcRect b="0" l="0" r="0" t="0"/>
          <a:stretch/>
        </p:blipFill>
        <p:spPr>
          <a:xfrm>
            <a:off x="6231103" y="189185"/>
            <a:ext cx="5729669" cy="6237889"/>
          </a:xfrm>
          <a:prstGeom prst="rect">
            <a:avLst/>
          </a:prstGeom>
          <a:noFill/>
          <a:ln>
            <a:noFill/>
          </a:ln>
        </p:spPr>
      </p:pic>
      <p:sp>
        <p:nvSpPr>
          <p:cNvPr id="260" name="Shape 260"/>
          <p:cNvSpPr/>
          <p:nvPr/>
        </p:nvSpPr>
        <p:spPr>
          <a:xfrm>
            <a:off x="7861190" y="6428051"/>
            <a:ext cx="2185277"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800" u="sng" cap="none" strike="noStrike">
                <a:solidFill>
                  <a:schemeClr val="hlink"/>
                </a:solidFill>
                <a:latin typeface="arial"/>
                <a:ea typeface="arial"/>
                <a:cs typeface="arial"/>
                <a:sym typeface="arial"/>
                <a:hlinkClick r:id="rId5"/>
              </a:rPr>
              <a:t>www.discovere.org</a:t>
            </a:r>
            <a:r>
              <a:rPr b="0" baseline="0" i="0" lang="en-US" sz="1800" u="none" cap="none" strike="noStrike">
                <a:solidFill>
                  <a:srgbClr val="7D7D7D"/>
                </a:solidFill>
                <a:latin typeface="arial"/>
                <a:ea typeface="arial"/>
                <a:cs typeface="arial"/>
                <a:sym typeface="arial"/>
              </a:rPr>
              <a:t> </a:t>
            </a:r>
          </a:p>
        </p:txBody>
      </p:sp>
      <p:pic>
        <p:nvPicPr>
          <p:cNvPr id="261" name="Shape 261"/>
          <p:cNvPicPr preferRelativeResize="0"/>
          <p:nvPr/>
        </p:nvPicPr>
        <p:blipFill>
          <a:blip r:embed="rId6">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p:nvPr/>
        </p:nvSpPr>
        <p:spPr>
          <a:xfrm>
            <a:off x="8943084" y="2012433"/>
            <a:ext cx="1415772"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arial"/>
                <a:ea typeface="arial"/>
                <a:cs typeface="arial"/>
                <a:sym typeface="arial"/>
                <a:hlinkClick r:id="rId3"/>
              </a:rPr>
              <a:t>images.businessweek.com</a:t>
            </a:r>
          </a:p>
        </p:txBody>
      </p:sp>
      <p:sp>
        <p:nvSpPr>
          <p:cNvPr id="127" name="Shape 127"/>
          <p:cNvSpPr/>
          <p:nvPr/>
        </p:nvSpPr>
        <p:spPr>
          <a:xfrm>
            <a:off x="7516714" y="4167203"/>
            <a:ext cx="1120819"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arial"/>
                <a:ea typeface="arial"/>
                <a:cs typeface="arial"/>
                <a:sym typeface="arial"/>
                <a:hlinkClick r:id="rId4"/>
              </a:rPr>
              <a:t>www.wistatefair.com</a:t>
            </a:r>
          </a:p>
        </p:txBody>
      </p:sp>
      <p:sp>
        <p:nvSpPr>
          <p:cNvPr id="128" name="Shape 128"/>
          <p:cNvSpPr/>
          <p:nvPr/>
        </p:nvSpPr>
        <p:spPr>
          <a:xfrm>
            <a:off x="10030096" y="4249251"/>
            <a:ext cx="1213793"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arial"/>
                <a:ea typeface="arial"/>
                <a:cs typeface="arial"/>
                <a:sym typeface="arial"/>
                <a:hlinkClick r:id="rId5"/>
              </a:rPr>
              <a:t>www.gettyimages.com</a:t>
            </a:r>
          </a:p>
        </p:txBody>
      </p:sp>
      <p:sp>
        <p:nvSpPr>
          <p:cNvPr id="129" name="Shape 129"/>
          <p:cNvSpPr txBox="1"/>
          <p:nvPr>
            <p:ph type="title"/>
          </p:nvPr>
        </p:nvSpPr>
        <p:spPr>
          <a:xfrm>
            <a:off x="137884" y="-76200"/>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What does an engineer do?</a:t>
            </a:r>
          </a:p>
        </p:txBody>
      </p:sp>
      <p:sp>
        <p:nvSpPr>
          <p:cNvPr id="130" name="Shape 130"/>
          <p:cNvSpPr txBox="1"/>
          <p:nvPr>
            <p:ph idx="1" type="body"/>
          </p:nvPr>
        </p:nvSpPr>
        <p:spPr>
          <a:xfrm>
            <a:off x="290286" y="1168400"/>
            <a:ext cx="6894284" cy="5207685"/>
          </a:xfrm>
          <a:prstGeom prst="rect">
            <a:avLst/>
          </a:prstGeom>
          <a:noFill/>
          <a:ln>
            <a:noFill/>
          </a:ln>
        </p:spPr>
        <p:txBody>
          <a:bodyPr anchorCtr="0" anchor="t" bIns="45700" lIns="91425" rIns="91425" tIns="45700">
            <a:noAutofit/>
          </a:bodyPr>
          <a:lstStyle/>
          <a:p>
            <a:pPr indent="-203200" lvl="0" marL="228600" marR="0" rtl="0" algn="l">
              <a:lnSpc>
                <a:spcPct val="90000"/>
              </a:lnSpc>
              <a:spcBef>
                <a:spcPts val="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Solve problems, and shape the future!</a:t>
            </a:r>
          </a:p>
          <a:p>
            <a:pPr indent="-203200" lvl="0" marL="228600" marR="0" rtl="0" algn="l">
              <a:lnSpc>
                <a:spcPct val="90000"/>
              </a:lnSpc>
              <a:spcBef>
                <a:spcPts val="10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Create and design new “things” essential to health, happiness and safety:</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Chemical things – food, medicine, shampoo, fuels…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Building things – bridges, skyscrapers, roads…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Technology things – iPods, Cameras, electronic gadgets…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Fun things – toys, roller coasters, sporting goods...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Important things – water systems, medical devices and tools…</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Much, much more….</a:t>
            </a:r>
            <a:r>
              <a:rPr b="1" baseline="0" i="0" lang="en-US" sz="2400" u="none" cap="none" strike="noStrike">
                <a:solidFill>
                  <a:schemeClr val="dk1"/>
                </a:solidFill>
                <a:latin typeface="Calibri"/>
                <a:ea typeface="Calibri"/>
                <a:cs typeface="Calibri"/>
                <a:sym typeface="Calibri"/>
              </a:rPr>
              <a:t>the list is endless</a:t>
            </a:r>
          </a:p>
        </p:txBody>
      </p:sp>
      <p:pic>
        <p:nvPicPr>
          <p:cNvPr id="131" name="Shape 131"/>
          <p:cNvPicPr preferRelativeResize="0"/>
          <p:nvPr/>
        </p:nvPicPr>
        <p:blipFill rotWithShape="1">
          <a:blip r:embed="rId6">
            <a:alphaModFix/>
          </a:blip>
          <a:srcRect b="0" l="0" r="0" t="0"/>
          <a:stretch/>
        </p:blipFill>
        <p:spPr>
          <a:xfrm>
            <a:off x="7609567" y="0"/>
            <a:ext cx="4449082" cy="2595297"/>
          </a:xfrm>
          <a:prstGeom prst="rect">
            <a:avLst/>
          </a:prstGeom>
          <a:noFill/>
          <a:ln>
            <a:noFill/>
          </a:ln>
        </p:spPr>
      </p:pic>
      <p:pic>
        <p:nvPicPr>
          <p:cNvPr id="132" name="Shape 132"/>
          <p:cNvPicPr preferRelativeResize="0"/>
          <p:nvPr/>
        </p:nvPicPr>
        <p:blipFill rotWithShape="1">
          <a:blip r:embed="rId7">
            <a:alphaModFix/>
          </a:blip>
          <a:srcRect b="0" l="0" r="0" t="0"/>
          <a:stretch/>
        </p:blipFill>
        <p:spPr>
          <a:xfrm>
            <a:off x="7499350" y="2433322"/>
            <a:ext cx="4362449" cy="1794058"/>
          </a:xfrm>
          <a:prstGeom prst="rect">
            <a:avLst/>
          </a:prstGeom>
          <a:noFill/>
          <a:ln>
            <a:noFill/>
          </a:ln>
        </p:spPr>
      </p:pic>
      <p:pic>
        <p:nvPicPr>
          <p:cNvPr id="133" name="Shape 133"/>
          <p:cNvPicPr preferRelativeResize="0"/>
          <p:nvPr/>
        </p:nvPicPr>
        <p:blipFill rotWithShape="1">
          <a:blip r:embed="rId8">
            <a:alphaModFix/>
          </a:blip>
          <a:srcRect b="0" l="0" r="0" t="0"/>
          <a:stretch/>
        </p:blipFill>
        <p:spPr>
          <a:xfrm>
            <a:off x="7882728" y="4427892"/>
            <a:ext cx="3496471" cy="2324084"/>
          </a:xfrm>
          <a:prstGeom prst="rect">
            <a:avLst/>
          </a:prstGeom>
          <a:noFill/>
          <a:ln>
            <a:noFill/>
          </a:ln>
        </p:spPr>
      </p:pic>
      <p:pic>
        <p:nvPicPr>
          <p:cNvPr id="134" name="Shape 134"/>
          <p:cNvPicPr preferRelativeResize="0"/>
          <p:nvPr/>
        </p:nvPicPr>
        <p:blipFill>
          <a:blip r:embed="rId9">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p:nvPr/>
        </p:nvSpPr>
        <p:spPr>
          <a:xfrm>
            <a:off x="9384517" y="6164512"/>
            <a:ext cx="1516762" cy="215443"/>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800" u="sng" cap="none" strike="noStrike">
                <a:solidFill>
                  <a:schemeClr val="hlink"/>
                </a:solidFill>
                <a:latin typeface="Calibri"/>
                <a:ea typeface="Calibri"/>
                <a:cs typeface="Calibri"/>
                <a:sym typeface="Calibri"/>
                <a:hlinkClick r:id="rId3"/>
              </a:rPr>
              <a:t>www.engineeringmessages.org</a:t>
            </a:r>
            <a:r>
              <a:rPr b="0" baseline="0" i="0" lang="en-US" sz="800" u="none" cap="none" strike="noStrike">
                <a:solidFill>
                  <a:schemeClr val="dk1"/>
                </a:solidFill>
                <a:latin typeface="Calibri"/>
                <a:ea typeface="Calibri"/>
                <a:cs typeface="Calibri"/>
                <a:sym typeface="Calibri"/>
              </a:rPr>
              <a:t> </a:t>
            </a:r>
          </a:p>
        </p:txBody>
      </p:sp>
      <p:pic>
        <p:nvPicPr>
          <p:cNvPr id="141" name="Shape 141"/>
          <p:cNvPicPr preferRelativeResize="0"/>
          <p:nvPr/>
        </p:nvPicPr>
        <p:blipFill rotWithShape="1">
          <a:blip r:embed="rId4">
            <a:alphaModFix/>
          </a:blip>
          <a:srcRect b="0" l="0" r="0" t="0"/>
          <a:stretch/>
        </p:blipFill>
        <p:spPr>
          <a:xfrm>
            <a:off x="7236852" y="965200"/>
            <a:ext cx="4072770" cy="5239024"/>
          </a:xfrm>
          <a:prstGeom prst="rect">
            <a:avLst/>
          </a:prstGeom>
          <a:noFill/>
          <a:ln>
            <a:noFill/>
          </a:ln>
        </p:spPr>
      </p:pic>
      <p:sp>
        <p:nvSpPr>
          <p:cNvPr id="142" name="Shape 142"/>
          <p:cNvSpPr txBox="1"/>
          <p:nvPr>
            <p:ph type="title"/>
          </p:nvPr>
        </p:nvSpPr>
        <p:spPr>
          <a:xfrm>
            <a:off x="100379" y="55813"/>
            <a:ext cx="10515599" cy="999419"/>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How do engineers do this?</a:t>
            </a:r>
          </a:p>
        </p:txBody>
      </p:sp>
      <p:sp>
        <p:nvSpPr>
          <p:cNvPr id="143" name="Shape 143"/>
          <p:cNvSpPr txBox="1"/>
          <p:nvPr>
            <p:ph idx="1" type="body"/>
          </p:nvPr>
        </p:nvSpPr>
        <p:spPr>
          <a:xfrm>
            <a:off x="834380" y="1045056"/>
            <a:ext cx="5951400" cy="4767900"/>
          </a:xfrm>
          <a:prstGeom prst="rect">
            <a:avLst/>
          </a:prstGeom>
          <a:noFill/>
          <a:ln>
            <a:noFill/>
          </a:ln>
        </p:spPr>
        <p:txBody>
          <a:bodyPr anchorCtr="0" anchor="t" bIns="45700" lIns="91425" rIns="91425" tIns="45700">
            <a:noAutofit/>
          </a:bodyPr>
          <a:lstStyle/>
          <a:p>
            <a:pPr indent="-228600" lvl="0" marL="228600" marR="0" rtl="0" algn="l">
              <a:lnSpc>
                <a:spcPct val="80000"/>
              </a:lnSpc>
              <a:spcBef>
                <a:spcPts val="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Help others by solving all sorts of problems.</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Use one of their most important tools: their own creativity.</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Work in design teams.</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Use cool tools such as computers, microscopes, testing machines, etc.</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Communicate with lots of people about problems they need solved.</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Share ideas and solutions with others through presentations and/or writing.</a:t>
            </a:r>
          </a:p>
        </p:txBody>
      </p:sp>
      <p:pic>
        <p:nvPicPr>
          <p:cNvPr id="144" name="Shape 144"/>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128336" y="839345"/>
            <a:ext cx="11806988" cy="181275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0" baseline="0" i="0" lang="en-US" sz="3950" u="none" cap="none" strike="noStrike">
                <a:solidFill>
                  <a:schemeClr val="dk1"/>
                </a:solidFill>
                <a:latin typeface="Calibri"/>
                <a:ea typeface="Calibri"/>
                <a:cs typeface="Calibri"/>
                <a:sym typeface="Calibri"/>
              </a:rPr>
              <a:t>Today you will be a civil engineer – You will design, build and test a product to protect the building from lava!</a:t>
            </a:r>
          </a:p>
        </p:txBody>
      </p:sp>
      <p:sp>
        <p:nvSpPr>
          <p:cNvPr id="151" name="Shape 151"/>
          <p:cNvSpPr txBox="1"/>
          <p:nvPr>
            <p:ph idx="1" type="body"/>
          </p:nvPr>
        </p:nvSpPr>
        <p:spPr>
          <a:xfrm>
            <a:off x="838200" y="2734425"/>
            <a:ext cx="10515599" cy="4123574"/>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Watch Video!</a:t>
            </a:r>
          </a:p>
          <a:p>
            <a:pPr indent="-228600" lvl="1" marL="685800" marR="0" rtl="0" algn="l">
              <a:lnSpc>
                <a:spcPct val="90000"/>
              </a:lnSpc>
              <a:spcBef>
                <a:spcPts val="500"/>
              </a:spcBef>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https://www.youtube.com/watch?v=UK--hvgP2uY</a:t>
            </a:r>
          </a:p>
          <a:p>
            <a:pPr indent="-50800" lvl="0" marL="22860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p:txBody>
      </p:sp>
      <p:sp>
        <p:nvSpPr>
          <p:cNvPr id="152" name="Shape 152"/>
          <p:cNvSpPr txBox="1"/>
          <p:nvPr/>
        </p:nvSpPr>
        <p:spPr>
          <a:xfrm>
            <a:off x="151180" y="106613"/>
            <a:ext cx="10515599" cy="999419"/>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a Better World</a:t>
            </a:r>
          </a:p>
        </p:txBody>
      </p:sp>
      <p:pic>
        <p:nvPicPr>
          <p:cNvPr id="153" name="Shape 153"/>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idx="1" type="body"/>
          </p:nvPr>
        </p:nvSpPr>
        <p:spPr>
          <a:xfrm>
            <a:off x="671285" y="1542144"/>
            <a:ext cx="10740571" cy="4118430"/>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Mount St. Helens is erupting shortly. </a:t>
            </a:r>
          </a:p>
          <a:p>
            <a:pPr indent="0" lvl="0" marL="0" marR="0" rtl="0" algn="l">
              <a:lnSpc>
                <a:spcPct val="90000"/>
              </a:lnSpc>
              <a:spcBef>
                <a:spcPts val="1000"/>
              </a:spcBef>
              <a:buClr>
                <a:schemeClr val="dk1"/>
              </a:buClr>
              <a:buFont typeface="Arial"/>
              <a:buNone/>
            </a:pPr>
            <a:r>
              <a:t/>
            </a:r>
            <a:endParaRPr b="0" baseline="0" i="0" sz="36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Buildings will be destroyed if action is not taken quickly to protect them. </a:t>
            </a:r>
          </a:p>
        </p:txBody>
      </p:sp>
      <p:sp>
        <p:nvSpPr>
          <p:cNvPr id="160" name="Shape 160"/>
          <p:cNvSpPr txBox="1"/>
          <p:nvPr/>
        </p:nvSpPr>
        <p:spPr>
          <a:xfrm>
            <a:off x="204475" y="282340"/>
            <a:ext cx="10515599" cy="104106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Problem</a:t>
            </a:r>
            <a:br>
              <a:rPr b="1" baseline="0" i="0" lang="en-US" sz="4400" u="none" cap="none" strike="noStrike">
                <a:solidFill>
                  <a:schemeClr val="dk1"/>
                </a:solidFill>
                <a:latin typeface="Calibri"/>
                <a:ea typeface="Calibri"/>
                <a:cs typeface="Calibri"/>
                <a:sym typeface="Calibri"/>
              </a:rPr>
            </a:br>
          </a:p>
        </p:txBody>
      </p:sp>
      <p:pic>
        <p:nvPicPr>
          <p:cNvPr id="161" name="Shape 161"/>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idx="1" type="body"/>
          </p:nvPr>
        </p:nvSpPr>
        <p:spPr>
          <a:xfrm>
            <a:off x="471714" y="1542140"/>
            <a:ext cx="11121570" cy="3955148"/>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Your team’s challenge is to create a structure that will save the surrounding buildings before the lava places the civilians in danger. </a:t>
            </a:r>
          </a:p>
          <a:p>
            <a:pPr indent="0" lvl="0" marL="0" marR="0" rtl="0" algn="l">
              <a:lnSpc>
                <a:spcPct val="90000"/>
              </a:lnSpc>
              <a:spcBef>
                <a:spcPts val="1000"/>
              </a:spcBef>
              <a:buClr>
                <a:schemeClr val="dk1"/>
              </a:buClr>
              <a:buFont typeface="Arial"/>
              <a:buNone/>
            </a:pPr>
            <a:r>
              <a:t/>
            </a:r>
            <a:endParaRPr b="0" baseline="0" i="0" sz="36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buClr>
                <a:schemeClr val="dk1"/>
              </a:buClr>
              <a:buSzPct val="100000"/>
              <a:buFont typeface="Arial"/>
              <a:buChar char="•"/>
            </a:pPr>
            <a:r>
              <a:rPr b="0" baseline="0" i="0" lang="en-US" sz="3600" u="none" cap="none" strike="noStrike">
                <a:solidFill>
                  <a:schemeClr val="dk1"/>
                </a:solidFill>
                <a:latin typeface="Calibri"/>
                <a:ea typeface="Calibri"/>
                <a:cs typeface="Calibri"/>
                <a:sym typeface="Calibri"/>
              </a:rPr>
              <a:t>You have around 15 minutes to complete the task and save the building from the flow. </a:t>
            </a:r>
          </a:p>
          <a:p>
            <a:pPr indent="-50800" lvl="0" marL="228600" marR="0" rtl="0" algn="l">
              <a:lnSpc>
                <a:spcPct val="90000"/>
              </a:lnSpc>
              <a:spcBef>
                <a:spcPts val="1000"/>
              </a:spcBef>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p:txBody>
      </p:sp>
      <p:sp>
        <p:nvSpPr>
          <p:cNvPr id="168" name="Shape 168"/>
          <p:cNvSpPr txBox="1"/>
          <p:nvPr/>
        </p:nvSpPr>
        <p:spPr>
          <a:xfrm>
            <a:off x="153675" y="307740"/>
            <a:ext cx="10515599" cy="784458"/>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Engineering Design Challenge</a:t>
            </a:r>
            <a:br>
              <a:rPr b="1" baseline="0" i="0" lang="en-US" sz="4400" u="none" cap="none" strike="noStrike">
                <a:solidFill>
                  <a:schemeClr val="dk1"/>
                </a:solidFill>
                <a:latin typeface="Calibri"/>
                <a:ea typeface="Calibri"/>
                <a:cs typeface="Calibri"/>
                <a:sym typeface="Calibri"/>
              </a:rPr>
            </a:br>
          </a:p>
        </p:txBody>
      </p:sp>
      <p:pic>
        <p:nvPicPr>
          <p:cNvPr id="169" name="Shape 169"/>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idx="1" type="body"/>
          </p:nvPr>
        </p:nvSpPr>
        <p:spPr>
          <a:xfrm>
            <a:off x="838200" y="1825625"/>
            <a:ext cx="10515599" cy="4351338"/>
          </a:xfrm>
          <a:prstGeom prst="rect">
            <a:avLst/>
          </a:prstGeom>
          <a:noFill/>
          <a:ln>
            <a:noFill/>
          </a:ln>
        </p:spPr>
        <p:txBody>
          <a:bodyPr anchorCtr="0" anchor="t" bIns="45700" lIns="91425" rIns="91425" tIns="45700">
            <a:noAutofit/>
          </a:bodyPr>
          <a:lstStyle/>
          <a:p>
            <a:pPr indent="-228600" lvl="0" marL="228600" marR="0" rtl="0" algn="l">
              <a:lnSpc>
                <a:spcPct val="90000"/>
              </a:lnSpc>
              <a:spcBef>
                <a:spcPts val="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Build a design that protects the building.</a:t>
            </a:r>
          </a:p>
          <a:p>
            <a:pPr indent="-228600" lvl="0" marL="228600" marR="0" rtl="0" algn="l">
              <a:lnSpc>
                <a:spcPct val="90000"/>
              </a:lnSpc>
              <a:spcBef>
                <a:spcPts val="100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Must be built in time given.</a:t>
            </a:r>
          </a:p>
          <a:p>
            <a:pPr indent="-228600" lvl="0" marL="228600" marR="0" rtl="0" algn="l">
              <a:lnSpc>
                <a:spcPct val="90000"/>
              </a:lnSpc>
              <a:spcBef>
                <a:spcPts val="100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Can only use materials provided and within limits given.</a:t>
            </a:r>
          </a:p>
          <a:p>
            <a:pPr indent="-228600" lvl="0" marL="228600" marR="0" rtl="0" algn="l">
              <a:lnSpc>
                <a:spcPct val="90000"/>
              </a:lnSpc>
              <a:spcBef>
                <a:spcPts val="1000"/>
              </a:spcBef>
              <a:buClr>
                <a:schemeClr val="dk1"/>
              </a:buClr>
              <a:buSzPct val="100000"/>
              <a:buFont typeface="Arial"/>
              <a:buChar char="•"/>
            </a:pPr>
            <a:r>
              <a:rPr b="0" baseline="0" i="0" lang="en-US" sz="4400" u="none" cap="none" strike="noStrike">
                <a:solidFill>
                  <a:schemeClr val="dk1"/>
                </a:solidFill>
                <a:latin typeface="Calibri"/>
                <a:ea typeface="Calibri"/>
                <a:cs typeface="Calibri"/>
                <a:sym typeface="Calibri"/>
              </a:rPr>
              <a:t>Have fun!!</a:t>
            </a:r>
          </a:p>
          <a:p>
            <a:pPr indent="50800" lvl="0" marL="228600" marR="0" rtl="0" algn="l">
              <a:lnSpc>
                <a:spcPct val="90000"/>
              </a:lnSpc>
              <a:spcBef>
                <a:spcPts val="1000"/>
              </a:spcBef>
              <a:buClr>
                <a:schemeClr val="dk1"/>
              </a:buClr>
              <a:buFont typeface="Arial"/>
              <a:buNone/>
            </a:pPr>
            <a:r>
              <a:t/>
            </a:r>
            <a:endParaRPr b="0" baseline="0" i="0" sz="4400" u="none" cap="none" strike="noStrike">
              <a:solidFill>
                <a:schemeClr val="dk1"/>
              </a:solidFill>
              <a:latin typeface="Calibri"/>
              <a:ea typeface="Calibri"/>
              <a:cs typeface="Calibri"/>
              <a:sym typeface="Calibri"/>
            </a:endParaRPr>
          </a:p>
        </p:txBody>
      </p:sp>
      <p:sp>
        <p:nvSpPr>
          <p:cNvPr id="176" name="Shape 176"/>
          <p:cNvSpPr txBox="1"/>
          <p:nvPr>
            <p:ph type="title"/>
          </p:nvPr>
        </p:nvSpPr>
        <p:spPr>
          <a:xfrm>
            <a:off x="187126" y="39570"/>
            <a:ext cx="11181346" cy="1024408"/>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Design Goals</a:t>
            </a:r>
          </a:p>
        </p:txBody>
      </p:sp>
      <p:pic>
        <p:nvPicPr>
          <p:cNvPr id="177" name="Shape 177"/>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x="0" y="0"/>
          <a:ext cx="0" cy="0"/>
          <a:chOff x="0" y="0"/>
          <a:chExt cx="0" cy="0"/>
        </a:xfrm>
      </p:grpSpPr>
      <p:pic>
        <p:nvPicPr>
          <p:cNvPr id="183" name="Shape 183"/>
          <p:cNvPicPr preferRelativeResize="0"/>
          <p:nvPr/>
        </p:nvPicPr>
        <p:blipFill rotWithShape="1">
          <a:blip r:embed="rId3">
            <a:alphaModFix/>
          </a:blip>
          <a:srcRect b="0" l="0" r="0" t="0"/>
          <a:stretch/>
        </p:blipFill>
        <p:spPr>
          <a:xfrm>
            <a:off x="6501119" y="1526108"/>
            <a:ext cx="1975103" cy="1481327"/>
          </a:xfrm>
          <a:prstGeom prst="rect">
            <a:avLst/>
          </a:prstGeom>
          <a:noFill/>
          <a:ln>
            <a:noFill/>
          </a:ln>
        </p:spPr>
      </p:pic>
      <p:pic>
        <p:nvPicPr>
          <p:cNvPr id="184" name="Shape 184"/>
          <p:cNvPicPr preferRelativeResize="0"/>
          <p:nvPr/>
        </p:nvPicPr>
        <p:blipFill rotWithShape="1">
          <a:blip r:embed="rId4">
            <a:alphaModFix/>
          </a:blip>
          <a:srcRect b="0" l="0" r="0" t="0"/>
          <a:stretch/>
        </p:blipFill>
        <p:spPr>
          <a:xfrm>
            <a:off x="307975" y="1526108"/>
            <a:ext cx="1975103" cy="1481327"/>
          </a:xfrm>
          <a:prstGeom prst="rect">
            <a:avLst/>
          </a:prstGeom>
          <a:noFill/>
          <a:ln>
            <a:noFill/>
          </a:ln>
        </p:spPr>
      </p:pic>
      <p:pic>
        <p:nvPicPr>
          <p:cNvPr id="185" name="Shape 185"/>
          <p:cNvPicPr preferRelativeResize="0"/>
          <p:nvPr/>
        </p:nvPicPr>
        <p:blipFill rotWithShape="1">
          <a:blip r:embed="rId5">
            <a:alphaModFix/>
          </a:blip>
          <a:srcRect b="0" l="0" r="0" t="0"/>
          <a:stretch/>
        </p:blipFill>
        <p:spPr>
          <a:xfrm>
            <a:off x="3754098" y="3188541"/>
            <a:ext cx="1975103" cy="1481327"/>
          </a:xfrm>
          <a:prstGeom prst="rect">
            <a:avLst/>
          </a:prstGeom>
          <a:noFill/>
          <a:ln>
            <a:noFill/>
          </a:ln>
        </p:spPr>
      </p:pic>
      <p:pic>
        <p:nvPicPr>
          <p:cNvPr id="186" name="Shape 186"/>
          <p:cNvPicPr preferRelativeResize="0"/>
          <p:nvPr/>
        </p:nvPicPr>
        <p:blipFill rotWithShape="1">
          <a:blip r:embed="rId6">
            <a:alphaModFix/>
          </a:blip>
          <a:srcRect b="0" l="0" r="0" t="0"/>
          <a:stretch/>
        </p:blipFill>
        <p:spPr>
          <a:xfrm>
            <a:off x="3449898" y="1526108"/>
            <a:ext cx="1975103" cy="1481327"/>
          </a:xfrm>
          <a:prstGeom prst="rect">
            <a:avLst/>
          </a:prstGeom>
          <a:noFill/>
          <a:ln>
            <a:noFill/>
          </a:ln>
        </p:spPr>
      </p:pic>
      <p:sp>
        <p:nvSpPr>
          <p:cNvPr id="187" name="Shape 187"/>
          <p:cNvSpPr/>
          <p:nvPr/>
        </p:nvSpPr>
        <p:spPr>
          <a:xfrm>
            <a:off x="155575" y="-144463"/>
            <a:ext cx="304799" cy="304801"/>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800" u="none" cap="none" strike="noStrike">
              <a:solidFill>
                <a:schemeClr val="dk1"/>
              </a:solidFill>
              <a:latin typeface="Calibri"/>
              <a:ea typeface="Calibri"/>
              <a:cs typeface="Calibri"/>
              <a:sym typeface="Calibri"/>
            </a:endParaRPr>
          </a:p>
        </p:txBody>
      </p:sp>
      <p:pic>
        <p:nvPicPr>
          <p:cNvPr id="188" name="Shape 188"/>
          <p:cNvPicPr preferRelativeResize="0"/>
          <p:nvPr/>
        </p:nvPicPr>
        <p:blipFill rotWithShape="1">
          <a:blip r:embed="rId7">
            <a:alphaModFix/>
          </a:blip>
          <a:srcRect b="0" l="0" r="0" t="0"/>
          <a:stretch/>
        </p:blipFill>
        <p:spPr>
          <a:xfrm>
            <a:off x="9238013" y="1475536"/>
            <a:ext cx="1481327" cy="1481327"/>
          </a:xfrm>
          <a:prstGeom prst="rect">
            <a:avLst/>
          </a:prstGeom>
          <a:noFill/>
          <a:ln>
            <a:noFill/>
          </a:ln>
        </p:spPr>
      </p:pic>
      <p:pic>
        <p:nvPicPr>
          <p:cNvPr id="189" name="Shape 189"/>
          <p:cNvPicPr preferRelativeResize="0"/>
          <p:nvPr/>
        </p:nvPicPr>
        <p:blipFill rotWithShape="1">
          <a:blip r:embed="rId8">
            <a:alphaModFix/>
          </a:blip>
          <a:srcRect b="0" l="0" r="0" t="0"/>
          <a:stretch/>
        </p:blipFill>
        <p:spPr>
          <a:xfrm>
            <a:off x="5314855" y="4967469"/>
            <a:ext cx="1975103" cy="1481327"/>
          </a:xfrm>
          <a:prstGeom prst="rect">
            <a:avLst/>
          </a:prstGeom>
          <a:noFill/>
          <a:ln>
            <a:noFill/>
          </a:ln>
        </p:spPr>
      </p:pic>
      <p:pic>
        <p:nvPicPr>
          <p:cNvPr id="190" name="Shape 190"/>
          <p:cNvPicPr preferRelativeResize="0"/>
          <p:nvPr/>
        </p:nvPicPr>
        <p:blipFill rotWithShape="1">
          <a:blip r:embed="rId9">
            <a:alphaModFix/>
          </a:blip>
          <a:srcRect b="0" l="0" r="0" t="0"/>
          <a:stretch/>
        </p:blipFill>
        <p:spPr>
          <a:xfrm>
            <a:off x="9409985" y="3320237"/>
            <a:ext cx="1975103" cy="1481327"/>
          </a:xfrm>
          <a:prstGeom prst="rect">
            <a:avLst/>
          </a:prstGeom>
          <a:noFill/>
          <a:ln>
            <a:noFill/>
          </a:ln>
        </p:spPr>
      </p:pic>
      <p:pic>
        <p:nvPicPr>
          <p:cNvPr id="191" name="Shape 191"/>
          <p:cNvPicPr preferRelativeResize="0"/>
          <p:nvPr/>
        </p:nvPicPr>
        <p:blipFill rotWithShape="1">
          <a:blip r:embed="rId10">
            <a:alphaModFix/>
          </a:blip>
          <a:srcRect b="0" l="0" r="0" t="0"/>
          <a:stretch/>
        </p:blipFill>
        <p:spPr>
          <a:xfrm>
            <a:off x="2462347" y="4967469"/>
            <a:ext cx="1975103" cy="1481327"/>
          </a:xfrm>
          <a:prstGeom prst="rect">
            <a:avLst/>
          </a:prstGeom>
          <a:noFill/>
          <a:ln>
            <a:noFill/>
          </a:ln>
        </p:spPr>
      </p:pic>
      <p:pic>
        <p:nvPicPr>
          <p:cNvPr id="192" name="Shape 192"/>
          <p:cNvPicPr preferRelativeResize="0"/>
          <p:nvPr/>
        </p:nvPicPr>
        <p:blipFill rotWithShape="1">
          <a:blip r:embed="rId11">
            <a:alphaModFix/>
          </a:blip>
          <a:srcRect b="0" l="0" r="0" t="0"/>
          <a:stretch/>
        </p:blipFill>
        <p:spPr>
          <a:xfrm>
            <a:off x="8744236" y="5141687"/>
            <a:ext cx="1975103" cy="1481327"/>
          </a:xfrm>
          <a:prstGeom prst="rect">
            <a:avLst/>
          </a:prstGeom>
          <a:noFill/>
          <a:ln>
            <a:noFill/>
          </a:ln>
        </p:spPr>
      </p:pic>
      <p:pic>
        <p:nvPicPr>
          <p:cNvPr id="193" name="Shape 193"/>
          <p:cNvPicPr preferRelativeResize="0"/>
          <p:nvPr/>
        </p:nvPicPr>
        <p:blipFill rotWithShape="1">
          <a:blip r:embed="rId12">
            <a:alphaModFix/>
          </a:blip>
          <a:srcRect b="0" l="0" r="0" t="0"/>
          <a:stretch/>
        </p:blipFill>
        <p:spPr>
          <a:xfrm>
            <a:off x="6628863" y="3320237"/>
            <a:ext cx="1975103" cy="1481327"/>
          </a:xfrm>
          <a:prstGeom prst="rect">
            <a:avLst/>
          </a:prstGeom>
          <a:noFill/>
          <a:ln>
            <a:noFill/>
          </a:ln>
        </p:spPr>
      </p:pic>
      <p:pic>
        <p:nvPicPr>
          <p:cNvPr id="194" name="Shape 194"/>
          <p:cNvPicPr preferRelativeResize="0"/>
          <p:nvPr/>
        </p:nvPicPr>
        <p:blipFill rotWithShape="1">
          <a:blip r:embed="rId13">
            <a:alphaModFix/>
          </a:blip>
          <a:srcRect b="0" l="0" r="0" t="0"/>
          <a:stretch/>
        </p:blipFill>
        <p:spPr>
          <a:xfrm>
            <a:off x="758350" y="3320237"/>
            <a:ext cx="1975103" cy="1481327"/>
          </a:xfrm>
          <a:prstGeom prst="rect">
            <a:avLst/>
          </a:prstGeom>
          <a:noFill/>
          <a:ln>
            <a:noFill/>
          </a:ln>
        </p:spPr>
      </p:pic>
      <p:sp>
        <p:nvSpPr>
          <p:cNvPr id="195" name="Shape 195"/>
          <p:cNvSpPr/>
          <p:nvPr/>
        </p:nvSpPr>
        <p:spPr>
          <a:xfrm>
            <a:off x="10183617" y="2288466"/>
            <a:ext cx="53572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1</a:t>
            </a:r>
          </a:p>
        </p:txBody>
      </p:sp>
      <p:sp>
        <p:nvSpPr>
          <p:cNvPr id="196" name="Shape 196"/>
          <p:cNvSpPr/>
          <p:nvPr/>
        </p:nvSpPr>
        <p:spPr>
          <a:xfrm>
            <a:off x="7940500" y="2248236"/>
            <a:ext cx="53572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4</a:t>
            </a:r>
          </a:p>
        </p:txBody>
      </p:sp>
      <p:sp>
        <p:nvSpPr>
          <p:cNvPr id="197" name="Shape 197"/>
          <p:cNvSpPr/>
          <p:nvPr/>
        </p:nvSpPr>
        <p:spPr>
          <a:xfrm>
            <a:off x="4870537" y="2209000"/>
            <a:ext cx="53572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8</a:t>
            </a:r>
          </a:p>
        </p:txBody>
      </p:sp>
      <p:sp>
        <p:nvSpPr>
          <p:cNvPr id="198" name="Shape 198"/>
          <p:cNvSpPr/>
          <p:nvPr/>
        </p:nvSpPr>
        <p:spPr>
          <a:xfrm>
            <a:off x="1438778" y="2208239"/>
            <a:ext cx="1152880"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1 ft</a:t>
            </a:r>
          </a:p>
        </p:txBody>
      </p:sp>
      <p:sp>
        <p:nvSpPr>
          <p:cNvPr id="199" name="Shape 199"/>
          <p:cNvSpPr/>
          <p:nvPr/>
        </p:nvSpPr>
        <p:spPr>
          <a:xfrm>
            <a:off x="2018957" y="4020317"/>
            <a:ext cx="886781"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10</a:t>
            </a:r>
          </a:p>
        </p:txBody>
      </p:sp>
      <p:sp>
        <p:nvSpPr>
          <p:cNvPr id="200" name="Shape 200"/>
          <p:cNvSpPr/>
          <p:nvPr/>
        </p:nvSpPr>
        <p:spPr>
          <a:xfrm>
            <a:off x="8069974" y="4026005"/>
            <a:ext cx="53572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5</a:t>
            </a:r>
          </a:p>
        </p:txBody>
      </p:sp>
      <p:sp>
        <p:nvSpPr>
          <p:cNvPr id="201" name="Shape 201"/>
          <p:cNvSpPr/>
          <p:nvPr/>
        </p:nvSpPr>
        <p:spPr>
          <a:xfrm>
            <a:off x="4875326" y="3885062"/>
            <a:ext cx="123463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4 in</a:t>
            </a:r>
          </a:p>
        </p:txBody>
      </p:sp>
      <p:sp>
        <p:nvSpPr>
          <p:cNvPr id="202" name="Shape 202"/>
          <p:cNvSpPr/>
          <p:nvPr/>
        </p:nvSpPr>
        <p:spPr>
          <a:xfrm>
            <a:off x="10524757" y="4038600"/>
            <a:ext cx="1184941"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1/2</a:t>
            </a:r>
          </a:p>
        </p:txBody>
      </p:sp>
      <p:sp>
        <p:nvSpPr>
          <p:cNvPr id="203" name="Shape 203"/>
          <p:cNvSpPr/>
          <p:nvPr/>
        </p:nvSpPr>
        <p:spPr>
          <a:xfrm>
            <a:off x="9834163" y="5882351"/>
            <a:ext cx="123463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3 in</a:t>
            </a:r>
          </a:p>
        </p:txBody>
      </p:sp>
      <p:sp>
        <p:nvSpPr>
          <p:cNvPr id="204" name="Shape 204"/>
          <p:cNvSpPr/>
          <p:nvPr/>
        </p:nvSpPr>
        <p:spPr>
          <a:xfrm>
            <a:off x="6754235" y="5699685"/>
            <a:ext cx="53572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1</a:t>
            </a:r>
          </a:p>
        </p:txBody>
      </p:sp>
      <p:sp>
        <p:nvSpPr>
          <p:cNvPr id="205" name="Shape 205"/>
          <p:cNvSpPr/>
          <p:nvPr/>
        </p:nvSpPr>
        <p:spPr>
          <a:xfrm>
            <a:off x="3577119" y="5708132"/>
            <a:ext cx="1184941"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baseline="0" i="0" lang="en-US" sz="5400" u="none" cap="none" strike="noStrike">
                <a:solidFill>
                  <a:srgbClr val="515151"/>
                </a:solidFill>
                <a:latin typeface="Calibri"/>
                <a:ea typeface="Calibri"/>
                <a:cs typeface="Calibri"/>
                <a:sym typeface="Calibri"/>
              </a:rPr>
              <a:t>1/8</a:t>
            </a:r>
          </a:p>
        </p:txBody>
      </p:sp>
      <p:sp>
        <p:nvSpPr>
          <p:cNvPr id="206" name="Shape 206"/>
          <p:cNvSpPr txBox="1"/>
          <p:nvPr>
            <p:ph type="title"/>
          </p:nvPr>
        </p:nvSpPr>
        <p:spPr>
          <a:xfrm>
            <a:off x="280673" y="102034"/>
            <a:ext cx="10515599" cy="1013243"/>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Materials</a:t>
            </a:r>
          </a:p>
        </p:txBody>
      </p:sp>
      <p:pic>
        <p:nvPicPr>
          <p:cNvPr id="207" name="Shape 207"/>
          <p:cNvPicPr preferRelativeResize="0"/>
          <p:nvPr/>
        </p:nvPicPr>
        <p:blipFill>
          <a:blip r:embed="rId1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sp>
        <p:nvSpPr>
          <p:cNvPr id="213" name="Shape 213"/>
          <p:cNvSpPr txBox="1"/>
          <p:nvPr>
            <p:ph idx="1" type="body"/>
          </p:nvPr>
        </p:nvSpPr>
        <p:spPr>
          <a:xfrm>
            <a:off x="838200" y="1137814"/>
            <a:ext cx="10515599" cy="4486199"/>
          </a:xfrm>
          <a:prstGeom prst="rect">
            <a:avLst/>
          </a:prstGeom>
          <a:noFill/>
          <a:ln>
            <a:noFill/>
          </a:ln>
        </p:spPr>
        <p:txBody>
          <a:bodyPr anchorCtr="0" anchor="t" bIns="45700" lIns="91425" rIns="91425" tIns="45700">
            <a:noAutofit/>
          </a:bodyPr>
          <a:lstStyle/>
          <a:p>
            <a:pPr indent="-228600" lvl="0" marL="228600" marR="0" rtl="0" algn="l">
              <a:lnSpc>
                <a:spcPct val="80000"/>
              </a:lnSpc>
              <a:spcBef>
                <a:spcPts val="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Three groups will bring their designs to the testing tin where the houses are set up. </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The facilitator will mix the reaction and advise students to step back and observe. </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The designs will be evaluated based on the level of protection their design provided from the lava flow. </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The groups will continue to be tested in groups if three until all groups have tested their design.</a:t>
            </a:r>
          </a:p>
          <a:p>
            <a:pPr indent="-228600" lvl="0" marL="228600" marR="0" rtl="0" algn="l">
              <a:lnSpc>
                <a:spcPct val="80000"/>
              </a:lnSpc>
              <a:spcBef>
                <a:spcPts val="1000"/>
              </a:spcBef>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Place the houses in the tin spread apart in marked three areas. Have groups place their design where they determine would be the best spot to implement their design. </a:t>
            </a:r>
          </a:p>
        </p:txBody>
      </p:sp>
      <p:sp>
        <p:nvSpPr>
          <p:cNvPr id="214" name="Shape 214"/>
          <p:cNvSpPr txBox="1"/>
          <p:nvPr>
            <p:ph type="title"/>
          </p:nvPr>
        </p:nvSpPr>
        <p:spPr>
          <a:xfrm>
            <a:off x="245244" y="-49889"/>
            <a:ext cx="9501000" cy="12702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US" sz="5400" u="none" cap="none" strike="noStrike">
                <a:solidFill>
                  <a:schemeClr val="dk1"/>
                </a:solidFill>
                <a:latin typeface="Calibri"/>
                <a:ea typeface="Calibri"/>
                <a:cs typeface="Calibri"/>
                <a:sym typeface="Calibri"/>
              </a:rPr>
              <a:t>Design Testing</a:t>
            </a:r>
          </a:p>
        </p:txBody>
      </p:sp>
      <p:pic>
        <p:nvPicPr>
          <p:cNvPr id="215" name="Shape 215"/>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