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71" autoAdjust="0"/>
  </p:normalViewPr>
  <p:slideViewPr>
    <p:cSldViewPr snapToGrid="0">
      <p:cViewPr varScale="1">
        <p:scale>
          <a:sx n="48" d="100"/>
          <a:sy n="48" d="100"/>
        </p:scale>
        <p:origin x="15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8884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a:pPr>
            <a:r>
              <a:rPr lang="en-US" sz="1100" u="sng">
                <a:solidFill>
                  <a:schemeClr val="dk1"/>
                </a:solidFill>
              </a:rPr>
              <a:t>Slide 1:</a:t>
            </a:r>
            <a:r>
              <a:rPr lang="en-US" sz="1100">
                <a:solidFill>
                  <a:schemeClr val="dk1"/>
                </a:solidFill>
              </a:rPr>
              <a:t>  As the pre-activity survey is distributed to students, introduce yourself and provide enough of an activity overview to gain students excitement.</a:t>
            </a:r>
          </a:p>
          <a:p>
            <a:pPr marL="457200" lvl="0" indent="-298450" rtl="0">
              <a:lnSpc>
                <a:spcPct val="115000"/>
              </a:lnSpc>
              <a:spcBef>
                <a:spcPts val="0"/>
              </a:spcBef>
              <a:spcAft>
                <a:spcPts val="50"/>
              </a:spcAft>
              <a:buClr>
                <a:schemeClr val="dk1"/>
              </a:buClr>
              <a:buSzPct val="100000"/>
              <a:buAutoNum type="arabicPeriod"/>
            </a:pPr>
            <a:r>
              <a:rPr lang="en-US" sz="1100">
                <a:solidFill>
                  <a:schemeClr val="dk1"/>
                </a:solidFill>
              </a:rPr>
              <a:t>Allow time for students to individually complete their pre-activity survey.</a:t>
            </a:r>
          </a:p>
          <a:p>
            <a:pPr marL="457200" lvl="0" indent="-298450" rtl="0">
              <a:lnSpc>
                <a:spcPct val="115000"/>
              </a:lnSpc>
              <a:spcBef>
                <a:spcPts val="0"/>
              </a:spcBef>
              <a:spcAft>
                <a:spcPts val="50"/>
              </a:spcAft>
              <a:buClr>
                <a:schemeClr val="dk1"/>
              </a:buClr>
              <a:buSzPct val="100000"/>
              <a:buAutoNum type="arabicPeriod"/>
            </a:pPr>
            <a:r>
              <a:rPr lang="en-US" sz="1100">
                <a:solidFill>
                  <a:schemeClr val="dk1"/>
                </a:solidFill>
              </a:rPr>
              <a:t>Divide group into teams of 2 to 4 students (preferably 3 is possible).</a:t>
            </a:r>
          </a:p>
        </p:txBody>
      </p:sp>
      <p:sp>
        <p:nvSpPr>
          <p:cNvPr id="124" name="Shape 12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005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AutoNum type="arabicPeriod" startAt="6"/>
            </a:pPr>
            <a:r>
              <a:rPr lang="en-US" sz="1100" u="sng">
                <a:solidFill>
                  <a:schemeClr val="dk1"/>
                </a:solidFill>
              </a:rPr>
              <a:t>Slide 10:</a:t>
            </a:r>
            <a:r>
              <a:rPr lang="en-US" sz="1100">
                <a:solidFill>
                  <a:schemeClr val="dk1"/>
                </a:solidFill>
              </a:rPr>
              <a:t> Introduce the Engineering Design Process. Explain that engineers use it as a tool to help them more effectively solve problems.</a:t>
            </a:r>
          </a:p>
        </p:txBody>
      </p:sp>
      <p:sp>
        <p:nvSpPr>
          <p:cNvPr id="220" name="Shape 2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045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7"/>
            </a:pPr>
            <a:r>
              <a:rPr lang="en-US" sz="1100" u="sng">
                <a:solidFill>
                  <a:schemeClr val="dk1"/>
                </a:solidFill>
              </a:rPr>
              <a:t>Slide 11:</a:t>
            </a:r>
            <a:r>
              <a:rPr lang="en-US" sz="1100">
                <a:solidFill>
                  <a:schemeClr val="dk1"/>
                </a:solidFill>
              </a:rPr>
              <a:t> Explain how teams will use the engineering design process as they complete the challenge.</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Imagine</a:t>
            </a:r>
            <a:r>
              <a:rPr lang="en-US" sz="1100">
                <a:solidFill>
                  <a:schemeClr val="dk1"/>
                </a:solidFill>
              </a:rPr>
              <a:t> </a:t>
            </a:r>
            <a:r>
              <a:rPr lang="en-US" sz="1100" i="1">
                <a:solidFill>
                  <a:schemeClr val="dk1"/>
                </a:solidFill>
              </a:rPr>
              <a:t>(10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INDIVIDUALLY: observe available materials, and brainstorm and write design ideas </a:t>
            </a:r>
            <a:r>
              <a:rPr lang="en-US" sz="1100" i="1">
                <a:solidFill>
                  <a:schemeClr val="dk1"/>
                </a:solidFill>
              </a:rPr>
              <a:t>(5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TEAM: share individual ideas </a:t>
            </a:r>
            <a:r>
              <a:rPr lang="en-US" sz="1100" i="1">
                <a:solidFill>
                  <a:schemeClr val="dk1"/>
                </a:solidFill>
              </a:rPr>
              <a:t>(5 min.) </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Plan</a:t>
            </a:r>
            <a:r>
              <a:rPr lang="en-US" sz="1100">
                <a:solidFill>
                  <a:schemeClr val="dk1"/>
                </a:solidFill>
              </a:rPr>
              <a:t> </a:t>
            </a:r>
            <a:r>
              <a:rPr lang="en-US" sz="1100" i="1">
                <a:solidFill>
                  <a:schemeClr val="dk1"/>
                </a:solidFill>
              </a:rPr>
              <a:t>(5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Choose and sketch a team design plan</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Create</a:t>
            </a:r>
            <a:r>
              <a:rPr lang="en-US" sz="1100">
                <a:solidFill>
                  <a:schemeClr val="dk1"/>
                </a:solidFill>
              </a:rPr>
              <a:t> </a:t>
            </a:r>
            <a:r>
              <a:rPr lang="en-US" sz="1100" i="1">
                <a:solidFill>
                  <a:schemeClr val="dk1"/>
                </a:solidFill>
              </a:rPr>
              <a:t>(10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Gather materials</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Construct your team design plan</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Improve and Test </a:t>
            </a:r>
            <a:r>
              <a:rPr lang="en-US" sz="1100" i="1">
                <a:solidFill>
                  <a:schemeClr val="dk1"/>
                </a:solidFill>
              </a:rPr>
              <a:t>(10 min.)</a:t>
            </a:r>
          </a:p>
          <a:p>
            <a:pPr marL="914400" lvl="0" indent="-298450" rtl="0">
              <a:lnSpc>
                <a:spcPct val="115000"/>
              </a:lnSpc>
              <a:spcBef>
                <a:spcPts val="0"/>
              </a:spcBef>
              <a:spcAft>
                <a:spcPts val="50"/>
              </a:spcAft>
              <a:buClr>
                <a:schemeClr val="dk1"/>
              </a:buClr>
              <a:buSzPct val="100000"/>
              <a:buChar char="•"/>
            </a:pPr>
            <a:r>
              <a:rPr lang="en-US" sz="1100">
                <a:solidFill>
                  <a:schemeClr val="dk1"/>
                </a:solidFill>
              </a:rPr>
              <a:t>Teams decide on and make any last minute improvements before testing</a:t>
            </a:r>
          </a:p>
          <a:p>
            <a:pPr marL="914400" lvl="0" indent="-298450" rtl="0">
              <a:lnSpc>
                <a:spcPct val="115000"/>
              </a:lnSpc>
              <a:spcBef>
                <a:spcPts val="0"/>
              </a:spcBef>
              <a:spcAft>
                <a:spcPts val="50"/>
              </a:spcAft>
              <a:buClr>
                <a:schemeClr val="dk1"/>
              </a:buClr>
              <a:buSzPct val="100000"/>
              <a:buChar char="•"/>
            </a:pPr>
            <a:r>
              <a:rPr lang="en-US" sz="1100">
                <a:solidFill>
                  <a:schemeClr val="dk1"/>
                </a:solidFill>
              </a:rPr>
              <a:t>Each team tests their prototype while other teams observe.</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59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rtl="0">
              <a:lnSpc>
                <a:spcPct val="115000"/>
              </a:lnSpc>
              <a:spcBef>
                <a:spcPts val="0"/>
              </a:spcBef>
              <a:spcAft>
                <a:spcPts val="50"/>
              </a:spcAft>
              <a:buClr>
                <a:schemeClr val="dk1"/>
              </a:buClr>
              <a:buSzPct val="100000"/>
              <a:buAutoNum type="arabicPeriod" startAt="8"/>
            </a:pPr>
            <a:r>
              <a:rPr lang="en-US" sz="1100" u="sng">
                <a:solidFill>
                  <a:schemeClr val="dk1"/>
                </a:solidFill>
              </a:rPr>
              <a:t>Slide 12:</a:t>
            </a:r>
            <a:r>
              <a:rPr lang="en-US" sz="1100">
                <a:solidFill>
                  <a:schemeClr val="dk1"/>
                </a:solidFill>
              </a:rPr>
              <a:t> Facilitate a whole group reflection on final prototype design and testing results by asking questions such as the following.</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do you like best about your design? </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do you like least about your design?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aspects of other team designs stood out to you, and/or gave you ideas for improving your own team’s design?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modifications would you make if we had time to complete the design challenge again?</a:t>
            </a:r>
          </a:p>
          <a:p>
            <a:pPr marL="457200" lvl="0" indent="-298450">
              <a:lnSpc>
                <a:spcPct val="115000"/>
              </a:lnSpc>
              <a:spcBef>
                <a:spcPts val="0"/>
              </a:spcBef>
              <a:spcAft>
                <a:spcPts val="50"/>
              </a:spcAft>
              <a:buClr>
                <a:schemeClr val="dk1"/>
              </a:buClr>
              <a:buSzPct val="100000"/>
              <a:buChar char="●"/>
            </a:pPr>
            <a:r>
              <a:rPr lang="en-US" sz="1100">
                <a:solidFill>
                  <a:schemeClr val="dk1"/>
                </a:solidFill>
              </a:rPr>
              <a:t>What was special properties of the materials you used in your design helped it be able to float? </a:t>
            </a:r>
          </a:p>
        </p:txBody>
      </p:sp>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3873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rtl="0">
              <a:lnSpc>
                <a:spcPct val="115000"/>
              </a:lnSpc>
              <a:spcBef>
                <a:spcPts val="0"/>
              </a:spcBef>
              <a:spcAft>
                <a:spcPts val="50"/>
              </a:spcAft>
              <a:buClr>
                <a:schemeClr val="dk1"/>
              </a:buClr>
              <a:buSzPct val="100000"/>
              <a:buAutoNum type="arabicPeriod" startAt="9"/>
            </a:pPr>
            <a:r>
              <a:rPr lang="en-US" sz="1100" u="sng">
                <a:solidFill>
                  <a:schemeClr val="dk1"/>
                </a:solidFill>
              </a:rPr>
              <a:t>Slide 13:</a:t>
            </a:r>
            <a:r>
              <a:rPr lang="en-US" sz="1100">
                <a:solidFill>
                  <a:schemeClr val="dk1"/>
                </a:solidFill>
              </a:rPr>
              <a:t> Conclude by cleaning up and discussing the following questions as post-activity surveys are distributed.</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ideas do you have for engineering a better world?</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How can you turn ideas into reality?</a:t>
            </a:r>
          </a:p>
          <a:p>
            <a:pPr lvl="0">
              <a:spcBef>
                <a:spcPts val="0"/>
              </a:spcBef>
              <a:buNone/>
            </a:pPr>
            <a:endParaRPr/>
          </a:p>
        </p:txBody>
      </p:sp>
      <p:sp>
        <p:nvSpPr>
          <p:cNvPr id="245" name="Shape 2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4369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AutoNum type="arabicPeriod" startAt="10"/>
            </a:pPr>
            <a:r>
              <a:rPr lang="en-US" sz="1100">
                <a:solidFill>
                  <a:schemeClr val="dk1"/>
                </a:solidFill>
              </a:rPr>
              <a:t>Allow time for students to complete their post-activity survey.</a:t>
            </a:r>
          </a:p>
        </p:txBody>
      </p:sp>
      <p:sp>
        <p:nvSpPr>
          <p:cNvPr id="253" name="Shape 2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0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4"/>
            </a:pPr>
            <a:r>
              <a:rPr lang="en-US" sz="1100" u="sng">
                <a:solidFill>
                  <a:schemeClr val="dk1"/>
                </a:solidFill>
              </a:rPr>
              <a:t>Slides 2 and 3:</a:t>
            </a:r>
            <a:r>
              <a:rPr lang="en-US" sz="1100">
                <a:solidFill>
                  <a:schemeClr val="dk1"/>
                </a:solidFill>
              </a:rPr>
              <a:t>  Discuss engineering and what engineers do.</a:t>
            </a:r>
          </a:p>
        </p:txBody>
      </p:sp>
      <p:sp>
        <p:nvSpPr>
          <p:cNvPr id="138" name="Shape 1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172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 all engineers do the same thing?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 NO, NO!!!!!</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Many types of engineers</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Chemical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Mechanical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Electrical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Civil</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They do many different types of jobs</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Design</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Sale</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Test</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Much, much more!</a:t>
            </a:r>
          </a:p>
          <a:p>
            <a:pPr marL="0" marR="0" lvl="0" indent="0" algn="l" rtl="0">
              <a:spcBef>
                <a:spcPts val="0"/>
              </a:spcBef>
              <a:buNone/>
            </a:pPr>
            <a:endParaRPr sz="1200" b="1" i="0" u="none" strike="noStrike" cap="none" baseline="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763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5"/>
            </a:pPr>
            <a:r>
              <a:rPr lang="en-US" sz="1100">
                <a:solidFill>
                  <a:schemeClr val="dk1"/>
                </a:solidFill>
              </a:rPr>
              <a:t>Present the engineering design problem and challenge, following presentation:</a:t>
            </a:r>
          </a:p>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4:</a:t>
            </a:r>
            <a:r>
              <a:rPr lang="en-US" sz="1100">
                <a:solidFill>
                  <a:schemeClr val="dk1"/>
                </a:solidFill>
              </a:rPr>
              <a:t> Explain that students will be taking on the role of mechanical engineers as they complete the engineering design challenge.</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049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Char char="●"/>
            </a:pPr>
            <a:r>
              <a:rPr lang="en-US" sz="1100" u="sng">
                <a:solidFill>
                  <a:schemeClr val="dk1"/>
                </a:solidFill>
              </a:rPr>
              <a:t>Slide 5:</a:t>
            </a:r>
            <a:r>
              <a:rPr lang="en-US" sz="1100">
                <a:solidFill>
                  <a:schemeClr val="dk1"/>
                </a:solidFill>
              </a:rPr>
              <a:t> Present the real-world engineering design problem (scenario).</a:t>
            </a: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252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Char char="●"/>
            </a:pPr>
            <a:r>
              <a:rPr lang="en-US" sz="1100" u="sng">
                <a:solidFill>
                  <a:schemeClr val="dk1"/>
                </a:solidFill>
              </a:rPr>
              <a:t>Slide 6</a:t>
            </a:r>
            <a:r>
              <a:rPr lang="en-US" sz="1100">
                <a:solidFill>
                  <a:schemeClr val="dk1"/>
                </a:solidFill>
              </a:rPr>
              <a:t>: Introduce the Engineering Design Challenge.</a:t>
            </a:r>
          </a:p>
        </p:txBody>
      </p:sp>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6861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7:</a:t>
            </a:r>
            <a:r>
              <a:rPr lang="en-US" sz="1100">
                <a:solidFill>
                  <a:schemeClr val="dk1"/>
                </a:solidFill>
              </a:rPr>
              <a:t> Share Engineering Design Goals.</a:t>
            </a:r>
          </a:p>
        </p:txBody>
      </p:sp>
      <p:sp>
        <p:nvSpPr>
          <p:cNvPr id="180" name="Shape 18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166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8:</a:t>
            </a:r>
            <a:r>
              <a:rPr lang="en-US" sz="1100">
                <a:solidFill>
                  <a:schemeClr val="dk1"/>
                </a:solidFill>
              </a:rPr>
              <a:t> Introduce resources (materials) available to each team.</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Materials consist of: balloons, string, rubber bands, cups, paperclips, glue, and ziplock bags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767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9:</a:t>
            </a:r>
            <a:r>
              <a:rPr lang="en-US" sz="1100">
                <a:solidFill>
                  <a:schemeClr val="dk1"/>
                </a:solidFill>
              </a:rPr>
              <a:t> Explain prototype-testing procedures.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design is tested by attaching the design to a soup can within 20 seconds.  After attaching, the can with the design is placed into the bucket of water (as indicated in the setup).  The design passes if the can remains above water and floats for more than 20 seconds (This time can be adjusted depending on the amount of time left for the activity).  Otherwise, the design needs to be changed so that the can would remain afloat</a:t>
            </a:r>
          </a:p>
        </p:txBody>
      </p:sp>
      <p:sp>
        <p:nvSpPr>
          <p:cNvPr id="212" name="Shape 21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346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17" name="Shape 1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18" name="Shape 1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19" name="Shape 19"/>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20" name="Shape 20"/>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06" name="Shape 106"/>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7" name="Shape 107"/>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8" name="Shape 108"/>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1" name="Shape 111"/>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12" name="Shape 11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3" name="Shape 11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27" name="Shape 2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28" name="Shape 2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35" name="Shape 3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36" name="Shape 3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37" name="Shape 3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38" name="Shape 3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39" name="Shape 39"/>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40" name="Shape 40"/>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4" name="Shape 44"/>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5" name="Shape 45"/>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48" name="Shape 48"/>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49" name="Shape 49"/>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50" name="Shape 50"/>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51" name="Shape 51"/>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52" name="Shape 52"/>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53" name="Shape 53"/>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58" name="Shape 58"/>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9" name="Shape 59"/>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60" name="Shape 60"/>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63" name="Shape 63"/>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64" name="Shape 64"/>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65" name="Shape 6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66" name="Shape 6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67" name="Shape 6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68" name="Shape 6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74" name="Shape 74"/>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75" name="Shape 75"/>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76" name="Shape 76"/>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77" name="Shape 77"/>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78" name="Shape 78"/>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79" name="Shape 79"/>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83" name="Shape 83"/>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84" name="Shape 84"/>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85" name="Shape 8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86" name="Shape 8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87" name="Shape 8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88" name="Shape 8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3" name="Shape 93"/>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a:spLocks noGrp="1"/>
          </p:cNvSpPr>
          <p:nvPr>
            <p:ph type="pic" idx="2"/>
          </p:nvPr>
        </p:nvSpPr>
        <p:spPr>
          <a:xfrm>
            <a:off x="5183187" y="987425"/>
            <a:ext cx="6172199" cy="4873624"/>
          </a:xfrm>
          <a:prstGeom prst="rect">
            <a:avLst/>
          </a:prstGeom>
          <a:noFill/>
          <a:ln>
            <a:noFill/>
          </a:ln>
        </p:spPr>
      </p:sp>
      <p:sp>
        <p:nvSpPr>
          <p:cNvPr id="99" name="Shape 99"/>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0" name="Shape 100"/>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2" name="Shape 10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discove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tryengineering.org/lessons/lifevest" TargetMode="External"/><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discovere.org/" TargetMode="External"/><Relationship Id="rId5" Type="http://schemas.openxmlformats.org/officeDocument/2006/relationships/image" Target="../media/image20.jpg"/><Relationship Id="rId4" Type="http://schemas.openxmlformats.org/officeDocument/2006/relationships/hyperlink" Target="http://education.ohio.gov/Topics/Ohio-s-New-Learning-Standards/Ohios-New-Learning-Standard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images.businessweek.com/ss/09/12/1210_best_internship_companies/5.htm" TargetMode="External"/><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gettyimages.com/detail/photo/doctor-and-nurses-taking-care-of-patient-royalty-free-image/dv418101" TargetMode="External"/><Relationship Id="rId4" Type="http://schemas.openxmlformats.org/officeDocument/2006/relationships/hyperlink" Target="http://www.wistatefair.com/wp/mobile-amusement-ride-and-game-operators/"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2.png"/><Relationship Id="rId4" Type="http://schemas.openxmlformats.org/officeDocument/2006/relationships/image" Target="../media/image9.jp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subTitle" idx="1"/>
          </p:nvPr>
        </p:nvSpPr>
        <p:spPr>
          <a:xfrm>
            <a:off x="765516" y="4274700"/>
            <a:ext cx="5794675"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5400" b="1" i="0" u="none" strike="noStrike" cap="none" baseline="0">
                <a:solidFill>
                  <a:schemeClr val="dk1"/>
                </a:solidFill>
                <a:latin typeface="Calibri"/>
                <a:ea typeface="Calibri"/>
                <a:cs typeface="Calibri"/>
                <a:sym typeface="Calibri"/>
              </a:rPr>
              <a:t>Save Max!</a:t>
            </a:r>
          </a:p>
        </p:txBody>
      </p:sp>
      <p:pic>
        <p:nvPicPr>
          <p:cNvPr id="117" name="Shape 117"/>
          <p:cNvPicPr preferRelativeResize="0"/>
          <p:nvPr/>
        </p:nvPicPr>
        <p:blipFill rotWithShape="1">
          <a:blip r:embed="rId3">
            <a:alphaModFix/>
          </a:blip>
          <a:srcRect/>
          <a:stretch/>
        </p:blipFill>
        <p:spPr>
          <a:xfrm>
            <a:off x="7287146" y="220715"/>
            <a:ext cx="4824667" cy="6011916"/>
          </a:xfrm>
          <a:prstGeom prst="rect">
            <a:avLst/>
          </a:prstGeom>
          <a:noFill/>
          <a:ln>
            <a:noFill/>
          </a:ln>
        </p:spPr>
      </p:pic>
      <p:sp>
        <p:nvSpPr>
          <p:cNvPr id="118" name="Shape 118"/>
          <p:cNvSpPr/>
          <p:nvPr/>
        </p:nvSpPr>
        <p:spPr>
          <a:xfrm>
            <a:off x="9173703" y="6398203"/>
            <a:ext cx="183062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sng" strike="noStrike" cap="none" baseline="0">
                <a:solidFill>
                  <a:schemeClr val="hlink"/>
                </a:solidFill>
                <a:latin typeface="arial"/>
                <a:ea typeface="arial"/>
                <a:cs typeface="arial"/>
                <a:sym typeface="arial"/>
                <a:hlinkClick r:id="rId4"/>
              </a:rPr>
              <a:t>www.discovere.org</a:t>
            </a:r>
            <a:r>
              <a:rPr lang="en-US" sz="1200" b="0" i="0" u="none" strike="noStrike" cap="none" baseline="0">
                <a:solidFill>
                  <a:srgbClr val="7D7D7D"/>
                </a:solidFill>
                <a:latin typeface="arial"/>
                <a:ea typeface="arial"/>
                <a:cs typeface="arial"/>
                <a:sym typeface="arial"/>
              </a:rPr>
              <a:t> </a:t>
            </a:r>
          </a:p>
        </p:txBody>
      </p:sp>
      <p:sp>
        <p:nvSpPr>
          <p:cNvPr id="119" name="Shape 119"/>
          <p:cNvSpPr txBox="1"/>
          <p:nvPr/>
        </p:nvSpPr>
        <p:spPr>
          <a:xfrm>
            <a:off x="271217" y="2193575"/>
            <a:ext cx="7015929" cy="1915553"/>
          </a:xfrm>
          <a:prstGeom prst="rect">
            <a:avLst/>
          </a:prstGeom>
          <a:noFill/>
          <a:ln>
            <a:noFill/>
          </a:ln>
        </p:spPr>
        <p:txBody>
          <a:bodyPr lIns="91425" tIns="45700" rIns="91425" bIns="45700" anchor="b" anchorCtr="0">
            <a:noAutofit/>
          </a:bodyPr>
          <a:lstStyle/>
          <a:p>
            <a:pPr marL="0" marR="0" lvl="0" indent="0" algn="ctr" rtl="0">
              <a:lnSpc>
                <a:spcPct val="140000"/>
              </a:lnSpc>
              <a:spcBef>
                <a:spcPts val="0"/>
              </a:spcBef>
              <a:spcAft>
                <a:spcPts val="1400"/>
              </a:spcAft>
              <a:buClr>
                <a:schemeClr val="dk1"/>
              </a:buClr>
              <a:buSzPct val="25000"/>
              <a:buFont typeface="Calibri"/>
              <a:buNone/>
            </a:pPr>
            <a:r>
              <a:rPr lang="en-US" sz="4400" b="1" i="0" u="none" strike="noStrike" cap="none" baseline="0" dirty="0">
                <a:solidFill>
                  <a:schemeClr val="dk1"/>
                </a:solidFill>
                <a:latin typeface="Calibri"/>
                <a:ea typeface="Calibri"/>
                <a:cs typeface="Calibri"/>
                <a:sym typeface="Calibri"/>
              </a:rPr>
              <a:t>TURNING IDEAS INTO REALITY:</a:t>
            </a:r>
            <a:r>
              <a:rPr lang="en-US" sz="3950" b="1" i="0" u="none" strike="noStrike" cap="none" baseline="0" dirty="0">
                <a:solidFill>
                  <a:schemeClr val="dk1"/>
                </a:solidFill>
                <a:latin typeface="Calibri"/>
                <a:ea typeface="Calibri"/>
                <a:cs typeface="Calibri"/>
                <a:sym typeface="Calibri"/>
              </a:rPr>
              <a:t/>
            </a:r>
            <a:br>
              <a:rPr lang="en-US" sz="3950" b="1" i="0" u="none" strike="noStrike" cap="none" baseline="0" dirty="0">
                <a:solidFill>
                  <a:schemeClr val="dk1"/>
                </a:solidFill>
                <a:latin typeface="Calibri"/>
                <a:ea typeface="Calibri"/>
                <a:cs typeface="Calibri"/>
                <a:sym typeface="Calibri"/>
              </a:rPr>
            </a:br>
            <a:r>
              <a:rPr lang="en-US" sz="4150" b="1" i="0" u="none" strike="noStrike" cap="none" baseline="0" dirty="0">
                <a:solidFill>
                  <a:schemeClr val="dk1"/>
                </a:solidFill>
                <a:latin typeface="Calibri"/>
                <a:ea typeface="Calibri"/>
                <a:cs typeface="Calibri"/>
                <a:sym typeface="Calibri"/>
              </a:rPr>
              <a:t>ENGINEERING A BETTER WORLD</a:t>
            </a:r>
          </a:p>
        </p:txBody>
      </p:sp>
      <p:pic>
        <p:nvPicPr>
          <p:cNvPr id="120" name="Shape 120"/>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rotWithShape="1">
          <a:blip r:embed="rId3">
            <a:alphaModFix/>
          </a:blip>
          <a:srcRect/>
          <a:stretch/>
        </p:blipFill>
        <p:spPr>
          <a:xfrm>
            <a:off x="562612" y="1376132"/>
            <a:ext cx="4808039" cy="4295462"/>
          </a:xfrm>
          <a:prstGeom prst="rect">
            <a:avLst/>
          </a:prstGeom>
          <a:noFill/>
          <a:ln>
            <a:noFill/>
          </a:ln>
        </p:spPr>
      </p:pic>
      <p:sp>
        <p:nvSpPr>
          <p:cNvPr id="215" name="Shape 215"/>
          <p:cNvSpPr/>
          <p:nvPr/>
        </p:nvSpPr>
        <p:spPr>
          <a:xfrm>
            <a:off x="5710176" y="1478266"/>
            <a:ext cx="6096000" cy="4039566"/>
          </a:xfrm>
          <a:prstGeom prst="rect">
            <a:avLst/>
          </a:prstGeom>
          <a:noFill/>
          <a:ln>
            <a:noFill/>
          </a:ln>
        </p:spPr>
        <p:txBody>
          <a:bodyPr lIns="91425" tIns="45700" rIns="91425" bIns="45700" anchor="t" anchorCtr="0">
            <a:noAutofit/>
          </a:bodyPr>
          <a:lstStyle/>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ASK: </a:t>
            </a:r>
            <a:r>
              <a:rPr lang="en-US" sz="1800" b="0" i="0" u="none" strike="noStrike" cap="none" baseline="0">
                <a:solidFill>
                  <a:srgbClr val="474747"/>
                </a:solidFill>
                <a:latin typeface="Arial"/>
                <a:ea typeface="Arial"/>
                <a:cs typeface="Arial"/>
                <a:sym typeface="Arial"/>
              </a:rPr>
              <a:t>What is the problem? How have others approached it? What are your constraints?</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IMAGINE: </a:t>
            </a:r>
            <a:r>
              <a:rPr lang="en-US" sz="1800" b="0" i="0" u="none" strike="noStrike" cap="none" baseline="0">
                <a:solidFill>
                  <a:srgbClr val="474747"/>
                </a:solidFill>
                <a:latin typeface="Arial"/>
                <a:ea typeface="Arial"/>
                <a:cs typeface="Arial"/>
                <a:sym typeface="Arial"/>
              </a:rPr>
              <a:t>What are some solutions? Brainstorm ideas. Choose the best one.</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PLAN: </a:t>
            </a:r>
            <a:r>
              <a:rPr lang="en-US" sz="1800" b="0" i="0" u="none" strike="noStrike" cap="none" baseline="0">
                <a:solidFill>
                  <a:srgbClr val="474747"/>
                </a:solidFill>
                <a:latin typeface="Arial"/>
                <a:ea typeface="Arial"/>
                <a:cs typeface="Arial"/>
                <a:sym typeface="Arial"/>
              </a:rPr>
              <a:t>Draw a diagram. Make lists of materials you will need.</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CREATE: </a:t>
            </a:r>
            <a:r>
              <a:rPr lang="en-US" sz="1800" b="0" i="0" u="none" strike="noStrike" cap="none" baseline="0">
                <a:solidFill>
                  <a:srgbClr val="474747"/>
                </a:solidFill>
                <a:latin typeface="Arial"/>
                <a:ea typeface="Arial"/>
                <a:cs typeface="Arial"/>
                <a:sym typeface="Arial"/>
              </a:rPr>
              <a:t>Follow your plan and create something. Test it out!</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IMPROVE: </a:t>
            </a:r>
            <a:r>
              <a:rPr lang="en-US" sz="1800" b="0" i="0" u="none" strike="noStrike" cap="none" baseline="0">
                <a:solidFill>
                  <a:srgbClr val="474747"/>
                </a:solidFill>
                <a:latin typeface="Arial"/>
                <a:ea typeface="Arial"/>
                <a:cs typeface="Arial"/>
                <a:sym typeface="Arial"/>
              </a:rPr>
              <a:t>What works? What doesn't? What could work better? Modify your designs to make it better. Test it out!</a:t>
            </a:r>
          </a:p>
          <a:p>
            <a:pPr marL="0" marR="0" lvl="0" indent="0" algn="l" rtl="0">
              <a:spcBef>
                <a:spcPts val="0"/>
              </a:spcBef>
              <a:spcAft>
                <a:spcPts val="1500"/>
              </a:spcAft>
              <a:buSzPct val="25000"/>
              <a:buNone/>
            </a:pPr>
            <a:r>
              <a:rPr lang="en-US" sz="1400" b="0" i="0" u="none" strike="noStrike" cap="none" baseline="0">
                <a:solidFill>
                  <a:srgbClr val="474747"/>
                </a:solidFill>
                <a:latin typeface="Arial"/>
                <a:ea typeface="Arial"/>
                <a:cs typeface="Arial"/>
                <a:sym typeface="Arial"/>
              </a:rPr>
              <a:t>www.teachengineering.org</a:t>
            </a:r>
          </a:p>
        </p:txBody>
      </p:sp>
      <p:sp>
        <p:nvSpPr>
          <p:cNvPr id="216" name="Shape 216"/>
          <p:cNvSpPr txBox="1">
            <a:spLocks noGrp="1"/>
          </p:cNvSpPr>
          <p:nvPr>
            <p:ph type="title"/>
          </p:nvPr>
        </p:nvSpPr>
        <p:spPr>
          <a:xfrm>
            <a:off x="181613" y="-5103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Process</a:t>
            </a:r>
          </a:p>
        </p:txBody>
      </p:sp>
      <p:pic>
        <p:nvPicPr>
          <p:cNvPr id="217" name="Shape 217"/>
          <p:cNvPicPr preferRelativeResize="0"/>
          <p:nvPr/>
        </p:nvPicPr>
        <p:blipFill>
          <a:blip r:embed="rId4">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a:stretch/>
        </p:blipFill>
        <p:spPr>
          <a:xfrm>
            <a:off x="7972406" y="135913"/>
            <a:ext cx="3378765" cy="3164336"/>
          </a:xfrm>
          <a:prstGeom prst="rect">
            <a:avLst/>
          </a:prstGeom>
          <a:noFill/>
          <a:ln>
            <a:noFill/>
          </a:ln>
        </p:spPr>
      </p:pic>
      <p:pic>
        <p:nvPicPr>
          <p:cNvPr id="223" name="Shape 223"/>
          <p:cNvPicPr preferRelativeResize="0"/>
          <p:nvPr/>
        </p:nvPicPr>
        <p:blipFill rotWithShape="1">
          <a:blip r:embed="rId4">
            <a:alphaModFix/>
          </a:blip>
          <a:srcRect l="30897" t="32974" r="15974" b="26845"/>
          <a:stretch/>
        </p:blipFill>
        <p:spPr>
          <a:xfrm>
            <a:off x="6936828" y="3946832"/>
            <a:ext cx="4934606" cy="2098308"/>
          </a:xfrm>
          <a:prstGeom prst="rect">
            <a:avLst/>
          </a:prstGeom>
          <a:noFill/>
          <a:ln>
            <a:noFill/>
          </a:ln>
        </p:spPr>
      </p:pic>
      <p:sp>
        <p:nvSpPr>
          <p:cNvPr id="224" name="Shape 224"/>
          <p:cNvSpPr txBox="1">
            <a:spLocks noGrp="1"/>
          </p:cNvSpPr>
          <p:nvPr>
            <p:ph type="title"/>
          </p:nvPr>
        </p:nvSpPr>
        <p:spPr>
          <a:xfrm>
            <a:off x="118243" y="148255"/>
            <a:ext cx="10515599" cy="91613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Process</a:t>
            </a:r>
          </a:p>
        </p:txBody>
      </p:sp>
      <p:sp>
        <p:nvSpPr>
          <p:cNvPr id="225" name="Shape 225"/>
          <p:cNvSpPr txBox="1">
            <a:spLocks noGrp="1"/>
          </p:cNvSpPr>
          <p:nvPr>
            <p:ph type="body" idx="1"/>
          </p:nvPr>
        </p:nvSpPr>
        <p:spPr>
          <a:xfrm>
            <a:off x="444302" y="1388640"/>
            <a:ext cx="6967185" cy="517005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Imagine</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(10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INDIVIDUALLY: observe available materials, and brainstorm and write design ideas </a:t>
            </a:r>
            <a:r>
              <a:rPr lang="en-US" sz="2200" b="0" i="1" u="none" strike="noStrike" cap="none" baseline="0">
                <a:solidFill>
                  <a:schemeClr val="dk1"/>
                </a:solidFill>
                <a:latin typeface="Calibri"/>
                <a:ea typeface="Calibri"/>
                <a:cs typeface="Calibri"/>
                <a:sym typeface="Calibri"/>
              </a:rPr>
              <a:t>(5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TEAM: share individual ideas </a:t>
            </a:r>
            <a:r>
              <a:rPr lang="en-US" sz="2200" b="0" i="1" u="none" strike="noStrike" cap="none" baseline="0">
                <a:solidFill>
                  <a:schemeClr val="dk1"/>
                </a:solidFill>
                <a:latin typeface="Calibri"/>
                <a:ea typeface="Calibri"/>
                <a:cs typeface="Calibri"/>
                <a:sym typeface="Calibri"/>
              </a:rPr>
              <a:t>(5 min.) </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Plan</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(5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Choose and sketch a team design plan</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Create</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(10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Gather materials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Construct your team design plan</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Improve and Test </a:t>
            </a:r>
            <a:r>
              <a:rPr lang="en-US" sz="2000" b="0" i="1" u="none" strike="noStrike" cap="none" baseline="0">
                <a:solidFill>
                  <a:schemeClr val="dk1"/>
                </a:solidFill>
                <a:latin typeface="Calibri"/>
                <a:ea typeface="Calibri"/>
                <a:cs typeface="Calibri"/>
                <a:sym typeface="Calibri"/>
              </a:rPr>
              <a:t>(10 min.)</a:t>
            </a:r>
          </a:p>
        </p:txBody>
      </p:sp>
      <p:pic>
        <p:nvPicPr>
          <p:cNvPr id="226" name="Shape 226"/>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280675" y="191968"/>
            <a:ext cx="10515599" cy="98276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Reflection</a:t>
            </a:r>
          </a:p>
        </p:txBody>
      </p:sp>
      <p:sp>
        <p:nvSpPr>
          <p:cNvPr id="233" name="Shape 233"/>
          <p:cNvSpPr txBox="1">
            <a:spLocks noGrp="1"/>
          </p:cNvSpPr>
          <p:nvPr>
            <p:ph type="body" idx="1"/>
          </p:nvPr>
        </p:nvSpPr>
        <p:spPr>
          <a:xfrm>
            <a:off x="431800" y="1223434"/>
            <a:ext cx="11480800" cy="5613399"/>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What went well? Not so well?  Why?</a:t>
            </a:r>
          </a:p>
          <a:p>
            <a:pPr marL="228600" marR="0" lvl="0" indent="-228600" algn="l" rtl="0">
              <a:lnSpc>
                <a:spcPct val="10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What aspects of other team designs stood out to you?  </a:t>
            </a:r>
          </a:p>
          <a:p>
            <a:pPr marL="228600" marR="0" lvl="0" indent="-228600" algn="l" rtl="0">
              <a:lnSpc>
                <a:spcPct val="10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Did other designs give you ideas for ways to improve your design?</a:t>
            </a:r>
          </a:p>
          <a:p>
            <a:pPr marL="228600" marR="0" lvl="0" indent="-228600" algn="l" rtl="0">
              <a:lnSpc>
                <a:spcPct val="10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What modifications would you make if we had time to complete the design challenge again?</a:t>
            </a:r>
          </a:p>
          <a:p>
            <a:pPr marL="228600" marR="0" lvl="0" indent="-228600" algn="l" rtl="0">
              <a:lnSpc>
                <a:spcPct val="10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What was special properties of the materials you used in your design helped it be able to float? </a:t>
            </a:r>
          </a:p>
          <a:p>
            <a:pPr marL="228600" marR="0" lvl="0" indent="-50800" algn="l" rtl="0">
              <a:lnSpc>
                <a:spcPct val="12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234" name="Shape 234"/>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46112" y="132013"/>
            <a:ext cx="10515599" cy="104522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Wrap Up</a:t>
            </a:r>
          </a:p>
        </p:txBody>
      </p:sp>
      <p:sp>
        <p:nvSpPr>
          <p:cNvPr id="240" name="Shape 240"/>
          <p:cNvSpPr txBox="1">
            <a:spLocks noGrp="1"/>
          </p:cNvSpPr>
          <p:nvPr>
            <p:ph type="body" idx="1"/>
          </p:nvPr>
        </p:nvSpPr>
        <p:spPr>
          <a:xfrm>
            <a:off x="499650" y="1165990"/>
            <a:ext cx="10929860" cy="2186231"/>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What ideas do you have for engineering a better world?</a:t>
            </a:r>
          </a:p>
          <a:p>
            <a:pPr marL="0" marR="0" lvl="0" indent="0" algn="l" rtl="0">
              <a:lnSpc>
                <a:spcPct val="80000"/>
              </a:lnSpc>
              <a:spcBef>
                <a:spcPts val="1000"/>
              </a:spcBef>
              <a:buClr>
                <a:schemeClr val="dk1"/>
              </a:buClr>
              <a:buFont typeface="Arial"/>
              <a:buNone/>
            </a:pPr>
            <a:endParaRPr sz="3600" b="0" i="0" u="none" strike="noStrike" cap="none" baseline="0">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How can you turn ideas into reality?</a:t>
            </a:r>
          </a:p>
        </p:txBody>
      </p:sp>
      <p:pic>
        <p:nvPicPr>
          <p:cNvPr id="241" name="Shape 241"/>
          <p:cNvPicPr preferRelativeResize="0"/>
          <p:nvPr/>
        </p:nvPicPr>
        <p:blipFill rotWithShape="1">
          <a:blip r:embed="rId3">
            <a:alphaModFix/>
          </a:blip>
          <a:srcRect t="8191"/>
          <a:stretch/>
        </p:blipFill>
        <p:spPr>
          <a:xfrm>
            <a:off x="7744588" y="2204998"/>
            <a:ext cx="3950072" cy="4518918"/>
          </a:xfrm>
          <a:prstGeom prst="rect">
            <a:avLst/>
          </a:prstGeom>
          <a:noFill/>
          <a:ln>
            <a:noFill/>
          </a:ln>
        </p:spPr>
      </p:pic>
      <p:pic>
        <p:nvPicPr>
          <p:cNvPr id="242" name="Shape 242"/>
          <p:cNvPicPr preferRelativeResize="0"/>
          <p:nvPr/>
        </p:nvPicPr>
        <p:blipFill>
          <a:blip r:embed="rId4">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47697" y="629587"/>
            <a:ext cx="5392903" cy="5547376"/>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chemeClr val="dk1"/>
              </a:buClr>
              <a:buSzPct val="25000"/>
              <a:buFont typeface="Arial"/>
              <a:buNone/>
            </a:pPr>
            <a:r>
              <a:rPr lang="en-US" sz="2800" b="0" i="1" u="none" strike="noStrike" cap="none" baseline="0">
                <a:solidFill>
                  <a:schemeClr val="dk1"/>
                </a:solidFill>
                <a:latin typeface="Calibri"/>
                <a:ea typeface="Calibri"/>
                <a:cs typeface="Calibri"/>
                <a:sym typeface="Calibri"/>
              </a:rPr>
              <a:t>This material is based upon work supported by the National Science Foundation under Grant No. EEC – 1009607 and through EiF grant 14.06</a:t>
            </a:r>
          </a:p>
          <a:p>
            <a:pPr marL="0" marR="0" lvl="0" indent="0" algn="l" rtl="0">
              <a:lnSpc>
                <a:spcPct val="80000"/>
              </a:lnSpc>
              <a:spcBef>
                <a:spcPts val="1000"/>
              </a:spcBef>
              <a:buClr>
                <a:schemeClr val="dk1"/>
              </a:buClr>
              <a:buSzPct val="25000"/>
              <a:buFont typeface="Arial"/>
              <a:buNone/>
            </a:pPr>
            <a:r>
              <a:rPr lang="en-US" sz="1800" b="0" i="1" u="none" strike="noStrike" cap="none" baseline="0">
                <a:solidFill>
                  <a:schemeClr val="dk1"/>
                </a:solidFill>
                <a:latin typeface="Calibri"/>
                <a:ea typeface="Calibri"/>
                <a:cs typeface="Calibri"/>
                <a:sym typeface="Calibri"/>
              </a:rPr>
              <a:t>References:</a:t>
            </a:r>
          </a:p>
          <a:p>
            <a:pPr marL="228600" marR="0" lvl="0" indent="-209550" algn="l" rtl="0">
              <a:lnSpc>
                <a:spcPct val="80000"/>
              </a:lnSpc>
              <a:spcBef>
                <a:spcPts val="100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Life vest challenge. (n.d.). </a:t>
            </a:r>
            <a:r>
              <a:rPr lang="en-US" sz="1800" b="0" i="1" u="none" strike="noStrike" cap="none" baseline="0">
                <a:solidFill>
                  <a:schemeClr val="dk1"/>
                </a:solidFill>
                <a:latin typeface="Calibri"/>
                <a:ea typeface="Calibri"/>
                <a:cs typeface="Calibri"/>
                <a:sym typeface="Calibri"/>
              </a:rPr>
              <a:t>Tryengineering.com</a:t>
            </a:r>
            <a:r>
              <a:rPr lang="en-US" sz="1800" b="0" i="0" u="none" strike="noStrike" cap="none" baseline="0">
                <a:solidFill>
                  <a:schemeClr val="dk1"/>
                </a:solidFill>
                <a:latin typeface="Calibri"/>
                <a:ea typeface="Calibri"/>
                <a:cs typeface="Calibri"/>
                <a:sym typeface="Calibri"/>
              </a:rPr>
              <a:t>. Developed by IEEE as part of TryEngineering. Retrieved from: </a:t>
            </a:r>
            <a:r>
              <a:rPr lang="en-US" sz="1800" b="0" i="0" u="sng" strike="noStrike" cap="none" baseline="0">
                <a:solidFill>
                  <a:schemeClr val="hlink"/>
                </a:solidFill>
                <a:latin typeface="Calibri"/>
                <a:ea typeface="Calibri"/>
                <a:cs typeface="Calibri"/>
                <a:sym typeface="Calibri"/>
                <a:hlinkClick r:id="rId3"/>
              </a:rPr>
              <a:t>http://www.tryengineering.org/lessons/lifevest</a:t>
            </a:r>
            <a:r>
              <a:rPr lang="en-US" sz="1800" b="0" i="0" u="none" strike="noStrike" cap="none" baseline="0">
                <a:solidFill>
                  <a:schemeClr val="dk1"/>
                </a:solidFill>
                <a:latin typeface="Calibri"/>
                <a:ea typeface="Calibri"/>
                <a:cs typeface="Calibri"/>
                <a:sym typeface="Calibri"/>
              </a:rPr>
              <a:t>.</a:t>
            </a:r>
          </a:p>
          <a:p>
            <a:pPr marL="228600" marR="0" lvl="0" indent="-209550" algn="l" rtl="0">
              <a:lnSpc>
                <a:spcPct val="80000"/>
              </a:lnSpc>
              <a:spcBef>
                <a:spcPts val="1000"/>
              </a:spcBef>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Pr>
              <a:t>Ohio's new learning standards. </a:t>
            </a:r>
            <a:r>
              <a:rPr lang="en-US" sz="1800" b="0" i="1" u="none" strike="noStrike" cap="none" baseline="0">
                <a:solidFill>
                  <a:schemeClr val="dk1"/>
                </a:solidFill>
                <a:latin typeface="Calibri"/>
                <a:ea typeface="Calibri"/>
                <a:cs typeface="Calibri"/>
                <a:sym typeface="Calibri"/>
              </a:rPr>
              <a:t>Ohio department of education</a:t>
            </a:r>
            <a:r>
              <a:rPr lang="en-US" sz="1800" b="0" i="0" u="none" strike="noStrike" cap="none" baseline="0">
                <a:solidFill>
                  <a:schemeClr val="dk1"/>
                </a:solidFill>
                <a:latin typeface="Calibri"/>
                <a:ea typeface="Calibri"/>
                <a:cs typeface="Calibri"/>
                <a:sym typeface="Calibri"/>
              </a:rPr>
              <a:t>.  08 Aug 2014.  Retrieved from: </a:t>
            </a:r>
            <a:r>
              <a:rPr lang="en-US" sz="1800" b="0" i="0" u="sng" strike="noStrike" cap="none" baseline="0">
                <a:solidFill>
                  <a:schemeClr val="hlink"/>
                </a:solidFill>
                <a:latin typeface="Calibri"/>
                <a:ea typeface="Calibri"/>
                <a:cs typeface="Calibri"/>
                <a:sym typeface="Calibri"/>
                <a:hlinkClick r:id="rId4"/>
              </a:rPr>
              <a:t>http://education.ohio.gov/Topics/Ohio-s-New-Learning-Standards/Ohios-New-Learning-Standards</a:t>
            </a:r>
            <a:r>
              <a:rPr lang="en-US" sz="1800" b="0" i="0" u="none" strike="noStrike" cap="none" baseline="0">
                <a:solidFill>
                  <a:schemeClr val="dk1"/>
                </a:solidFill>
                <a:latin typeface="Calibri"/>
                <a:ea typeface="Calibri"/>
                <a:cs typeface="Calibri"/>
                <a:sym typeface="Calibri"/>
              </a:rPr>
              <a:t>.</a:t>
            </a:r>
          </a:p>
          <a:p>
            <a:pPr marL="0" marR="0" lvl="0" indent="0" algn="l" rtl="0">
              <a:lnSpc>
                <a:spcPct val="80000"/>
              </a:lnSpc>
              <a:spcBef>
                <a:spcPts val="1000"/>
              </a:spcBef>
              <a:buClr>
                <a:schemeClr val="dk1"/>
              </a:buClr>
              <a:buFont typeface="Arial"/>
              <a:buNone/>
            </a:pPr>
            <a:endParaRPr sz="1800" b="0" i="0" u="none" strike="noStrike" cap="none" baseline="0">
              <a:solidFill>
                <a:schemeClr val="dk1"/>
              </a:solidFill>
              <a:latin typeface="Calibri"/>
              <a:ea typeface="Calibri"/>
              <a:cs typeface="Calibri"/>
              <a:sym typeface="Calibri"/>
            </a:endParaRPr>
          </a:p>
        </p:txBody>
      </p:sp>
      <p:pic>
        <p:nvPicPr>
          <p:cNvPr id="248" name="Shape 248"/>
          <p:cNvPicPr preferRelativeResize="0"/>
          <p:nvPr/>
        </p:nvPicPr>
        <p:blipFill rotWithShape="1">
          <a:blip r:embed="rId5">
            <a:alphaModFix/>
          </a:blip>
          <a:srcRect/>
          <a:stretch/>
        </p:blipFill>
        <p:spPr>
          <a:xfrm>
            <a:off x="6231103" y="189185"/>
            <a:ext cx="5729669" cy="6237889"/>
          </a:xfrm>
          <a:prstGeom prst="rect">
            <a:avLst/>
          </a:prstGeom>
          <a:noFill/>
          <a:ln>
            <a:noFill/>
          </a:ln>
        </p:spPr>
      </p:pic>
      <p:sp>
        <p:nvSpPr>
          <p:cNvPr id="249" name="Shape 249"/>
          <p:cNvSpPr/>
          <p:nvPr/>
        </p:nvSpPr>
        <p:spPr>
          <a:xfrm>
            <a:off x="7861190" y="6428051"/>
            <a:ext cx="218527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sng" strike="noStrike" cap="none" baseline="0">
                <a:solidFill>
                  <a:schemeClr val="hlink"/>
                </a:solidFill>
                <a:latin typeface="arial"/>
                <a:ea typeface="arial"/>
                <a:cs typeface="arial"/>
                <a:sym typeface="arial"/>
                <a:hlinkClick r:id="rId6"/>
              </a:rPr>
              <a:t>www.discovere.org</a:t>
            </a:r>
            <a:r>
              <a:rPr lang="en-US" sz="1800" b="0" i="0" u="none" strike="noStrike" cap="none" baseline="0">
                <a:solidFill>
                  <a:srgbClr val="7D7D7D"/>
                </a:solidFill>
                <a:latin typeface="arial"/>
                <a:ea typeface="arial"/>
                <a:cs typeface="arial"/>
                <a:sym typeface="arial"/>
              </a:rPr>
              <a:t> </a:t>
            </a:r>
          </a:p>
        </p:txBody>
      </p:sp>
      <p:pic>
        <p:nvPicPr>
          <p:cNvPr id="250" name="Shape 250"/>
          <p:cNvPicPr preferRelativeResize="0"/>
          <p:nvPr/>
        </p:nvPicPr>
        <p:blipFill>
          <a:blip r:embed="rId7">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p:nvPr/>
        </p:nvSpPr>
        <p:spPr>
          <a:xfrm>
            <a:off x="8943084" y="2012433"/>
            <a:ext cx="141577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3"/>
              </a:rPr>
              <a:t>images.businessweek.com</a:t>
            </a:r>
          </a:p>
        </p:txBody>
      </p:sp>
      <p:sp>
        <p:nvSpPr>
          <p:cNvPr id="127" name="Shape 127"/>
          <p:cNvSpPr/>
          <p:nvPr/>
        </p:nvSpPr>
        <p:spPr>
          <a:xfrm>
            <a:off x="7516714" y="4167203"/>
            <a:ext cx="112081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4"/>
              </a:rPr>
              <a:t>www.wistatefair.com</a:t>
            </a:r>
          </a:p>
        </p:txBody>
      </p:sp>
      <p:sp>
        <p:nvSpPr>
          <p:cNvPr id="128" name="Shape 128"/>
          <p:cNvSpPr/>
          <p:nvPr/>
        </p:nvSpPr>
        <p:spPr>
          <a:xfrm>
            <a:off x="10030096" y="4249251"/>
            <a:ext cx="121379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5"/>
              </a:rPr>
              <a:t>www.gettyimages.com</a:t>
            </a:r>
          </a:p>
        </p:txBody>
      </p:sp>
      <p:sp>
        <p:nvSpPr>
          <p:cNvPr id="129" name="Shape 129"/>
          <p:cNvSpPr txBox="1">
            <a:spLocks noGrp="1"/>
          </p:cNvSpPr>
          <p:nvPr>
            <p:ph type="title"/>
          </p:nvPr>
        </p:nvSpPr>
        <p:spPr>
          <a:xfrm>
            <a:off x="137884" y="-7620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What does an engineer do?</a:t>
            </a:r>
          </a:p>
        </p:txBody>
      </p:sp>
      <p:sp>
        <p:nvSpPr>
          <p:cNvPr id="130" name="Shape 130"/>
          <p:cNvSpPr txBox="1"/>
          <p:nvPr/>
        </p:nvSpPr>
        <p:spPr>
          <a:xfrm>
            <a:off x="290286" y="1168400"/>
            <a:ext cx="6894284" cy="5207685"/>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Solve problems, and shape the future!</a:t>
            </a:r>
          </a:p>
          <a:p>
            <a:pPr marL="228600" marR="0" lvl="0" indent="-228600" algn="l" rtl="0">
              <a:lnSpc>
                <a:spcPct val="9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Create and design new “things” essential to health, happiness and safety:</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Chemical things – food, medicine, shampoo, fuels…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Building things – bridges, skyscrapers, roads…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Technology things – iPods, Cameras, electronic gadgets…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Fun things – toys, roller coasters, sporting goods...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Important things – water systems, medical devices and tools…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Much, much more….</a:t>
            </a:r>
            <a:r>
              <a:rPr lang="en-US" sz="2400" b="1" i="0" u="none" strike="noStrike" cap="none" baseline="0">
                <a:solidFill>
                  <a:schemeClr val="dk1"/>
                </a:solidFill>
                <a:latin typeface="Calibri"/>
                <a:ea typeface="Calibri"/>
                <a:cs typeface="Calibri"/>
                <a:sym typeface="Calibri"/>
              </a:rPr>
              <a:t>the list is endless</a:t>
            </a:r>
          </a:p>
        </p:txBody>
      </p:sp>
      <p:pic>
        <p:nvPicPr>
          <p:cNvPr id="131" name="Shape 131"/>
          <p:cNvPicPr preferRelativeResize="0"/>
          <p:nvPr/>
        </p:nvPicPr>
        <p:blipFill rotWithShape="1">
          <a:blip r:embed="rId6">
            <a:alphaModFix/>
          </a:blip>
          <a:srcRect/>
          <a:stretch/>
        </p:blipFill>
        <p:spPr>
          <a:xfrm>
            <a:off x="7609567" y="0"/>
            <a:ext cx="4449082" cy="2595297"/>
          </a:xfrm>
          <a:prstGeom prst="rect">
            <a:avLst/>
          </a:prstGeom>
          <a:noFill/>
          <a:ln>
            <a:noFill/>
          </a:ln>
        </p:spPr>
      </p:pic>
      <p:pic>
        <p:nvPicPr>
          <p:cNvPr id="132" name="Shape 132"/>
          <p:cNvPicPr preferRelativeResize="0"/>
          <p:nvPr/>
        </p:nvPicPr>
        <p:blipFill rotWithShape="1">
          <a:blip r:embed="rId7">
            <a:alphaModFix/>
          </a:blip>
          <a:srcRect/>
          <a:stretch/>
        </p:blipFill>
        <p:spPr>
          <a:xfrm>
            <a:off x="7499350" y="2433322"/>
            <a:ext cx="4362449" cy="1794058"/>
          </a:xfrm>
          <a:prstGeom prst="rect">
            <a:avLst/>
          </a:prstGeom>
          <a:noFill/>
          <a:ln>
            <a:noFill/>
          </a:ln>
        </p:spPr>
      </p:pic>
      <p:pic>
        <p:nvPicPr>
          <p:cNvPr id="133" name="Shape 133"/>
          <p:cNvPicPr preferRelativeResize="0"/>
          <p:nvPr/>
        </p:nvPicPr>
        <p:blipFill rotWithShape="1">
          <a:blip r:embed="rId8">
            <a:alphaModFix/>
          </a:blip>
          <a:srcRect/>
          <a:stretch/>
        </p:blipFill>
        <p:spPr>
          <a:xfrm>
            <a:off x="7882728" y="4427892"/>
            <a:ext cx="3496471" cy="2324084"/>
          </a:xfrm>
          <a:prstGeom prst="rect">
            <a:avLst/>
          </a:prstGeom>
          <a:noFill/>
          <a:ln>
            <a:noFill/>
          </a:ln>
        </p:spPr>
      </p:pic>
      <p:pic>
        <p:nvPicPr>
          <p:cNvPr id="134" name="Shape 134"/>
          <p:cNvPicPr preferRelativeResize="0"/>
          <p:nvPr/>
        </p:nvPicPr>
        <p:blipFill>
          <a:blip r:embed="rId9">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141" name="Shape 141"/>
          <p:cNvSpPr txBox="1">
            <a:spLocks noGrp="1"/>
          </p:cNvSpPr>
          <p:nvPr>
            <p:ph type="title"/>
          </p:nvPr>
        </p:nvSpPr>
        <p:spPr>
          <a:xfrm>
            <a:off x="100379" y="55813"/>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How do engineers do this?</a:t>
            </a:r>
          </a:p>
        </p:txBody>
      </p:sp>
      <p:sp>
        <p:nvSpPr>
          <p:cNvPr id="142" name="Shape 142"/>
          <p:cNvSpPr txBox="1">
            <a:spLocks noGrp="1"/>
          </p:cNvSpPr>
          <p:nvPr>
            <p:ph type="body" idx="1"/>
          </p:nvPr>
        </p:nvSpPr>
        <p:spPr>
          <a:xfrm>
            <a:off x="484281" y="1304969"/>
            <a:ext cx="5951483" cy="4767887"/>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Help others by solving all sorts of problems.</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Use one of their most important tools: their own creativity.</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Work in design teams.</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Use cool tools such as computers, microscopes, testing machines, etc.</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Communicate with lots of people about problems they need solved.</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Share ideas and solutions with others through presentations and/or writing.</a:t>
            </a:r>
          </a:p>
        </p:txBody>
      </p:sp>
      <p:pic>
        <p:nvPicPr>
          <p:cNvPr id="143" name="Shape 143"/>
          <p:cNvPicPr preferRelativeResize="0"/>
          <p:nvPr/>
        </p:nvPicPr>
        <p:blipFill rotWithShape="1">
          <a:blip r:embed="rId4">
            <a:alphaModFix/>
          </a:blip>
          <a:srcRect/>
          <a:stretch/>
        </p:blipFill>
        <p:spPr>
          <a:xfrm>
            <a:off x="7236852" y="965200"/>
            <a:ext cx="4072770" cy="5239024"/>
          </a:xfrm>
          <a:prstGeom prst="rect">
            <a:avLst/>
          </a:prstGeom>
          <a:noFill/>
          <a:ln>
            <a:noFill/>
          </a:ln>
        </p:spPr>
      </p:pic>
      <p:pic>
        <p:nvPicPr>
          <p:cNvPr id="144" name="Shape 144"/>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28336" y="642804"/>
            <a:ext cx="11806988" cy="181275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Pr>
              <a:t>Today you will be a mechanical engineer – </a:t>
            </a:r>
            <a:br>
              <a:rPr lang="en-US" sz="3600" b="0" i="0" u="none" strike="noStrike" cap="none" baseline="0">
                <a:solidFill>
                  <a:schemeClr val="dk1"/>
                </a:solidFill>
                <a:latin typeface="Calibri"/>
                <a:ea typeface="Calibri"/>
                <a:cs typeface="Calibri"/>
                <a:sym typeface="Calibri"/>
              </a:rPr>
            </a:br>
            <a:r>
              <a:rPr lang="en-US" sz="3600" b="0" i="0" u="none" strike="noStrike" cap="none" baseline="0">
                <a:solidFill>
                  <a:schemeClr val="dk1"/>
                </a:solidFill>
                <a:latin typeface="Calibri"/>
                <a:ea typeface="Calibri"/>
                <a:cs typeface="Calibri"/>
                <a:sym typeface="Calibri"/>
              </a:rPr>
              <a:t>You will design, build and test a life vest!</a:t>
            </a:r>
          </a:p>
        </p:txBody>
      </p:sp>
      <p:sp>
        <p:nvSpPr>
          <p:cNvPr id="151" name="Shape 151"/>
          <p:cNvSpPr txBox="1">
            <a:spLocks noGrp="1"/>
          </p:cNvSpPr>
          <p:nvPr>
            <p:ph type="body" idx="1"/>
          </p:nvPr>
        </p:nvSpPr>
        <p:spPr>
          <a:xfrm>
            <a:off x="486833" y="2138057"/>
            <a:ext cx="11027833" cy="412357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b="0" i="0" u="none" strike="noStrike" cap="none" baseline="0">
                <a:solidFill>
                  <a:schemeClr val="dk1"/>
                </a:solidFill>
                <a:latin typeface="Calibri"/>
                <a:ea typeface="Calibri"/>
                <a:cs typeface="Calibri"/>
                <a:sym typeface="Calibri"/>
              </a:rPr>
              <a:t>Max is the family dog and fell into the water.  He doesn’t know how to swim, so you need to create a life vest to save him if he falls overboard!</a:t>
            </a:r>
          </a:p>
          <a:p>
            <a:pPr marL="228600" marR="0" lvl="0" indent="-50800" algn="l" rtl="0">
              <a:lnSpc>
                <a:spcPct val="9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152" name="Shape 152"/>
          <p:cNvPicPr preferRelativeResize="0"/>
          <p:nvPr/>
        </p:nvPicPr>
        <p:blipFill rotWithShape="1">
          <a:blip r:embed="rId3">
            <a:alphaModFix/>
          </a:blip>
          <a:srcRect/>
          <a:stretch/>
        </p:blipFill>
        <p:spPr>
          <a:xfrm>
            <a:off x="3069166" y="3132666"/>
            <a:ext cx="6269745" cy="3450273"/>
          </a:xfrm>
          <a:prstGeom prst="rect">
            <a:avLst/>
          </a:prstGeom>
          <a:noFill/>
          <a:ln>
            <a:noFill/>
          </a:ln>
        </p:spPr>
      </p:pic>
      <p:sp>
        <p:nvSpPr>
          <p:cNvPr id="153" name="Shape 153"/>
          <p:cNvSpPr txBox="1"/>
          <p:nvPr/>
        </p:nvSpPr>
        <p:spPr>
          <a:xfrm>
            <a:off x="151180" y="106613"/>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a Better World</a:t>
            </a:r>
          </a:p>
        </p:txBody>
      </p:sp>
      <p:pic>
        <p:nvPicPr>
          <p:cNvPr id="154" name="Shape 154"/>
          <p:cNvPicPr preferRelativeResize="0"/>
          <p:nvPr/>
        </p:nvPicPr>
        <p:blipFill>
          <a:blip r:embed="rId4">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204475" y="282340"/>
            <a:ext cx="10515599" cy="104106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Problem</a:t>
            </a:r>
            <a:r>
              <a:rPr lang="en-US" sz="4400" b="1" i="0" u="none" strike="noStrike" cap="none" baseline="0">
                <a:solidFill>
                  <a:schemeClr val="dk1"/>
                </a:solidFill>
                <a:latin typeface="Calibri"/>
                <a:ea typeface="Calibri"/>
                <a:cs typeface="Calibri"/>
                <a:sym typeface="Calibri"/>
              </a:rPr>
              <a:t/>
            </a:r>
            <a:br>
              <a:rPr lang="en-US" sz="4400" b="1" i="0" u="none" strike="noStrike" cap="none" baseline="0">
                <a:solidFill>
                  <a:schemeClr val="dk1"/>
                </a:solidFill>
                <a:latin typeface="Calibri"/>
                <a:ea typeface="Calibri"/>
                <a:cs typeface="Calibri"/>
                <a:sym typeface="Calibri"/>
              </a:rPr>
            </a:br>
            <a:endParaRPr lang="en-US" sz="4400" b="1" i="0" u="none" strike="noStrike" cap="none" baseline="0">
              <a:solidFill>
                <a:schemeClr val="dk1"/>
              </a:solidFill>
              <a:latin typeface="Calibri"/>
              <a:ea typeface="Calibri"/>
              <a:cs typeface="Calibri"/>
              <a:sym typeface="Calibri"/>
            </a:endParaRPr>
          </a:p>
        </p:txBody>
      </p:sp>
      <p:sp>
        <p:nvSpPr>
          <p:cNvPr id="161" name="Shape 161"/>
          <p:cNvSpPr/>
          <p:nvPr/>
        </p:nvSpPr>
        <p:spPr>
          <a:xfrm>
            <a:off x="444497" y="1166329"/>
            <a:ext cx="11112500" cy="4785925"/>
          </a:xfrm>
          <a:prstGeom prst="rect">
            <a:avLst/>
          </a:prstGeom>
          <a:noFill/>
          <a:ln>
            <a:noFill/>
          </a:ln>
        </p:spPr>
        <p:txBody>
          <a:bodyPr lIns="91425" tIns="45700" rIns="91425" bIns="45700" anchor="t" anchorCtr="0">
            <a:noAutofit/>
          </a:bodyPr>
          <a:lstStyle/>
          <a:p>
            <a:pPr marL="571500" marR="0" lvl="0" indent="-571500" algn="l" rtl="0">
              <a:spcBef>
                <a:spcPts val="0"/>
              </a:spcBef>
              <a:spcAft>
                <a:spcPts val="1500"/>
              </a:spcAft>
              <a:buClr>
                <a:schemeClr val="dk1"/>
              </a:buClr>
              <a:buSzPct val="100000"/>
              <a:buFont typeface="Arial"/>
              <a:buChar char="•"/>
            </a:pPr>
            <a:r>
              <a:rPr lang="en-US" sz="4000" b="0" i="0" u="none" strike="noStrike" cap="none" baseline="0">
                <a:solidFill>
                  <a:schemeClr val="dk1"/>
                </a:solidFill>
                <a:latin typeface="Calibri"/>
                <a:ea typeface="Calibri"/>
                <a:cs typeface="Calibri"/>
                <a:sym typeface="Calibri"/>
              </a:rPr>
              <a:t>You are on a vacation at your friend’s lake house. You and your friend’s family decide take Max, the family dog, and go out on the lake for a boat trip.  </a:t>
            </a:r>
          </a:p>
          <a:p>
            <a:pPr marL="571500" marR="0" lvl="0" indent="-571500" algn="l" rtl="0">
              <a:spcBef>
                <a:spcPts val="0"/>
              </a:spcBef>
              <a:spcAft>
                <a:spcPts val="1500"/>
              </a:spcAft>
              <a:buClr>
                <a:schemeClr val="dk1"/>
              </a:buClr>
              <a:buSzPct val="100000"/>
              <a:buFont typeface="Arial"/>
              <a:buChar char="•"/>
            </a:pPr>
            <a:r>
              <a:rPr lang="en-US" sz="4000" b="0" i="0" u="none" strike="noStrike" cap="none" baseline="0">
                <a:solidFill>
                  <a:schemeClr val="dk1"/>
                </a:solidFill>
                <a:latin typeface="Calibri"/>
                <a:ea typeface="Calibri"/>
                <a:cs typeface="Calibri"/>
                <a:sym typeface="Calibri"/>
              </a:rPr>
              <a:t>While out on the boat, the water becomes rough and Max falls overboard into the water.  </a:t>
            </a:r>
          </a:p>
          <a:p>
            <a:pPr marL="571500" marR="0" lvl="0" indent="-571500" algn="l" rtl="0">
              <a:spcBef>
                <a:spcPts val="0"/>
              </a:spcBef>
              <a:spcAft>
                <a:spcPts val="1500"/>
              </a:spcAft>
              <a:buClr>
                <a:schemeClr val="dk1"/>
              </a:buClr>
              <a:buSzPct val="100000"/>
              <a:buFont typeface="Arial"/>
              <a:buChar char="•"/>
            </a:pPr>
            <a:r>
              <a:rPr lang="en-US" sz="4000" b="0" i="0" u="none" strike="noStrike" cap="none" baseline="0">
                <a:solidFill>
                  <a:schemeClr val="dk1"/>
                </a:solidFill>
                <a:latin typeface="Calibri"/>
                <a:ea typeface="Calibri"/>
                <a:cs typeface="Calibri"/>
                <a:sym typeface="Calibri"/>
              </a:rPr>
              <a:t>Since Max is still a puppy, he does not know how to swim yet.</a:t>
            </a:r>
          </a:p>
        </p:txBody>
      </p:sp>
      <p:pic>
        <p:nvPicPr>
          <p:cNvPr id="162" name="Shape 162"/>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132507" y="413575"/>
            <a:ext cx="10515599" cy="78445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Challenge</a:t>
            </a:r>
            <a:r>
              <a:rPr lang="en-US" sz="4400" b="1" i="0" u="none" strike="noStrike" cap="none" baseline="0">
                <a:solidFill>
                  <a:schemeClr val="dk1"/>
                </a:solidFill>
                <a:latin typeface="Calibri"/>
                <a:ea typeface="Calibri"/>
                <a:cs typeface="Calibri"/>
                <a:sym typeface="Calibri"/>
              </a:rPr>
              <a:t/>
            </a:r>
            <a:br>
              <a:rPr lang="en-US" sz="4400" b="1" i="0" u="none" strike="noStrike" cap="none" baseline="0">
                <a:solidFill>
                  <a:schemeClr val="dk1"/>
                </a:solidFill>
                <a:latin typeface="Calibri"/>
                <a:ea typeface="Calibri"/>
                <a:cs typeface="Calibri"/>
                <a:sym typeface="Calibri"/>
              </a:rPr>
            </a:br>
            <a:endParaRPr lang="en-US" sz="4400" b="1" i="0" u="none" strike="noStrike" cap="none" baseline="0">
              <a:solidFill>
                <a:schemeClr val="dk1"/>
              </a:solidFill>
              <a:latin typeface="Calibri"/>
              <a:ea typeface="Calibri"/>
              <a:cs typeface="Calibri"/>
              <a:sym typeface="Calibri"/>
            </a:endParaRPr>
          </a:p>
        </p:txBody>
      </p:sp>
      <p:sp>
        <p:nvSpPr>
          <p:cNvPr id="168" name="Shape 168"/>
          <p:cNvSpPr/>
          <p:nvPr/>
        </p:nvSpPr>
        <p:spPr>
          <a:xfrm>
            <a:off x="444497" y="1632004"/>
            <a:ext cx="11112500" cy="3362459"/>
          </a:xfrm>
          <a:prstGeom prst="rect">
            <a:avLst/>
          </a:prstGeom>
          <a:noFill/>
          <a:ln>
            <a:noFill/>
          </a:ln>
        </p:spPr>
        <p:txBody>
          <a:bodyPr lIns="91425" tIns="45700" rIns="91425" bIns="45700" anchor="t" anchorCtr="0">
            <a:noAutofit/>
          </a:bodyPr>
          <a:lstStyle/>
          <a:p>
            <a:pPr marL="571500" marR="0" lvl="0" indent="-571500" algn="l" rtl="0">
              <a:spcBef>
                <a:spcPts val="0"/>
              </a:spcBef>
              <a:buClr>
                <a:schemeClr val="dk1"/>
              </a:buClr>
              <a:buSzPct val="100000"/>
              <a:buFont typeface="Arial"/>
              <a:buChar char="•"/>
            </a:pPr>
            <a:r>
              <a:rPr lang="en-US" sz="4000" b="0" i="0" u="none" strike="noStrike" cap="none" baseline="0">
                <a:solidFill>
                  <a:schemeClr val="dk1"/>
                </a:solidFill>
                <a:latin typeface="Calibri"/>
                <a:ea typeface="Calibri"/>
                <a:cs typeface="Calibri"/>
                <a:sym typeface="Calibri"/>
              </a:rPr>
              <a:t>Your team’s challenge is to use supplies that are on the boat to create a life vest that will keep Max afloat.  </a:t>
            </a:r>
          </a:p>
          <a:p>
            <a:pPr marL="571500" marR="0" lvl="0" indent="-571500" algn="l" rtl="0">
              <a:spcBef>
                <a:spcPts val="1500"/>
              </a:spcBef>
              <a:buClr>
                <a:schemeClr val="dk1"/>
              </a:buClr>
              <a:buSzPct val="100000"/>
              <a:buFont typeface="Arial"/>
              <a:buChar char="•"/>
            </a:pPr>
            <a:r>
              <a:rPr lang="en-US" sz="4000" b="0" i="0" u="none" strike="noStrike" cap="none" baseline="0">
                <a:solidFill>
                  <a:schemeClr val="dk1"/>
                </a:solidFill>
                <a:latin typeface="Calibri"/>
                <a:ea typeface="Calibri"/>
                <a:cs typeface="Calibri"/>
                <a:sym typeface="Calibri"/>
              </a:rPr>
              <a:t>Remember, Max has already fallen overboard, so the life vest must be put on quickly to save him.</a:t>
            </a:r>
          </a:p>
        </p:txBody>
      </p:sp>
      <p:pic>
        <p:nvPicPr>
          <p:cNvPr id="169" name="Shape 169"/>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838200" y="1418896"/>
            <a:ext cx="10515599" cy="4758066"/>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dk1"/>
              </a:buClr>
              <a:buSzPct val="98780"/>
              <a:buFont typeface="Arial"/>
              <a:buChar char="•"/>
            </a:pPr>
            <a:r>
              <a:rPr lang="en-US" sz="4050" dirty="0">
                <a:solidFill>
                  <a:schemeClr val="dk1"/>
                </a:solidFill>
                <a:latin typeface="Calibri"/>
                <a:ea typeface="Calibri"/>
                <a:cs typeface="Calibri"/>
                <a:sym typeface="Calibri"/>
              </a:rPr>
              <a:t>D</a:t>
            </a:r>
            <a:r>
              <a:rPr lang="en-US" sz="4050" b="0" i="0" u="none" strike="noStrike" cap="none" baseline="0" dirty="0" smtClean="0">
                <a:solidFill>
                  <a:schemeClr val="dk1"/>
                </a:solidFill>
                <a:latin typeface="Calibri"/>
                <a:ea typeface="Calibri"/>
                <a:cs typeface="Calibri"/>
                <a:sym typeface="Calibri"/>
              </a:rPr>
              <a:t>evice </a:t>
            </a:r>
            <a:r>
              <a:rPr lang="en-US" sz="4050" b="0" i="0" u="none" strike="noStrike" cap="none" baseline="0" dirty="0">
                <a:solidFill>
                  <a:schemeClr val="dk1"/>
                </a:solidFill>
                <a:latin typeface="Calibri"/>
                <a:ea typeface="Calibri"/>
                <a:cs typeface="Calibri"/>
                <a:sym typeface="Calibri"/>
              </a:rPr>
              <a:t>must be in one attached piece</a:t>
            </a:r>
          </a:p>
          <a:p>
            <a:pPr marL="228600" marR="0" lvl="0" indent="-228600" algn="l" rtl="0">
              <a:lnSpc>
                <a:spcPct val="80000"/>
              </a:lnSpc>
              <a:spcBef>
                <a:spcPts val="1000"/>
              </a:spcBef>
              <a:buClr>
                <a:schemeClr val="dk1"/>
              </a:buClr>
              <a:buSzPct val="98780"/>
              <a:buFont typeface="Arial"/>
              <a:buChar char="•"/>
            </a:pPr>
            <a:r>
              <a:rPr lang="en-US" sz="4050" dirty="0">
                <a:solidFill>
                  <a:schemeClr val="dk1"/>
                </a:solidFill>
                <a:latin typeface="Calibri"/>
                <a:ea typeface="Calibri"/>
                <a:cs typeface="Calibri"/>
                <a:sym typeface="Calibri"/>
              </a:rPr>
              <a:t>A</a:t>
            </a:r>
            <a:r>
              <a:rPr lang="en-US" sz="4050" b="0" i="0" u="none" strike="noStrike" cap="none" baseline="0" dirty="0" smtClean="0">
                <a:solidFill>
                  <a:schemeClr val="dk1"/>
                </a:solidFill>
                <a:latin typeface="Calibri"/>
                <a:ea typeface="Calibri"/>
                <a:cs typeface="Calibri"/>
                <a:sym typeface="Calibri"/>
              </a:rPr>
              <a:t>ble </a:t>
            </a:r>
            <a:r>
              <a:rPr lang="en-US" sz="4050" b="0" i="0" u="none" strike="noStrike" cap="none" baseline="0" dirty="0">
                <a:solidFill>
                  <a:schemeClr val="dk1"/>
                </a:solidFill>
                <a:latin typeface="Calibri"/>
                <a:ea typeface="Calibri"/>
                <a:cs typeface="Calibri"/>
                <a:sym typeface="Calibri"/>
              </a:rPr>
              <a:t>to be affixed to the can within a 20 second period</a:t>
            </a:r>
          </a:p>
          <a:p>
            <a:pPr marL="228600" marR="0" lvl="0" indent="-228600" algn="l" rtl="0">
              <a:lnSpc>
                <a:spcPct val="80000"/>
              </a:lnSpc>
              <a:spcBef>
                <a:spcPts val="1000"/>
              </a:spcBef>
              <a:buClr>
                <a:schemeClr val="dk1"/>
              </a:buClr>
              <a:buSzPct val="98780"/>
              <a:buFont typeface="Arial"/>
              <a:buChar char="•"/>
            </a:pPr>
            <a:r>
              <a:rPr lang="en-US" sz="4050" b="0" i="0" u="none" strike="noStrike" cap="none" baseline="0" dirty="0">
                <a:solidFill>
                  <a:schemeClr val="dk1"/>
                </a:solidFill>
                <a:latin typeface="Calibri"/>
                <a:ea typeface="Calibri"/>
                <a:cs typeface="Calibri"/>
                <a:sym typeface="Calibri"/>
              </a:rPr>
              <a:t>Some portion of the can must touch the water and get wet. (Some portion of the can must also be above water)</a:t>
            </a:r>
          </a:p>
          <a:p>
            <a:pPr marL="228600" marR="0" lvl="0" indent="-228600" algn="l" rtl="0">
              <a:lnSpc>
                <a:spcPct val="80000"/>
              </a:lnSpc>
              <a:spcBef>
                <a:spcPts val="1000"/>
              </a:spcBef>
              <a:buClr>
                <a:schemeClr val="dk1"/>
              </a:buClr>
              <a:buSzPct val="98780"/>
              <a:buFont typeface="Arial"/>
              <a:buChar char="•"/>
            </a:pPr>
            <a:r>
              <a:rPr lang="en-US" sz="4050" b="0" i="0" u="none" strike="noStrike" cap="none" baseline="0" dirty="0">
                <a:solidFill>
                  <a:schemeClr val="dk1"/>
                </a:solidFill>
                <a:latin typeface="Calibri"/>
                <a:ea typeface="Calibri"/>
                <a:cs typeface="Calibri"/>
                <a:sym typeface="Calibri"/>
              </a:rPr>
              <a:t>You cannot just create a boat!</a:t>
            </a:r>
          </a:p>
          <a:p>
            <a:pPr marL="228600" marR="0" lvl="0" indent="-228600" algn="l" rtl="0">
              <a:lnSpc>
                <a:spcPct val="80000"/>
              </a:lnSpc>
              <a:spcBef>
                <a:spcPts val="1000"/>
              </a:spcBef>
              <a:buClr>
                <a:schemeClr val="dk1"/>
              </a:buClr>
              <a:buSzPct val="98780"/>
              <a:buFont typeface="Arial"/>
              <a:buChar char="•"/>
            </a:pPr>
            <a:r>
              <a:rPr lang="en-US" sz="4050" b="0" i="0" u="none" strike="noStrike" cap="none" baseline="0" dirty="0">
                <a:solidFill>
                  <a:schemeClr val="dk1"/>
                </a:solidFill>
                <a:latin typeface="Calibri"/>
                <a:ea typeface="Calibri"/>
                <a:cs typeface="Calibri"/>
                <a:sym typeface="Calibri"/>
              </a:rPr>
              <a:t>Have fun!!</a:t>
            </a:r>
          </a:p>
        </p:txBody>
      </p:sp>
      <p:sp>
        <p:nvSpPr>
          <p:cNvPr id="175" name="Shape 175"/>
          <p:cNvSpPr txBox="1">
            <a:spLocks noGrp="1"/>
          </p:cNvSpPr>
          <p:nvPr>
            <p:ph type="title"/>
          </p:nvPr>
        </p:nvSpPr>
        <p:spPr>
          <a:xfrm>
            <a:off x="187126" y="39570"/>
            <a:ext cx="11181346" cy="102440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Goals</a:t>
            </a:r>
          </a:p>
        </p:txBody>
      </p:sp>
      <p:pic>
        <p:nvPicPr>
          <p:cNvPr id="176" name="Shape 176"/>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Shape 182"/>
          <p:cNvPicPr preferRelativeResize="0"/>
          <p:nvPr/>
        </p:nvPicPr>
        <p:blipFill rotWithShape="1">
          <a:blip r:embed="rId3">
            <a:alphaModFix/>
          </a:blip>
          <a:srcRect l="22450" r="16319"/>
          <a:stretch/>
        </p:blipFill>
        <p:spPr>
          <a:xfrm>
            <a:off x="6205339" y="3709114"/>
            <a:ext cx="1458059" cy="2381249"/>
          </a:xfrm>
          <a:prstGeom prst="rect">
            <a:avLst/>
          </a:prstGeom>
          <a:noFill/>
          <a:ln>
            <a:noFill/>
          </a:ln>
        </p:spPr>
      </p:pic>
      <p:sp>
        <p:nvSpPr>
          <p:cNvPr id="183" name="Shape 183"/>
          <p:cNvSpPr/>
          <p:nvPr/>
        </p:nvSpPr>
        <p:spPr>
          <a:xfrm>
            <a:off x="3827462" y="1825625"/>
            <a:ext cx="12192000"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r>
            <a:br>
              <a:rPr lang="en-US" sz="1800" b="0" i="0" u="none" strike="noStrike" cap="none" baseline="0">
                <a:solidFill>
                  <a:schemeClr val="dk1"/>
                </a:solidFill>
                <a:latin typeface="Arial"/>
                <a:ea typeface="Arial"/>
                <a:cs typeface="Arial"/>
                <a:sym typeface="Arial"/>
              </a:rPr>
            </a:br>
            <a:endParaRPr lang="en-US"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Arial"/>
              <a:ea typeface="Arial"/>
              <a:cs typeface="Arial"/>
              <a:sym typeface="Arial"/>
            </a:endParaRPr>
          </a:p>
        </p:txBody>
      </p:sp>
      <p:pic>
        <p:nvPicPr>
          <p:cNvPr id="184" name="Shape 184"/>
          <p:cNvPicPr preferRelativeResize="0"/>
          <p:nvPr/>
        </p:nvPicPr>
        <p:blipFill rotWithShape="1">
          <a:blip r:embed="rId4">
            <a:alphaModFix/>
          </a:blip>
          <a:srcRect/>
          <a:stretch/>
        </p:blipFill>
        <p:spPr>
          <a:xfrm>
            <a:off x="745224" y="1825625"/>
            <a:ext cx="1975103" cy="1481327"/>
          </a:xfrm>
          <a:prstGeom prst="rect">
            <a:avLst/>
          </a:prstGeom>
          <a:noFill/>
          <a:ln>
            <a:noFill/>
          </a:ln>
        </p:spPr>
      </p:pic>
      <p:pic>
        <p:nvPicPr>
          <p:cNvPr id="185" name="Shape 185"/>
          <p:cNvPicPr preferRelativeResize="0"/>
          <p:nvPr/>
        </p:nvPicPr>
        <p:blipFill rotWithShape="1">
          <a:blip r:embed="rId5">
            <a:alphaModFix/>
          </a:blip>
          <a:srcRect/>
          <a:stretch/>
        </p:blipFill>
        <p:spPr>
          <a:xfrm>
            <a:off x="3939575" y="1838216"/>
            <a:ext cx="1975103" cy="1481327"/>
          </a:xfrm>
          <a:prstGeom prst="rect">
            <a:avLst/>
          </a:prstGeom>
          <a:noFill/>
          <a:ln>
            <a:noFill/>
          </a:ln>
        </p:spPr>
      </p:pic>
      <p:pic>
        <p:nvPicPr>
          <p:cNvPr id="186" name="Shape 186"/>
          <p:cNvPicPr preferRelativeResize="0"/>
          <p:nvPr/>
        </p:nvPicPr>
        <p:blipFill rotWithShape="1">
          <a:blip r:embed="rId6">
            <a:alphaModFix/>
          </a:blip>
          <a:srcRect/>
          <a:stretch/>
        </p:blipFill>
        <p:spPr>
          <a:xfrm>
            <a:off x="6934368" y="1825625"/>
            <a:ext cx="1975103" cy="1481327"/>
          </a:xfrm>
          <a:prstGeom prst="rect">
            <a:avLst/>
          </a:prstGeom>
          <a:noFill/>
          <a:ln>
            <a:noFill/>
          </a:ln>
        </p:spPr>
      </p:pic>
      <p:pic>
        <p:nvPicPr>
          <p:cNvPr id="187" name="Shape 187"/>
          <p:cNvPicPr preferRelativeResize="0"/>
          <p:nvPr/>
        </p:nvPicPr>
        <p:blipFill rotWithShape="1">
          <a:blip r:embed="rId7">
            <a:alphaModFix/>
          </a:blip>
          <a:srcRect/>
          <a:stretch/>
        </p:blipFill>
        <p:spPr>
          <a:xfrm>
            <a:off x="2720327" y="3709114"/>
            <a:ext cx="1975103" cy="1481327"/>
          </a:xfrm>
          <a:prstGeom prst="rect">
            <a:avLst/>
          </a:prstGeom>
          <a:noFill/>
          <a:ln>
            <a:noFill/>
          </a:ln>
        </p:spPr>
      </p:pic>
      <p:pic>
        <p:nvPicPr>
          <p:cNvPr id="188" name="Shape 188"/>
          <p:cNvPicPr preferRelativeResize="0"/>
          <p:nvPr/>
        </p:nvPicPr>
        <p:blipFill rotWithShape="1">
          <a:blip r:embed="rId8">
            <a:alphaModFix/>
          </a:blip>
          <a:srcRect/>
          <a:stretch/>
        </p:blipFill>
        <p:spPr>
          <a:xfrm>
            <a:off x="9773260" y="1825625"/>
            <a:ext cx="1975103" cy="1481327"/>
          </a:xfrm>
          <a:prstGeom prst="rect">
            <a:avLst/>
          </a:prstGeom>
          <a:noFill/>
          <a:ln>
            <a:noFill/>
          </a:ln>
        </p:spPr>
      </p:pic>
      <p:pic>
        <p:nvPicPr>
          <p:cNvPr id="189" name="Shape 189"/>
          <p:cNvPicPr preferRelativeResize="0"/>
          <p:nvPr/>
        </p:nvPicPr>
        <p:blipFill rotWithShape="1">
          <a:blip r:embed="rId9">
            <a:alphaModFix/>
          </a:blip>
          <a:srcRect/>
          <a:stretch/>
        </p:blipFill>
        <p:spPr>
          <a:xfrm>
            <a:off x="8585046" y="3709114"/>
            <a:ext cx="1975103" cy="1481327"/>
          </a:xfrm>
          <a:prstGeom prst="rect">
            <a:avLst/>
          </a:prstGeom>
          <a:noFill/>
          <a:ln>
            <a:noFill/>
          </a:ln>
        </p:spPr>
      </p:pic>
      <p:sp>
        <p:nvSpPr>
          <p:cNvPr id="190" name="Shape 190"/>
          <p:cNvSpPr/>
          <p:nvPr/>
        </p:nvSpPr>
        <p:spPr>
          <a:xfrm>
            <a:off x="2184603" y="2505669"/>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a:t>
            </a:r>
          </a:p>
        </p:txBody>
      </p:sp>
      <p:sp>
        <p:nvSpPr>
          <p:cNvPr id="191" name="Shape 191"/>
          <p:cNvSpPr/>
          <p:nvPr/>
        </p:nvSpPr>
        <p:spPr>
          <a:xfrm>
            <a:off x="10024425" y="4449778"/>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2</a:t>
            </a:r>
          </a:p>
        </p:txBody>
      </p:sp>
      <p:sp>
        <p:nvSpPr>
          <p:cNvPr id="192" name="Shape 192"/>
          <p:cNvSpPr/>
          <p:nvPr/>
        </p:nvSpPr>
        <p:spPr>
          <a:xfrm>
            <a:off x="4761798" y="2566289"/>
            <a:ext cx="1152880"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 ft</a:t>
            </a:r>
          </a:p>
        </p:txBody>
      </p:sp>
      <p:sp>
        <p:nvSpPr>
          <p:cNvPr id="193" name="Shape 193"/>
          <p:cNvSpPr/>
          <p:nvPr/>
        </p:nvSpPr>
        <p:spPr>
          <a:xfrm>
            <a:off x="7141589" y="5165987"/>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a:t>
            </a:r>
          </a:p>
        </p:txBody>
      </p:sp>
      <p:sp>
        <p:nvSpPr>
          <p:cNvPr id="194" name="Shape 194"/>
          <p:cNvSpPr/>
          <p:nvPr/>
        </p:nvSpPr>
        <p:spPr>
          <a:xfrm>
            <a:off x="11189768" y="2520388"/>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4</a:t>
            </a:r>
          </a:p>
        </p:txBody>
      </p:sp>
      <p:sp>
        <p:nvSpPr>
          <p:cNvPr id="195" name="Shape 195"/>
          <p:cNvSpPr/>
          <p:nvPr/>
        </p:nvSpPr>
        <p:spPr>
          <a:xfrm>
            <a:off x="4159707" y="4438073"/>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3</a:t>
            </a:r>
          </a:p>
        </p:txBody>
      </p:sp>
      <p:sp>
        <p:nvSpPr>
          <p:cNvPr id="196" name="Shape 196"/>
          <p:cNvSpPr/>
          <p:nvPr/>
        </p:nvSpPr>
        <p:spPr>
          <a:xfrm>
            <a:off x="8371897" y="2520388"/>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a:t>
            </a:r>
          </a:p>
        </p:txBody>
      </p:sp>
      <p:sp>
        <p:nvSpPr>
          <p:cNvPr id="197" name="Shape 197"/>
          <p:cNvSpPr txBox="1"/>
          <p:nvPr/>
        </p:nvSpPr>
        <p:spPr>
          <a:xfrm>
            <a:off x="280673" y="102034"/>
            <a:ext cx="10515599" cy="1013243"/>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Materials</a:t>
            </a:r>
          </a:p>
        </p:txBody>
      </p:sp>
      <p:pic>
        <p:nvPicPr>
          <p:cNvPr id="198" name="Shape 198"/>
          <p:cNvPicPr preferRelativeResize="0"/>
          <p:nvPr/>
        </p:nvPicPr>
        <p:blipFill>
          <a:blip r:embed="rId10">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p:cNvPicPr preferRelativeResize="0"/>
          <p:nvPr/>
        </p:nvPicPr>
        <p:blipFill rotWithShape="1">
          <a:blip r:embed="rId3">
            <a:alphaModFix/>
          </a:blip>
          <a:srcRect/>
          <a:stretch/>
        </p:blipFill>
        <p:spPr>
          <a:xfrm>
            <a:off x="2790927" y="1524000"/>
            <a:ext cx="6286293" cy="4754879"/>
          </a:xfrm>
          <a:prstGeom prst="rect">
            <a:avLst/>
          </a:prstGeom>
          <a:noFill/>
          <a:ln>
            <a:noFill/>
          </a:ln>
        </p:spPr>
      </p:pic>
      <p:pic>
        <p:nvPicPr>
          <p:cNvPr id="205" name="Shape 205"/>
          <p:cNvPicPr preferRelativeResize="0"/>
          <p:nvPr/>
        </p:nvPicPr>
        <p:blipFill rotWithShape="1">
          <a:blip r:embed="rId4">
            <a:alphaModFix/>
          </a:blip>
          <a:srcRect/>
          <a:stretch/>
        </p:blipFill>
        <p:spPr>
          <a:xfrm rot="-596071">
            <a:off x="722866" y="2222530"/>
            <a:ext cx="1917064" cy="1917064"/>
          </a:xfrm>
          <a:prstGeom prst="rect">
            <a:avLst/>
          </a:prstGeom>
          <a:noFill/>
          <a:ln>
            <a:noFill/>
          </a:ln>
        </p:spPr>
      </p:pic>
      <p:pic>
        <p:nvPicPr>
          <p:cNvPr id="206" name="Shape 206"/>
          <p:cNvPicPr preferRelativeResize="0"/>
          <p:nvPr/>
        </p:nvPicPr>
        <p:blipFill rotWithShape="1">
          <a:blip r:embed="rId5">
            <a:alphaModFix/>
          </a:blip>
          <a:srcRect/>
          <a:stretch/>
        </p:blipFill>
        <p:spPr>
          <a:xfrm>
            <a:off x="9252999" y="3548573"/>
            <a:ext cx="2634201" cy="2706371"/>
          </a:xfrm>
          <a:prstGeom prst="rect">
            <a:avLst/>
          </a:prstGeom>
          <a:noFill/>
          <a:ln>
            <a:noFill/>
          </a:ln>
        </p:spPr>
      </p:pic>
      <p:sp>
        <p:nvSpPr>
          <p:cNvPr id="207" name="Shape 207"/>
          <p:cNvSpPr txBox="1"/>
          <p:nvPr/>
        </p:nvSpPr>
        <p:spPr>
          <a:xfrm>
            <a:off x="245244" y="32485"/>
            <a:ext cx="9500929" cy="127009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Testing</a:t>
            </a:r>
          </a:p>
        </p:txBody>
      </p:sp>
      <p:pic>
        <p:nvPicPr>
          <p:cNvPr id="208" name="Shape 208"/>
          <p:cNvPicPr preferRelativeResize="0"/>
          <p:nvPr/>
        </p:nvPicPr>
        <p:blipFill>
          <a:blip r:embed="rId6">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Widescreen</PresentationFormat>
  <Paragraphs>138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vt:lpstr>
      <vt:lpstr>Calibri</vt:lpstr>
      <vt:lpstr>Office Theme</vt:lpstr>
      <vt:lpstr>PowerPoint Presentation</vt:lpstr>
      <vt:lpstr>What does an engineer do?</vt:lpstr>
      <vt:lpstr>How do engineers do this?</vt:lpstr>
      <vt:lpstr>Today you will be a mechanical engineer –  You will design, build and test a life vest!</vt:lpstr>
      <vt:lpstr>PowerPoint Presentation</vt:lpstr>
      <vt:lpstr>PowerPoint Presentation</vt:lpstr>
      <vt:lpstr>Design Goals</vt:lpstr>
      <vt:lpstr>PowerPoint Presentation</vt:lpstr>
      <vt:lpstr>PowerPoint Presentation</vt:lpstr>
      <vt:lpstr>Engineering Design Process</vt:lpstr>
      <vt:lpstr>Engineering Design Process</vt:lpstr>
      <vt:lpstr>Design Reflection</vt:lpstr>
      <vt:lpstr>Wrap 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Natalie</cp:lastModifiedBy>
  <cp:revision>1</cp:revision>
  <dcterms:modified xsi:type="dcterms:W3CDTF">2015-09-01T20:13:00Z</dcterms:modified>
</cp:coreProperties>
</file>