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402" autoAdjust="0"/>
  </p:normalViewPr>
  <p:slideViewPr>
    <p:cSldViewPr snapToGrid="0">
      <p:cViewPr varScale="1">
        <p:scale>
          <a:sx n="51" d="100"/>
          <a:sy n="51" d="100"/>
        </p:scale>
        <p:origin x="14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573742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/>
            </a:pPr>
            <a:r>
              <a:rPr lang="en-US" sz="1100" u="sng">
                <a:solidFill>
                  <a:schemeClr val="dk1"/>
                </a:solidFill>
              </a:rPr>
              <a:t>Slide 1:</a:t>
            </a:r>
            <a:r>
              <a:rPr lang="en-US" sz="1100">
                <a:solidFill>
                  <a:schemeClr val="dk1"/>
                </a:solidFill>
              </a:rPr>
              <a:t>  As the pre-activity survey is distributed to students, introduce yourself and provide enough of an activity overview to gain students excitement.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/>
            </a:pPr>
            <a:r>
              <a:rPr lang="en-US" sz="1100">
                <a:solidFill>
                  <a:schemeClr val="dk1"/>
                </a:solidFill>
              </a:rPr>
              <a:t>Allow time for students to individually complete their pre-activity survey.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/>
            </a:pPr>
            <a:r>
              <a:rPr lang="en-US" sz="1100">
                <a:solidFill>
                  <a:schemeClr val="dk1"/>
                </a:solidFill>
              </a:rPr>
              <a:t>Divide group into teams of 4 or 5 students each.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3887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9845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 startAt="6"/>
            </a:pPr>
            <a:r>
              <a:rPr lang="en-US" sz="1100" u="sng">
                <a:solidFill>
                  <a:schemeClr val="dk1"/>
                </a:solidFill>
              </a:rPr>
              <a:t>Slide 10:</a:t>
            </a:r>
            <a:r>
              <a:rPr lang="en-US" sz="1100">
                <a:solidFill>
                  <a:schemeClr val="dk1"/>
                </a:solidFill>
              </a:rPr>
              <a:t> Introduce the Engineering Design Process. Explain that engineers use it as a tool to help them more effectively solve problems.</a:t>
            </a:r>
          </a:p>
        </p:txBody>
      </p:sp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7997230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 startAt="7"/>
            </a:pPr>
            <a:r>
              <a:rPr lang="en-US" sz="1100" u="sng">
                <a:solidFill>
                  <a:schemeClr val="dk1"/>
                </a:solidFill>
              </a:rPr>
              <a:t>Slide 11:</a:t>
            </a:r>
            <a:r>
              <a:rPr lang="en-US" sz="1100">
                <a:solidFill>
                  <a:schemeClr val="dk1"/>
                </a:solidFill>
              </a:rPr>
              <a:t> Explain the working process: How teams will use the engineering design process as they complete the challenge:</a:t>
            </a:r>
          </a:p>
          <a:p>
            <a:pPr marL="457200" lvl="0" indent="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SzPct val="100000"/>
              <a:buNone/>
            </a:pPr>
            <a:r>
              <a:rPr lang="en-US" sz="1100" b="1">
                <a:solidFill>
                  <a:schemeClr val="dk1"/>
                </a:solidFill>
              </a:rPr>
              <a:t>Imagine</a:t>
            </a:r>
            <a:r>
              <a:rPr lang="en-US" sz="1100">
                <a:solidFill>
                  <a:schemeClr val="dk1"/>
                </a:solidFill>
              </a:rPr>
              <a:t> </a:t>
            </a:r>
            <a:r>
              <a:rPr lang="en-US" sz="1100" i="1">
                <a:solidFill>
                  <a:schemeClr val="dk1"/>
                </a:solidFill>
              </a:rPr>
              <a:t>(10 min.)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lphaLcPeriod"/>
            </a:pPr>
            <a:r>
              <a:rPr lang="en-US" sz="1100">
                <a:solidFill>
                  <a:schemeClr val="dk1"/>
                </a:solidFill>
              </a:rPr>
              <a:t>INDIVIDUALLY: observe available materials, and brainstorm and write design ideas </a:t>
            </a:r>
            <a:r>
              <a:rPr lang="en-US" sz="1100" i="1">
                <a:solidFill>
                  <a:schemeClr val="dk1"/>
                </a:solidFill>
              </a:rPr>
              <a:t>(5 min.)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lphaLcPeriod"/>
            </a:pPr>
            <a:r>
              <a:rPr lang="en-US" sz="1100">
                <a:solidFill>
                  <a:schemeClr val="dk1"/>
                </a:solidFill>
              </a:rPr>
              <a:t>TEAM: share individual ideas </a:t>
            </a:r>
            <a:r>
              <a:rPr lang="en-US" sz="1100" i="1">
                <a:solidFill>
                  <a:schemeClr val="dk1"/>
                </a:solidFill>
              </a:rPr>
              <a:t>(5 min.) </a:t>
            </a:r>
          </a:p>
          <a:p>
            <a:pPr marL="457200" lvl="0" indent="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SzPct val="100000"/>
              <a:buNone/>
            </a:pPr>
            <a:r>
              <a:rPr lang="en-US" sz="1100" b="1">
                <a:solidFill>
                  <a:schemeClr val="dk1"/>
                </a:solidFill>
              </a:rPr>
              <a:t>Plan</a:t>
            </a:r>
            <a:r>
              <a:rPr lang="en-US" sz="1100">
                <a:solidFill>
                  <a:schemeClr val="dk1"/>
                </a:solidFill>
              </a:rPr>
              <a:t> </a:t>
            </a:r>
            <a:r>
              <a:rPr lang="en-US" sz="1100" i="1">
                <a:solidFill>
                  <a:schemeClr val="dk1"/>
                </a:solidFill>
              </a:rPr>
              <a:t>(5 min.)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lphaLcPeriod"/>
            </a:pPr>
            <a:r>
              <a:rPr lang="en-US" sz="1100">
                <a:solidFill>
                  <a:schemeClr val="dk1"/>
                </a:solidFill>
              </a:rPr>
              <a:t>Choose and sketch a team design plan</a:t>
            </a:r>
          </a:p>
          <a:p>
            <a:pPr marL="457200" lvl="0" indent="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SzPct val="100000"/>
              <a:buNone/>
            </a:pPr>
            <a:r>
              <a:rPr lang="en-US" sz="1100" b="1">
                <a:solidFill>
                  <a:schemeClr val="dk1"/>
                </a:solidFill>
              </a:rPr>
              <a:t>Create</a:t>
            </a:r>
            <a:r>
              <a:rPr lang="en-US" sz="1100">
                <a:solidFill>
                  <a:schemeClr val="dk1"/>
                </a:solidFill>
              </a:rPr>
              <a:t> </a:t>
            </a:r>
            <a:r>
              <a:rPr lang="en-US" sz="1100" i="1">
                <a:solidFill>
                  <a:schemeClr val="dk1"/>
                </a:solidFill>
              </a:rPr>
              <a:t>(10 min.)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lphaLcPeriod"/>
            </a:pPr>
            <a:r>
              <a:rPr lang="en-US" sz="1100">
                <a:solidFill>
                  <a:schemeClr val="dk1"/>
                </a:solidFill>
              </a:rPr>
              <a:t>Gather materials</a:t>
            </a:r>
          </a:p>
          <a:p>
            <a: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lphaLcPeriod"/>
            </a:pPr>
            <a:r>
              <a:rPr lang="en-US" sz="1100">
                <a:solidFill>
                  <a:schemeClr val="dk1"/>
                </a:solidFill>
              </a:rPr>
              <a:t>Construct your team design plan</a:t>
            </a:r>
          </a:p>
          <a:p>
            <a:pPr marL="457200" lvl="0" indent="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SzPct val="100000"/>
              <a:buNone/>
            </a:pPr>
            <a:r>
              <a:rPr lang="en-US" sz="1100" b="1">
                <a:solidFill>
                  <a:schemeClr val="dk1"/>
                </a:solidFill>
              </a:rPr>
              <a:t>Improve and Test </a:t>
            </a:r>
            <a:r>
              <a:rPr lang="en-US" sz="1100" i="1">
                <a:solidFill>
                  <a:schemeClr val="dk1"/>
                </a:solidFill>
              </a:rPr>
              <a:t>(10 min.)</a:t>
            </a:r>
          </a:p>
          <a:p>
            <a:pPr marL="9144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•"/>
            </a:pPr>
            <a:r>
              <a:rPr lang="en-US" sz="1100">
                <a:solidFill>
                  <a:schemeClr val="dk1"/>
                </a:solidFill>
              </a:rPr>
              <a:t>Teams decide on and make any last minute improvements before testing.</a:t>
            </a:r>
          </a:p>
          <a:p>
            <a:pPr marL="9144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•"/>
            </a:pPr>
            <a:r>
              <a:rPr lang="en-US" sz="1100">
                <a:solidFill>
                  <a:schemeClr val="dk1"/>
                </a:solidFill>
              </a:rPr>
              <a:t>Make sure the marbles are being properly transferred from the top cup (airplane) to the bottom cup (luggage rack).  Students get 3 trials to test their design.</a:t>
            </a:r>
          </a:p>
          <a:p>
            <a:pPr marL="9144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•"/>
            </a:pPr>
            <a:r>
              <a:rPr lang="en-US" sz="1100">
                <a:solidFill>
                  <a:schemeClr val="dk1"/>
                </a:solidFill>
              </a:rPr>
              <a:t>Each team tests their prototype while other teams observe.</a:t>
            </a:r>
          </a:p>
        </p:txBody>
      </p:sp>
      <p:sp>
        <p:nvSpPr>
          <p:cNvPr id="236" name="Shape 23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55432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 startAt="8"/>
            </a:pPr>
            <a:r>
              <a:rPr lang="en-US" sz="1100" u="sng">
                <a:solidFill>
                  <a:schemeClr val="dk1"/>
                </a:solidFill>
              </a:rPr>
              <a:t>Slide 12:</a:t>
            </a:r>
            <a:r>
              <a:rPr lang="en-US" sz="1100">
                <a:solidFill>
                  <a:schemeClr val="dk1"/>
                </a:solidFill>
              </a:rPr>
              <a:t> Facilitate a whole group reflection on final prototype design and testing results by asking questions such as the following.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What do you like best about your design? 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What do you like least about your design?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What aspects of other team designs stood out to you, and/or gave you ideas for improving your own team’s design?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What modifications would you make if we had time to complete the design challenge again?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How did you use potential and kinetic energy in your design? 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How does their process relate their process to engineering process?</a:t>
            </a:r>
          </a:p>
        </p:txBody>
      </p:sp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378819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 startAt="9"/>
            </a:pPr>
            <a:r>
              <a:rPr lang="en-US" sz="1100" u="sng">
                <a:solidFill>
                  <a:schemeClr val="dk1"/>
                </a:solidFill>
              </a:rPr>
              <a:t>Slide 13:</a:t>
            </a:r>
            <a:r>
              <a:rPr lang="en-US" sz="1100">
                <a:solidFill>
                  <a:schemeClr val="dk1"/>
                </a:solidFill>
              </a:rPr>
              <a:t> Conclude by discussing the following questions as post-activity surveys are distributed.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What ideas do you have for engineering a better world?</a:t>
            </a:r>
          </a:p>
          <a:p>
            <a:pPr marL="457200" lvl="0" indent="-29845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How can you turn ideas into reality?</a:t>
            </a:r>
          </a:p>
        </p:txBody>
      </p:sp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4689602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AutoNum type="arabicPeriod" startAt="10"/>
            </a:pPr>
            <a:r>
              <a:rPr lang="en-US" sz="1100">
                <a:solidFill>
                  <a:schemeClr val="dk1"/>
                </a:solidFill>
              </a:rPr>
              <a:t>Allow time for students to complete their post-activity survey.</a:t>
            </a:r>
          </a:p>
        </p:txBody>
      </p:sp>
      <p:sp>
        <p:nvSpPr>
          <p:cNvPr id="259" name="Shape 259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218235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 startAt="4"/>
            </a:pPr>
            <a:r>
              <a:rPr lang="en-US" sz="1100" u="sng">
                <a:solidFill>
                  <a:schemeClr val="dk1"/>
                </a:solidFill>
              </a:rPr>
              <a:t>Slides 2 and 3:</a:t>
            </a:r>
            <a:r>
              <a:rPr lang="en-US" sz="1100">
                <a:solidFill>
                  <a:schemeClr val="dk1"/>
                </a:solidFill>
              </a:rPr>
              <a:t>  Discuss engineering and what engineers do.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0009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all engineers do the same thing?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NO, NO, NO!!!!!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Many types of engineers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Chemical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Mechanical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Electrical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Civil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do many different types of jobs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Sale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Much, much more!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200" b="1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Shape 14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7548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 startAt="5"/>
            </a:pPr>
            <a:r>
              <a:rPr lang="en-US" sz="1100">
                <a:solidFill>
                  <a:schemeClr val="dk1"/>
                </a:solidFill>
              </a:rPr>
              <a:t>Present the engineering design problem and challenge, following the presentation:</a:t>
            </a:r>
          </a:p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 u="sng">
                <a:solidFill>
                  <a:schemeClr val="dk1"/>
                </a:solidFill>
              </a:rPr>
              <a:t>Slide 4:</a:t>
            </a:r>
            <a:r>
              <a:rPr lang="en-US" sz="1100">
                <a:solidFill>
                  <a:schemeClr val="dk1"/>
                </a:solidFill>
              </a:rPr>
              <a:t> Show “</a:t>
            </a:r>
            <a:r>
              <a:rPr lang="en-US" sz="1100">
                <a:solidFill>
                  <a:srgbClr val="222222"/>
                </a:solidFill>
              </a:rPr>
              <a:t>Where does a bag go after it's checked? - Behind the Scenes @American Air</a:t>
            </a:r>
            <a:r>
              <a:rPr lang="en-US" sz="1100" b="1">
                <a:solidFill>
                  <a:srgbClr val="222222"/>
                </a:solidFill>
              </a:rPr>
              <a:t>” </a:t>
            </a:r>
            <a:r>
              <a:rPr lang="en-US" sz="1100">
                <a:solidFill>
                  <a:schemeClr val="dk1"/>
                </a:solidFill>
              </a:rPr>
              <a:t>video (2m58s).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23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 u="sng">
                <a:solidFill>
                  <a:schemeClr val="dk1"/>
                </a:solidFill>
              </a:rPr>
              <a:t>Slide 5:</a:t>
            </a:r>
            <a:r>
              <a:rPr lang="en-US" sz="1100">
                <a:solidFill>
                  <a:schemeClr val="dk1"/>
                </a:solidFill>
              </a:rPr>
              <a:t> Present the real-world engineering design problem (scenario).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514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 u="sng">
                <a:solidFill>
                  <a:schemeClr val="dk1"/>
                </a:solidFill>
              </a:rPr>
              <a:t>Slide 6:</a:t>
            </a:r>
            <a:r>
              <a:rPr lang="en-US" sz="1100">
                <a:solidFill>
                  <a:schemeClr val="dk1"/>
                </a:solidFill>
              </a:rPr>
              <a:t> Introduce the Engineering Design Challenge.</a:t>
            </a:r>
          </a:p>
        </p:txBody>
      </p:sp>
      <p:sp>
        <p:nvSpPr>
          <p:cNvPr id="174" name="Shape 17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82631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 u="sng">
                <a:solidFill>
                  <a:schemeClr val="dk1"/>
                </a:solidFill>
              </a:rPr>
              <a:t>Slide 7:</a:t>
            </a:r>
            <a:r>
              <a:rPr lang="en-US" sz="1100">
                <a:solidFill>
                  <a:schemeClr val="dk1"/>
                </a:solidFill>
              </a:rPr>
              <a:t> Discuss Engineering Design Goals.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63688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 u="sng">
                <a:solidFill>
                  <a:schemeClr val="dk1"/>
                </a:solidFill>
              </a:rPr>
              <a:t>Slide 8:</a:t>
            </a:r>
            <a:r>
              <a:rPr lang="en-US" sz="1100">
                <a:solidFill>
                  <a:schemeClr val="dk1"/>
                </a:solidFill>
              </a:rPr>
              <a:t> Introduce resources (materials) available to each team.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Quantities of each material are on slide. (popsicle sticks, toilet paper tubes, straws, tape, construction paper, notecards,  and string)</a:t>
            </a:r>
          </a:p>
        </p:txBody>
      </p:sp>
      <p:sp>
        <p:nvSpPr>
          <p:cNvPr id="204" name="Shape 20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23397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 u="sng">
                <a:solidFill>
                  <a:schemeClr val="dk1"/>
                </a:solidFill>
              </a:rPr>
              <a:t>Slide 9:</a:t>
            </a:r>
            <a:r>
              <a:rPr lang="en-US" sz="1100">
                <a:solidFill>
                  <a:schemeClr val="dk1"/>
                </a:solidFill>
              </a:rPr>
              <a:t> Explain prototype-testing procedures.</a:t>
            </a:r>
          </a:p>
        </p:txBody>
      </p:sp>
      <p:sp>
        <p:nvSpPr>
          <p:cNvPr id="217" name="Shape 21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US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154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/>
            </a:lvl1pPr>
            <a:lvl2pPr marL="457200" marR="0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2pPr>
            <a:lvl3pPr marL="914400" marR="0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3pPr>
            <a:lvl4pPr marL="1371600" marR="0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4pPr>
            <a:lvl5pPr marL="1828800" marR="0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5pPr>
            <a:lvl6pPr marL="2286000" marR="0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6pPr>
            <a:lvl7pPr marL="2743200" marR="0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7pPr>
            <a:lvl8pPr marL="3200400" marR="0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8pPr>
            <a:lvl9pPr marL="3657600" marR="0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Shape 17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18" name="Shape 18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Shape 19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20" name="Shape 20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685800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2pPr>
            <a:lvl3pPr marL="1143000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4pPr>
            <a:lvl5pPr marL="20574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5pPr>
            <a:lvl6pPr marL="25146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685800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2pPr>
            <a:lvl3pPr marL="1143000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4pPr>
            <a:lvl5pPr marL="20574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5pPr>
            <a:lvl6pPr marL="25146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685800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2pPr>
            <a:lvl3pPr marL="1143000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4pPr>
            <a:lvl5pPr marL="20574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5pPr>
            <a:lvl6pPr marL="25146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Shape 27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28" name="Shape 28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35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36" name="Shape 36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37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38" name="Shape 38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Shape 39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40" name="Shape 40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685800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2pPr>
            <a:lvl3pPr marL="1143000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4pPr>
            <a:lvl5pPr marL="20574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5pPr>
            <a:lvl6pPr marL="25146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685800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2pPr>
            <a:lvl3pPr marL="1143000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4pPr>
            <a:lvl5pPr marL="20574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5pPr>
            <a:lvl6pPr marL="25146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Shape 48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49" name="Shape 49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Shape 50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51" name="Shape 51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Shape 52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53" name="Shape 53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685800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2pPr>
            <a:lvl3pPr marL="1143000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4pPr>
            <a:lvl5pPr marL="20574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5pPr>
            <a:lvl6pPr marL="25146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685800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2pPr>
            <a:lvl3pPr marL="1143000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4pPr>
            <a:lvl5pPr marL="20574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5pPr>
            <a:lvl6pPr marL="25146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Shape 63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Shape 65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66" name="Shape 66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Shape 67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Shape 74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75" name="Shape 75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Shape 76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77" name="Shape 77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Shape 78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79" name="Shape 79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Shape 83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85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87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</a:p>
        </p:txBody>
      </p:sp>
      <p:sp>
        <p:nvSpPr>
          <p:cNvPr id="88" name="Shape 88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/>
            </a:lvl1pPr>
            <a:lvl2pPr marL="457200" indent="0" rtl="0">
              <a:spcBef>
                <a:spcPts val="0"/>
              </a:spcBef>
              <a:buFont typeface="Calibri"/>
              <a:buNone/>
              <a:defRPr/>
            </a:lvl2pPr>
            <a:lvl3pPr marL="914400" indent="0" rtl="0">
              <a:spcBef>
                <a:spcPts val="0"/>
              </a:spcBef>
              <a:buFont typeface="Calibri"/>
              <a:buNone/>
              <a:defRPr/>
            </a:lvl3pPr>
            <a:lvl4pPr marL="1371600" indent="0" rtl="0">
              <a:spcBef>
                <a:spcPts val="0"/>
              </a:spcBef>
              <a:buFont typeface="Calibri"/>
              <a:buNone/>
              <a:defRPr/>
            </a:lvl4pPr>
            <a:lvl5pPr marL="1828800" indent="0" rtl="0">
              <a:spcBef>
                <a:spcPts val="0"/>
              </a:spcBef>
              <a:buFont typeface="Calibri"/>
              <a:buNone/>
              <a:defRPr/>
            </a:lvl5pPr>
            <a:lvl6pPr marL="2286000" indent="0" rtl="0">
              <a:spcBef>
                <a:spcPts val="0"/>
              </a:spcBef>
              <a:buFont typeface="Calibri"/>
              <a:buNone/>
              <a:defRPr/>
            </a:lvl6pPr>
            <a:lvl7pPr marL="2743200" indent="0" rtl="0">
              <a:spcBef>
                <a:spcPts val="0"/>
              </a:spcBef>
              <a:buFont typeface="Calibri"/>
              <a:buNone/>
              <a:defRPr/>
            </a:lvl7pPr>
            <a:lvl8pPr marL="3200400" indent="0" rtl="0">
              <a:spcBef>
                <a:spcPts val="0"/>
              </a:spcBef>
              <a:buFont typeface="Calibri"/>
              <a:buNone/>
              <a:defRPr/>
            </a:lvl8pPr>
            <a:lvl9pPr marL="3657600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9F00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indent="-508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685800" marR="0" indent="-762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2pPr>
            <a:lvl3pPr marL="1143000" marR="0" indent="-101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4pPr>
            <a:lvl5pPr marL="2057400" marR="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5pPr>
            <a:lvl6pPr marL="2514600" marR="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www.discovere.org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ducation.ohio.gov/Topics/Ohio-s-New-Learning-Standards/Ohios-New-Learning-Standards" TargetMode="Externa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iscovere.org/" TargetMode="External"/><Relationship Id="rId5" Type="http://schemas.openxmlformats.org/officeDocument/2006/relationships/image" Target="../media/image20.jpg"/><Relationship Id="rId4" Type="http://schemas.openxmlformats.org/officeDocument/2006/relationships/hyperlink" Target="https://www.youtube.com/watch?v=c-5Zoj7llM0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ettyimages.com/detail/photo/doctor-and-nurses-taking-care-of-patient-royalty-free-image/dv418101" TargetMode="External"/><Relationship Id="rId3" Type="http://schemas.openxmlformats.org/officeDocument/2006/relationships/image" Target="../media/image3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istatefair.com/wp/mobile-amusement-ride-and-game-operators/" TargetMode="External"/><Relationship Id="rId5" Type="http://schemas.openxmlformats.org/officeDocument/2006/relationships/image" Target="../media/image4.jpg"/><Relationship Id="rId4" Type="http://schemas.openxmlformats.org/officeDocument/2006/relationships/hyperlink" Target="http://images.businessweek.com/ss/09/12/1210_best_internship_companies/5.htm" TargetMode="External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ineeringmessages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10" Type="http://schemas.openxmlformats.org/officeDocument/2006/relationships/image" Target="../media/image2.png"/><Relationship Id="rId4" Type="http://schemas.openxmlformats.org/officeDocument/2006/relationships/image" Target="../media/image9.jpg"/><Relationship Id="rId9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subTitle" idx="1"/>
          </p:nvPr>
        </p:nvSpPr>
        <p:spPr>
          <a:xfrm>
            <a:off x="765516" y="4274700"/>
            <a:ext cx="5794675" cy="16557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5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Marble Ramp Kit</a:t>
            </a:r>
          </a:p>
        </p:txBody>
      </p:sp>
      <p:pic>
        <p:nvPicPr>
          <p:cNvPr id="117" name="Shape 1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87146" y="220715"/>
            <a:ext cx="4824667" cy="6011916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/>
          <p:nvPr/>
        </p:nvSpPr>
        <p:spPr>
          <a:xfrm>
            <a:off x="9173703" y="6398203"/>
            <a:ext cx="1830626" cy="2769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www.discovere.org</a:t>
            </a:r>
            <a:r>
              <a:rPr lang="en-US" sz="1200" b="0" i="0" u="none" strike="noStrike" cap="none" baseline="0">
                <a:solidFill>
                  <a:srgbClr val="7D7D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19" name="Shape 119"/>
          <p:cNvSpPr txBox="1"/>
          <p:nvPr/>
        </p:nvSpPr>
        <p:spPr>
          <a:xfrm>
            <a:off x="271217" y="2193575"/>
            <a:ext cx="7015929" cy="191555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140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TURNING IDEAS INTO REALITY:</a:t>
            </a:r>
            <a:r>
              <a:rPr lang="en-US" sz="395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95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15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A BETTER WORLD</a:t>
            </a:r>
          </a:p>
        </p:txBody>
      </p:sp>
      <p:pic>
        <p:nvPicPr>
          <p:cNvPr id="120" name="Shape 1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Shape 2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2612" y="1376132"/>
            <a:ext cx="4808039" cy="4295462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Shape 220"/>
          <p:cNvSpPr/>
          <p:nvPr/>
        </p:nvSpPr>
        <p:spPr>
          <a:xfrm>
            <a:off x="5710176" y="1478266"/>
            <a:ext cx="6096000" cy="40395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ASK: </a:t>
            </a:r>
            <a:r>
              <a:rPr lang="en-US" sz="1800" b="0" i="0" u="none" strike="noStrike" cap="none" baseline="0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What is the problem? How have others approached it? What are your constraints?</a:t>
            </a:r>
          </a:p>
          <a:p>
            <a:pPr marL="0" marR="0" lvl="0" indent="0" algn="l" rtl="0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IMAGINE: </a:t>
            </a:r>
            <a:r>
              <a:rPr lang="en-US" sz="1800" b="0" i="0" u="none" strike="noStrike" cap="none" baseline="0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What are some solutions? Brainstorm ideas. Choose the best one.</a:t>
            </a:r>
          </a:p>
          <a:p>
            <a:pPr marL="0" marR="0" lvl="0" indent="0" algn="l" rtl="0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PLAN: </a:t>
            </a:r>
            <a:r>
              <a:rPr lang="en-US" sz="1800" b="0" i="0" u="none" strike="noStrike" cap="none" baseline="0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Draw a diagram. Make lists of materials you will need.</a:t>
            </a:r>
          </a:p>
          <a:p>
            <a:pPr marL="0" marR="0" lvl="0" indent="0" algn="l" rtl="0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CREATE: </a:t>
            </a:r>
            <a:r>
              <a:rPr lang="en-US" sz="1800" b="0" i="0" u="none" strike="noStrike" cap="none" baseline="0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Follow your plan and create something. Test it out!</a:t>
            </a:r>
          </a:p>
          <a:p>
            <a:pPr marL="0" marR="0" lvl="0" indent="0" algn="l" rtl="0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lang="en-US" sz="1800" b="1" i="0" u="none" strike="noStrike" cap="none" baseline="0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IMPROVE: </a:t>
            </a:r>
            <a:r>
              <a:rPr lang="en-US" sz="1800" b="0" i="0" u="none" strike="noStrike" cap="none" baseline="0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What works? What doesn't? What could work better? Modify your designs to make it better. Test it out!</a:t>
            </a:r>
          </a:p>
          <a:p>
            <a:pPr marL="0" marR="0" lvl="0" indent="0" algn="l" rtl="0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www.teachengineering.org</a:t>
            </a:r>
          </a:p>
        </p:txBody>
      </p:sp>
      <p:sp>
        <p:nvSpPr>
          <p:cNvPr id="221" name="Shape 221"/>
          <p:cNvSpPr txBox="1">
            <a:spLocks noGrp="1"/>
          </p:cNvSpPr>
          <p:nvPr>
            <p:ph type="title"/>
          </p:nvPr>
        </p:nvSpPr>
        <p:spPr>
          <a:xfrm>
            <a:off x="181613" y="-51030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Design Process</a:t>
            </a:r>
          </a:p>
        </p:txBody>
      </p:sp>
      <p:pic>
        <p:nvPicPr>
          <p:cNvPr id="222" name="Shape 2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Shape 2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81264" y="135913"/>
            <a:ext cx="3378765" cy="3164336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Shape 228"/>
          <p:cNvSpPr txBox="1"/>
          <p:nvPr/>
        </p:nvSpPr>
        <p:spPr>
          <a:xfrm>
            <a:off x="8177047" y="3888828"/>
            <a:ext cx="3867806" cy="2308323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 PICTURE OF MATERIALS AGAIN HERE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9" name="Shape 229"/>
          <p:cNvPicPr preferRelativeResize="0"/>
          <p:nvPr/>
        </p:nvPicPr>
        <p:blipFill rotWithShape="1">
          <a:blip r:embed="rId4">
            <a:alphaModFix/>
          </a:blip>
          <a:srcRect l="28215" t="39186" r="11050" b="18988"/>
          <a:stretch/>
        </p:blipFill>
        <p:spPr>
          <a:xfrm>
            <a:off x="6674078" y="3888828"/>
            <a:ext cx="5409062" cy="2471029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118243" y="148255"/>
            <a:ext cx="10515599" cy="91613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Design Process</a:t>
            </a:r>
          </a:p>
        </p:txBody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444302" y="1388640"/>
            <a:ext cx="6967185" cy="51700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Imagine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2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(10 min.)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INDIVIDUALLY: observe available materials, and brainstorm and write design ideas </a:t>
            </a:r>
            <a:r>
              <a:rPr lang="en-US" sz="22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(5 min.)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TEAM: share individual ideas </a:t>
            </a:r>
            <a:r>
              <a:rPr lang="en-US" sz="22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(5 min.) 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2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(5 min.)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Choose and sketch a team design plan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2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(10 min.)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Gather materials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Construct your team design plan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 and Test </a:t>
            </a:r>
            <a:r>
              <a:rPr lang="en-US" sz="20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(10 min.)</a:t>
            </a:r>
          </a:p>
        </p:txBody>
      </p:sp>
      <p:pic>
        <p:nvPicPr>
          <p:cNvPr id="232" name="Shape 2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280675" y="191968"/>
            <a:ext cx="10515599" cy="9827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Reflection</a:t>
            </a:r>
          </a:p>
        </p:txBody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431800" y="1026884"/>
            <a:ext cx="11480800" cy="561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11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went well? Not so well?  Why?</a:t>
            </a:r>
          </a:p>
          <a:p>
            <a:pPr marL="228600" marR="0" lvl="0" indent="-228600" algn="l" rtl="0">
              <a:lnSpc>
                <a:spcPct val="11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aspects of other team designs stood out to you?  </a:t>
            </a:r>
          </a:p>
          <a:p>
            <a:pPr marL="228600" marR="0" lvl="0" indent="-228600" algn="l" rtl="0">
              <a:lnSpc>
                <a:spcPct val="11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Did other designs give you ideas for ways to improve your design?</a:t>
            </a:r>
          </a:p>
          <a:p>
            <a:pPr marL="228600" marR="0" lvl="0" indent="-228600" algn="l" rtl="0">
              <a:lnSpc>
                <a:spcPct val="11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modifications would you make if we had time to complete the design challenge again?</a:t>
            </a:r>
          </a:p>
          <a:p>
            <a:pPr marL="228600" marR="0" lvl="0" indent="-228600" algn="l" rtl="0">
              <a:lnSpc>
                <a:spcPct val="11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did you use potential and kinetic energy in your design?  </a:t>
            </a:r>
          </a:p>
          <a:p>
            <a:pPr marL="228600" marR="0" lvl="0" indent="-50800" algn="l" rtl="0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0" name="Shape 2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title"/>
          </p:nvPr>
        </p:nvSpPr>
        <p:spPr>
          <a:xfrm>
            <a:off x="246112" y="132013"/>
            <a:ext cx="10515599" cy="10452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Wrap Up</a:t>
            </a:r>
          </a:p>
        </p:txBody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499650" y="1165990"/>
            <a:ext cx="10929860" cy="21862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ideas do you have for engineering a better world?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36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can you turn ideas into reality?</a:t>
            </a:r>
          </a:p>
        </p:txBody>
      </p:sp>
      <p:pic>
        <p:nvPicPr>
          <p:cNvPr id="247" name="Shape 247"/>
          <p:cNvPicPr preferRelativeResize="0"/>
          <p:nvPr/>
        </p:nvPicPr>
        <p:blipFill rotWithShape="1">
          <a:blip r:embed="rId3">
            <a:alphaModFix/>
          </a:blip>
          <a:srcRect t="8191"/>
          <a:stretch/>
        </p:blipFill>
        <p:spPr>
          <a:xfrm>
            <a:off x="7744588" y="2204998"/>
            <a:ext cx="3950072" cy="45189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Shape 2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2125" y="317487"/>
            <a:ext cx="5392800" cy="5547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8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material is based upon work supported by the National Science Foundation under Grant No. EEC – 1009607 and through EiF grant 14.06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8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References: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Ohio's new learning standards. </a:t>
            </a:r>
            <a:r>
              <a:rPr lang="en-US" sz="18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Ohio department of education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 08 Aug 2014.  Retrieved from: </a:t>
            </a:r>
            <a:r>
              <a:rPr lang="en-US" sz="18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http://education.ohio.gov/Topics/Ohio-s-New-Learning-Standards/Ohios-New-Learning-Standards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5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 does a bag go after it's checked? - behind the scenes @ AmericanAir. </a:t>
            </a:r>
            <a:r>
              <a:rPr lang="en-US" sz="18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YouTube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06 Jul 2012. Retrieved from: </a:t>
            </a:r>
            <a:r>
              <a:rPr lang="en-US" sz="18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https://www.youtube.com/watch?v=c-5Zoj7llM0</a:t>
            </a:r>
            <a:r>
              <a:rPr lang="en-US"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2800" b="0" i="1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4" name="Shape 25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31103" y="189185"/>
            <a:ext cx="5729669" cy="6237889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Shape 255"/>
          <p:cNvSpPr/>
          <p:nvPr/>
        </p:nvSpPr>
        <p:spPr>
          <a:xfrm>
            <a:off x="7861190" y="6428051"/>
            <a:ext cx="2185277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www.discovere.org</a:t>
            </a:r>
            <a:r>
              <a:rPr lang="en-US" sz="1800" b="0" i="0" u="none" strike="noStrike" cap="none" baseline="0">
                <a:solidFill>
                  <a:srgbClr val="7D7D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pic>
        <p:nvPicPr>
          <p:cNvPr id="256" name="Shape 25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Shape 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40600" y="-207697"/>
            <a:ext cx="4718050" cy="2752196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Shape 127"/>
          <p:cNvSpPr/>
          <p:nvPr/>
        </p:nvSpPr>
        <p:spPr>
          <a:xfrm>
            <a:off x="8943084" y="2012433"/>
            <a:ext cx="1415772" cy="2154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images.businessweek.com</a:t>
            </a:r>
          </a:p>
        </p:txBody>
      </p:sp>
      <p:pic>
        <p:nvPicPr>
          <p:cNvPr id="128" name="Shape 1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499350" y="2352366"/>
            <a:ext cx="4559300" cy="1875013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/>
          <p:nvPr/>
        </p:nvSpPr>
        <p:spPr>
          <a:xfrm>
            <a:off x="7516714" y="4167203"/>
            <a:ext cx="1120819" cy="2154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www.wistatefair.com</a:t>
            </a:r>
          </a:p>
        </p:txBody>
      </p:sp>
      <p:pic>
        <p:nvPicPr>
          <p:cNvPr id="130" name="Shape 13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450928" y="4427892"/>
            <a:ext cx="3655977" cy="2430108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Shape 131"/>
          <p:cNvSpPr/>
          <p:nvPr/>
        </p:nvSpPr>
        <p:spPr>
          <a:xfrm>
            <a:off x="10030096" y="4249251"/>
            <a:ext cx="1213793" cy="2154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www.gettyimages.com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137884" y="-76200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does an engineer do?</a:t>
            </a:r>
          </a:p>
        </p:txBody>
      </p:sp>
      <p:sp>
        <p:nvSpPr>
          <p:cNvPr id="133" name="Shape 133"/>
          <p:cNvSpPr txBox="1"/>
          <p:nvPr/>
        </p:nvSpPr>
        <p:spPr>
          <a:xfrm>
            <a:off x="290286" y="1168400"/>
            <a:ext cx="6894284" cy="52076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Solve problems, and shape the future!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 and design new “things” essential to health, happiness and safety: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Chemical things – food, medicine, shampoo, fuels…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Building things – bridges, skyscrapers, roads…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Technology things – iPods, Cameras, electronic gadgets…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 things – toys, roller coasters, sporting goods...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Important things – water systems, medical devices and tools…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Much, much more….</a:t>
            </a:r>
            <a:r>
              <a:rPr lang="en-US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list is endless</a:t>
            </a:r>
          </a:p>
        </p:txBody>
      </p:sp>
      <p:pic>
        <p:nvPicPr>
          <p:cNvPr id="134" name="Shape 13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9384517" y="6164512"/>
            <a:ext cx="1516762" cy="2154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www.engineeringmessages.org</a:t>
            </a:r>
            <a:r>
              <a:rPr lang="en-US" sz="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100379" y="55813"/>
            <a:ext cx="10515599" cy="9994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do engineers do this?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84281" y="1304969"/>
            <a:ext cx="5951483" cy="47678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Help others by solving all sorts of problems.</a:t>
            </a:r>
          </a:p>
          <a:p>
            <a:pPr marL="228600" marR="0" lvl="0" indent="-228600" algn="l" rtl="0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one of their most important tools: their own creativity.</a:t>
            </a:r>
          </a:p>
          <a:p>
            <a:pPr marL="228600" marR="0" lvl="0" indent="-228600" algn="l" rtl="0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 in design teams.</a:t>
            </a:r>
          </a:p>
          <a:p>
            <a:pPr marL="228600" marR="0" lvl="0" indent="-228600" algn="l" rtl="0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cool tools such as computers, microscopes, testing machines, etc.</a:t>
            </a:r>
          </a:p>
          <a:p>
            <a:pPr marL="228600" marR="0" lvl="0" indent="-228600" algn="l" rtl="0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Communicate with lots of people about problems they need solved.</a:t>
            </a:r>
          </a:p>
          <a:p>
            <a:pPr marL="228600" marR="0" lvl="0" indent="-228600" algn="l" rtl="0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Share ideas and solutions with others through presentations and/or writing.</a:t>
            </a:r>
          </a:p>
        </p:txBody>
      </p:sp>
      <p:pic>
        <p:nvPicPr>
          <p:cNvPr id="143" name="Shape 1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36852" y="965200"/>
            <a:ext cx="4072770" cy="5239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237194" y="725710"/>
            <a:ext cx="11806988" cy="150910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Today you will be a civil engineer – </a:t>
            </a:r>
            <a:br>
              <a:rPr lang="en-US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will design, build and test a luggage ramp!!!!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856342" y="2506960"/>
            <a:ext cx="10515599" cy="41235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http://www.youtube.com/watch?v=c-5Zoj7llM0</a:t>
            </a:r>
          </a:p>
        </p:txBody>
      </p:sp>
      <p:pic>
        <p:nvPicPr>
          <p:cNvPr id="152" name="Shape 1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08207" y="3065602"/>
            <a:ext cx="5968264" cy="310439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Shape 153"/>
          <p:cNvSpPr txBox="1"/>
          <p:nvPr/>
        </p:nvSpPr>
        <p:spPr>
          <a:xfrm>
            <a:off x="151180" y="106613"/>
            <a:ext cx="10515599" cy="9994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a Better World</a:t>
            </a:r>
          </a:p>
        </p:txBody>
      </p:sp>
      <p:pic>
        <p:nvPicPr>
          <p:cNvPr id="154" name="Shape 1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/>
        </p:nvSpPr>
        <p:spPr>
          <a:xfrm>
            <a:off x="204475" y="282340"/>
            <a:ext cx="10515599" cy="104106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Design Problem</a:t>
            </a:r>
            <a:r>
              <a:rPr lang="en-US" sz="4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4400" b="1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Shape 161"/>
          <p:cNvSpPr/>
          <p:nvPr/>
        </p:nvSpPr>
        <p:spPr>
          <a:xfrm>
            <a:off x="562427" y="1469574"/>
            <a:ext cx="11067142" cy="34163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work as a line crewmember (a person that loads and unloads luggage) for an airline company. 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36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Because unloading luggage from an airplane by hand is time consuming and inefficient, you decide to try and come up with a better luggage transport system. </a:t>
            </a:r>
          </a:p>
        </p:txBody>
      </p:sp>
      <p:pic>
        <p:nvPicPr>
          <p:cNvPr id="162" name="Shape 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/>
        </p:nvSpPr>
        <p:spPr>
          <a:xfrm>
            <a:off x="153675" y="307740"/>
            <a:ext cx="10515599" cy="78445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Design Challenge</a:t>
            </a:r>
            <a:r>
              <a:rPr lang="en-US" sz="4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4400" b="1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508000" y="1479624"/>
            <a:ext cx="11248570" cy="34163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challenge is to design a more efficient system for transporting luggage straight from the airplane to the conveyor belt where passengers pick up their belongings. 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36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design must transfer marbles from an elevated cup (airplane) to a cup on a lower level (baggage claim area). </a:t>
            </a:r>
          </a:p>
        </p:txBody>
      </p:sp>
      <p:pic>
        <p:nvPicPr>
          <p:cNvPr id="170" name="Shape 1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580570" y="1179286"/>
            <a:ext cx="11194142" cy="49976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and build a ramp to move the marbles from the top cup (airplane) to the bottom cup (luggage rack).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only materials provided.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Don’t let marbles fall off of your design.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Transport all the marbles.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 fun!!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187126" y="39570"/>
            <a:ext cx="11181346" cy="102440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Goals</a:t>
            </a:r>
          </a:p>
        </p:txBody>
      </p:sp>
      <p:pic>
        <p:nvPicPr>
          <p:cNvPr id="178" name="Shape 1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747485" y="873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Materials Available to Build your Design</a:t>
            </a:r>
          </a:p>
        </p:txBody>
      </p:sp>
      <p:pic>
        <p:nvPicPr>
          <p:cNvPr id="185" name="Shape 1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0130" y="2376632"/>
            <a:ext cx="1974138" cy="1480603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Shape 186"/>
          <p:cNvSpPr/>
          <p:nvPr/>
        </p:nvSpPr>
        <p:spPr>
          <a:xfrm>
            <a:off x="2379309" y="3063316"/>
            <a:ext cx="574195" cy="1015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6000" b="1" i="0" u="none" strike="noStrike" cap="none" baseline="0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pic>
        <p:nvPicPr>
          <p:cNvPr id="187" name="Shape 18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89682" y="2392522"/>
            <a:ext cx="1975103" cy="1481327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Shape 188"/>
          <p:cNvSpPr/>
          <p:nvPr/>
        </p:nvSpPr>
        <p:spPr>
          <a:xfrm>
            <a:off x="5090589" y="3044792"/>
            <a:ext cx="574195" cy="1015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6000" b="1" i="0" u="none" strike="noStrike" cap="none" baseline="0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pic>
        <p:nvPicPr>
          <p:cNvPr id="189" name="Shape 18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79309" y="4775517"/>
            <a:ext cx="1975103" cy="1481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Shape 19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769163" y="2461444"/>
            <a:ext cx="1975103" cy="1481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Shape 19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434189" y="4775517"/>
            <a:ext cx="1975103" cy="1481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Shape 19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421742" y="2375908"/>
            <a:ext cx="1975103" cy="1481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Shape 19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377687" y="4775517"/>
            <a:ext cx="1975103" cy="1481327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Shape 194"/>
          <p:cNvSpPr/>
          <p:nvPr/>
        </p:nvSpPr>
        <p:spPr>
          <a:xfrm>
            <a:off x="10525509" y="3065599"/>
            <a:ext cx="1351652" cy="1015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6000" b="1" i="0" u="none" strike="noStrike" cap="none" baseline="0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6 in</a:t>
            </a:r>
          </a:p>
        </p:txBody>
      </p:sp>
      <p:sp>
        <p:nvSpPr>
          <p:cNvPr id="195" name="Shape 195"/>
          <p:cNvSpPr/>
          <p:nvPr/>
        </p:nvSpPr>
        <p:spPr>
          <a:xfrm>
            <a:off x="9240506" y="5382941"/>
            <a:ext cx="1517722" cy="1015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6000" b="1" i="0" u="none" strike="noStrike" cap="none" baseline="0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1 yd</a:t>
            </a:r>
          </a:p>
        </p:txBody>
      </p:sp>
      <p:sp>
        <p:nvSpPr>
          <p:cNvPr id="196" name="Shape 196"/>
          <p:cNvSpPr/>
          <p:nvPr/>
        </p:nvSpPr>
        <p:spPr>
          <a:xfrm>
            <a:off x="6778596" y="5324389"/>
            <a:ext cx="574195" cy="1015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6000" b="1" i="0" u="none" strike="noStrike" cap="none" baseline="0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</a:p>
        </p:txBody>
      </p:sp>
      <p:sp>
        <p:nvSpPr>
          <p:cNvPr id="197" name="Shape 197"/>
          <p:cNvSpPr/>
          <p:nvPr/>
        </p:nvSpPr>
        <p:spPr>
          <a:xfrm>
            <a:off x="3780217" y="5364746"/>
            <a:ext cx="574195" cy="1015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6000" b="1" i="0" u="none" strike="noStrike" cap="none" baseline="0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sp>
        <p:nvSpPr>
          <p:cNvPr id="198" name="Shape 198"/>
          <p:cNvSpPr/>
          <p:nvPr/>
        </p:nvSpPr>
        <p:spPr>
          <a:xfrm>
            <a:off x="8293739" y="3100647"/>
            <a:ext cx="574195" cy="1015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6000" b="1" i="0" u="none" strike="noStrike" cap="none" baseline="0">
                <a:solidFill>
                  <a:srgbClr val="515151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</a:p>
        </p:txBody>
      </p:sp>
      <p:sp>
        <p:nvSpPr>
          <p:cNvPr id="199" name="Shape 199"/>
          <p:cNvSpPr txBox="1"/>
          <p:nvPr/>
        </p:nvSpPr>
        <p:spPr>
          <a:xfrm>
            <a:off x="280673" y="102034"/>
            <a:ext cx="10515599" cy="10132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Materials</a:t>
            </a:r>
          </a:p>
        </p:txBody>
      </p:sp>
      <p:pic>
        <p:nvPicPr>
          <p:cNvPr id="200" name="Shape 20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308429" y="1106712"/>
            <a:ext cx="11484427" cy="496139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 cup full of marbles will be elevated (airplane) and there will be another cup at a lower level (luggage rack).  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have to get the marbles from the top cup (airplane) to the bottom cup (luggage rack) using your design.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Each team may have 3 trials.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7" name="Shape 207"/>
          <p:cNvGrpSpPr/>
          <p:nvPr/>
        </p:nvGrpSpPr>
        <p:grpSpPr>
          <a:xfrm>
            <a:off x="5905668" y="3118595"/>
            <a:ext cx="3616873" cy="3198069"/>
            <a:chOff x="2803241" y="3318167"/>
            <a:chExt cx="3616873" cy="3198069"/>
          </a:xfrm>
        </p:grpSpPr>
        <p:pic>
          <p:nvPicPr>
            <p:cNvPr id="208" name="Shape 20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803241" y="3875964"/>
              <a:ext cx="2249512" cy="26402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" name="Shape 209"/>
            <p:cNvPicPr preferRelativeResize="0"/>
            <p:nvPr/>
          </p:nvPicPr>
          <p:blipFill rotWithShape="1">
            <a:blip r:embed="rId4">
              <a:alphaModFix/>
            </a:blip>
            <a:srcRect t="47995" r="50000" b="7854"/>
            <a:stretch/>
          </p:blipFill>
          <p:spPr>
            <a:xfrm>
              <a:off x="3911789" y="3318167"/>
              <a:ext cx="1140962" cy="8540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" name="Shape 210"/>
            <p:cNvPicPr preferRelativeResize="0"/>
            <p:nvPr/>
          </p:nvPicPr>
          <p:blipFill rotWithShape="1">
            <a:blip r:embed="rId4">
              <a:alphaModFix/>
            </a:blip>
            <a:srcRect t="47995" r="50000" b="7854"/>
            <a:stretch/>
          </p:blipFill>
          <p:spPr>
            <a:xfrm rot="-5400000">
              <a:off x="5265193" y="5518713"/>
              <a:ext cx="1140962" cy="8540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" name="Shape 211"/>
            <p:cNvPicPr preferRelativeResize="0"/>
            <p:nvPr/>
          </p:nvPicPr>
          <p:blipFill rotWithShape="1">
            <a:blip r:embed="rId5">
              <a:alphaModFix/>
            </a:blip>
            <a:srcRect l="18914" r="8967" b="50000"/>
            <a:stretch/>
          </p:blipFill>
          <p:spPr>
            <a:xfrm rot="2700020">
              <a:off x="4378225" y="4311740"/>
              <a:ext cx="2060812" cy="8000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2" name="Shape 212"/>
          <p:cNvSpPr txBox="1"/>
          <p:nvPr/>
        </p:nvSpPr>
        <p:spPr>
          <a:xfrm>
            <a:off x="245244" y="32485"/>
            <a:ext cx="9500929" cy="127009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Testing</a:t>
            </a:r>
          </a:p>
        </p:txBody>
      </p:sp>
      <p:pic>
        <p:nvPicPr>
          <p:cNvPr id="213" name="Shape 2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Perspective">
      <a:dk1>
        <a:srgbClr val="000000"/>
      </a:dk1>
      <a:lt1>
        <a:srgbClr val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1128</Words>
  <Application>Microsoft Office PowerPoint</Application>
  <PresentationFormat>Widescreen</PresentationFormat>
  <Paragraphs>153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arial</vt:lpstr>
      <vt:lpstr>Calibri</vt:lpstr>
      <vt:lpstr>Office Theme</vt:lpstr>
      <vt:lpstr>PowerPoint Presentation</vt:lpstr>
      <vt:lpstr>What does an engineer do?</vt:lpstr>
      <vt:lpstr>How do engineers do this?</vt:lpstr>
      <vt:lpstr> Today you will be a civil engineer –  You will design, build and test a luggage ramp!!!!</vt:lpstr>
      <vt:lpstr>PowerPoint Presentation</vt:lpstr>
      <vt:lpstr>PowerPoint Presentation</vt:lpstr>
      <vt:lpstr>Design Goals</vt:lpstr>
      <vt:lpstr>Materials Available to Build your Design</vt:lpstr>
      <vt:lpstr>PowerPoint Presentation</vt:lpstr>
      <vt:lpstr>Engineering Design Process</vt:lpstr>
      <vt:lpstr>Engineering Design Process</vt:lpstr>
      <vt:lpstr>Design Reflection</vt:lpstr>
      <vt:lpstr>Wrap Up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</dc:creator>
  <cp:lastModifiedBy>Natalie</cp:lastModifiedBy>
  <cp:revision>1</cp:revision>
  <dcterms:modified xsi:type="dcterms:W3CDTF">2015-09-01T23:03:36Z</dcterms:modified>
</cp:coreProperties>
</file>