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402" autoAdjust="0"/>
  </p:normalViewPr>
  <p:slideViewPr>
    <p:cSldViewPr snapToGrid="0">
      <p:cViewPr varScale="1">
        <p:scale>
          <a:sx n="51" d="100"/>
          <a:sy n="51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7374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1100" u="sng">
                <a:solidFill>
                  <a:schemeClr val="dk1"/>
                </a:solidFill>
              </a:rPr>
              <a:t>Slide 1:</a:t>
            </a:r>
            <a:r>
              <a:rPr lang="en-US" sz="1100">
                <a:solidFill>
                  <a:schemeClr val="dk1"/>
                </a:solidFill>
              </a:rPr>
              <a:t>  As the pre-activity survey is distributed to students, introduce yourself and provide enough of an activity overview to gain students excitement.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Allow time for students to individually complete their pre-activity survey.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Divide group into teams of 4 or 5 students each.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887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rabicPeriod" startAt="6"/>
            </a:pPr>
            <a:r>
              <a:rPr lang="en-US" sz="1100" u="sng">
                <a:solidFill>
                  <a:schemeClr val="dk1"/>
                </a:solidFill>
              </a:rPr>
              <a:t>Slide 10:</a:t>
            </a:r>
            <a:r>
              <a:rPr lang="en-US" sz="1100">
                <a:solidFill>
                  <a:schemeClr val="dk1"/>
                </a:solidFill>
              </a:rPr>
              <a:t> Introduce the Engineering Design Process. Explain that engineers use it as a tool to help them more effectively solve problems.</a:t>
            </a: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99723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rabicPeriod" startAt="7"/>
            </a:pPr>
            <a:r>
              <a:rPr lang="en-US" sz="1100" u="sng">
                <a:solidFill>
                  <a:schemeClr val="dk1"/>
                </a:solidFill>
              </a:rPr>
              <a:t>Slide 11:</a:t>
            </a:r>
            <a:r>
              <a:rPr lang="en-US" sz="1100">
                <a:solidFill>
                  <a:schemeClr val="dk1"/>
                </a:solidFill>
              </a:rPr>
              <a:t> Explain the working process: How teams will use the engineering design process as they complete the challenge: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SzPct val="100000"/>
              <a:buNone/>
            </a:pPr>
            <a:r>
              <a:rPr lang="en-US" sz="1100" b="1">
                <a:solidFill>
                  <a:schemeClr val="dk1"/>
                </a:solidFill>
              </a:rPr>
              <a:t>Imagine</a:t>
            </a:r>
            <a:r>
              <a:rPr lang="en-US" sz="1100">
                <a:solidFill>
                  <a:schemeClr val="dk1"/>
                </a:solidFill>
              </a:rPr>
              <a:t> </a:t>
            </a:r>
            <a:r>
              <a:rPr lang="en-US" sz="1100" i="1">
                <a:solidFill>
                  <a:schemeClr val="dk1"/>
                </a:solidFill>
              </a:rPr>
              <a:t>(10 min.)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US" sz="1100">
                <a:solidFill>
                  <a:schemeClr val="dk1"/>
                </a:solidFill>
              </a:rPr>
              <a:t>INDIVIDUALLY: observe available materials, and brainstorm and write design ideas </a:t>
            </a:r>
            <a:r>
              <a:rPr lang="en-US" sz="1100" i="1">
                <a:solidFill>
                  <a:schemeClr val="dk1"/>
                </a:solidFill>
              </a:rPr>
              <a:t>(5 min.)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US" sz="1100">
                <a:solidFill>
                  <a:schemeClr val="dk1"/>
                </a:solidFill>
              </a:rPr>
              <a:t>TEAM: share individual ideas </a:t>
            </a:r>
            <a:r>
              <a:rPr lang="en-US" sz="1100" i="1">
                <a:solidFill>
                  <a:schemeClr val="dk1"/>
                </a:solidFill>
              </a:rPr>
              <a:t>(5 min.)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SzPct val="100000"/>
              <a:buNone/>
            </a:pPr>
            <a:r>
              <a:rPr lang="en-US" sz="1100" b="1">
                <a:solidFill>
                  <a:schemeClr val="dk1"/>
                </a:solidFill>
              </a:rPr>
              <a:t>Plan</a:t>
            </a:r>
            <a:r>
              <a:rPr lang="en-US" sz="1100">
                <a:solidFill>
                  <a:schemeClr val="dk1"/>
                </a:solidFill>
              </a:rPr>
              <a:t> </a:t>
            </a:r>
            <a:r>
              <a:rPr lang="en-US" sz="1100" i="1">
                <a:solidFill>
                  <a:schemeClr val="dk1"/>
                </a:solidFill>
              </a:rPr>
              <a:t>(5 min.)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US" sz="1100">
                <a:solidFill>
                  <a:schemeClr val="dk1"/>
                </a:solidFill>
              </a:rPr>
              <a:t>Choose and sketch a team design plan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SzPct val="100000"/>
              <a:buNone/>
            </a:pPr>
            <a:r>
              <a:rPr lang="en-US" sz="1100" b="1">
                <a:solidFill>
                  <a:schemeClr val="dk1"/>
                </a:solidFill>
              </a:rPr>
              <a:t>Create</a:t>
            </a:r>
            <a:r>
              <a:rPr lang="en-US" sz="1100">
                <a:solidFill>
                  <a:schemeClr val="dk1"/>
                </a:solidFill>
              </a:rPr>
              <a:t> </a:t>
            </a:r>
            <a:r>
              <a:rPr lang="en-US" sz="1100" i="1">
                <a:solidFill>
                  <a:schemeClr val="dk1"/>
                </a:solidFill>
              </a:rPr>
              <a:t>(10 min.)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US" sz="1100">
                <a:solidFill>
                  <a:schemeClr val="dk1"/>
                </a:solidFill>
              </a:rPr>
              <a:t>Gather materials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lphaLcPeriod"/>
            </a:pPr>
            <a:r>
              <a:rPr lang="en-US" sz="1100">
                <a:solidFill>
                  <a:schemeClr val="dk1"/>
                </a:solidFill>
              </a:rPr>
              <a:t>Construct your team design plan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SzPct val="100000"/>
              <a:buNone/>
            </a:pPr>
            <a:r>
              <a:rPr lang="en-US" sz="1100" b="1">
                <a:solidFill>
                  <a:schemeClr val="dk1"/>
                </a:solidFill>
              </a:rPr>
              <a:t>Improve and Test </a:t>
            </a:r>
            <a:r>
              <a:rPr lang="en-US" sz="1100" i="1">
                <a:solidFill>
                  <a:schemeClr val="dk1"/>
                </a:solidFill>
              </a:rPr>
              <a:t>(10 min.)</a:t>
            </a:r>
          </a:p>
          <a:p>
            <a:pPr marL="9144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•"/>
            </a:pPr>
            <a:r>
              <a:rPr lang="en-US" sz="1100">
                <a:solidFill>
                  <a:schemeClr val="dk1"/>
                </a:solidFill>
              </a:rPr>
              <a:t>Teams decide on and make any last minute improvements before testing.</a:t>
            </a:r>
          </a:p>
          <a:p>
            <a:pPr marL="9144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•"/>
            </a:pPr>
            <a:r>
              <a:rPr lang="en-US" sz="1100">
                <a:solidFill>
                  <a:schemeClr val="dk1"/>
                </a:solidFill>
              </a:rPr>
              <a:t>Make sure the marbles are being properly transferred from the top cup (airplane) to the bottom cup (luggage rack).  Students get 3 trials to test their design.</a:t>
            </a:r>
          </a:p>
          <a:p>
            <a:pPr marL="9144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•"/>
            </a:pPr>
            <a:r>
              <a:rPr lang="en-US" sz="1100">
                <a:solidFill>
                  <a:schemeClr val="dk1"/>
                </a:solidFill>
              </a:rPr>
              <a:t>Each team tests their prototype while other teams observe.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543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rabicPeriod" startAt="8"/>
            </a:pPr>
            <a:r>
              <a:rPr lang="en-US" sz="1100" u="sng">
                <a:solidFill>
                  <a:schemeClr val="dk1"/>
                </a:solidFill>
              </a:rPr>
              <a:t>Slide 12:</a:t>
            </a:r>
            <a:r>
              <a:rPr lang="en-US" sz="1100">
                <a:solidFill>
                  <a:schemeClr val="dk1"/>
                </a:solidFill>
              </a:rPr>
              <a:t> Facilitate a whole group reflection on final prototype design and testing results by asking questions such as the following.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>
                <a:solidFill>
                  <a:schemeClr val="dk1"/>
                </a:solidFill>
              </a:rPr>
              <a:t>What do you like best about your design? 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>
                <a:solidFill>
                  <a:schemeClr val="dk1"/>
                </a:solidFill>
              </a:rPr>
              <a:t>What do you like least about your design?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>
                <a:solidFill>
                  <a:schemeClr val="dk1"/>
                </a:solidFill>
              </a:rPr>
              <a:t>What aspects of other team designs stood out to you, and/or gave you ideas for improving your own team’s design?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>
                <a:solidFill>
                  <a:schemeClr val="dk1"/>
                </a:solidFill>
              </a:rPr>
              <a:t>What modifications would you make if we had time to complete the design challenge again?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>
                <a:solidFill>
                  <a:schemeClr val="dk1"/>
                </a:solidFill>
              </a:rPr>
              <a:t>How did you use potential and kinetic energy in your design? 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>
                <a:solidFill>
                  <a:schemeClr val="dk1"/>
                </a:solidFill>
              </a:rPr>
              <a:t>How does their process relate their process to engineering process?</a:t>
            </a:r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37881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rabicPeriod" startAt="9"/>
            </a:pPr>
            <a:r>
              <a:rPr lang="en-US" sz="1100" u="sng">
                <a:solidFill>
                  <a:schemeClr val="dk1"/>
                </a:solidFill>
              </a:rPr>
              <a:t>Slide 13:</a:t>
            </a:r>
            <a:r>
              <a:rPr lang="en-US" sz="1100">
                <a:solidFill>
                  <a:schemeClr val="dk1"/>
                </a:solidFill>
              </a:rPr>
              <a:t> Conclude by discussing the following questions as post-activity surveys are distributed.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>
                <a:solidFill>
                  <a:schemeClr val="dk1"/>
                </a:solidFill>
              </a:rPr>
              <a:t>What ideas do you have for engineering a better world?</a:t>
            </a:r>
          </a:p>
          <a:p>
            <a:pPr marL="457200" lvl="0" indent="-29845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>
                <a:solidFill>
                  <a:schemeClr val="dk1"/>
                </a:solidFill>
              </a:rPr>
              <a:t>How can you turn ideas into reality?</a:t>
            </a: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68960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AutoNum type="arabicPeriod" startAt="10"/>
            </a:pPr>
            <a:r>
              <a:rPr lang="en-US" sz="1100">
                <a:solidFill>
                  <a:schemeClr val="dk1"/>
                </a:solidFill>
              </a:rPr>
              <a:t>Allow time for students to complete their post-activity survey.</a:t>
            </a: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1823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rabicPeriod" startAt="4"/>
            </a:pPr>
            <a:r>
              <a:rPr lang="en-US" sz="1100" u="sng">
                <a:solidFill>
                  <a:schemeClr val="dk1"/>
                </a:solidFill>
              </a:rPr>
              <a:t>Slides 2 and 3:</a:t>
            </a:r>
            <a:r>
              <a:rPr lang="en-US" sz="1100">
                <a:solidFill>
                  <a:schemeClr val="dk1"/>
                </a:solidFill>
              </a:rPr>
              <a:t>  Discuss engineering and what engineers do.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00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all engineers do the same thing?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NO, NO, NO!!!!!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types of engineers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Mechanical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Electrical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do many different types of jobs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</a:p>
          <a:p>
            <a:pPr marL="457200" marR="0" lvl="1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Much, much more!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54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AutoNum type="arabicPeriod" startAt="5"/>
            </a:pPr>
            <a:r>
              <a:rPr lang="en-US" sz="1100">
                <a:solidFill>
                  <a:schemeClr val="dk1"/>
                </a:solidFill>
              </a:rPr>
              <a:t>Present the engineering design problem and challenge, following the presentation: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 u="sng">
                <a:solidFill>
                  <a:schemeClr val="dk1"/>
                </a:solidFill>
              </a:rPr>
              <a:t>Slide 4:</a:t>
            </a:r>
            <a:r>
              <a:rPr lang="en-US" sz="1100">
                <a:solidFill>
                  <a:schemeClr val="dk1"/>
                </a:solidFill>
              </a:rPr>
              <a:t> Show “</a:t>
            </a:r>
            <a:r>
              <a:rPr lang="en-US" sz="1100">
                <a:solidFill>
                  <a:srgbClr val="222222"/>
                </a:solidFill>
              </a:rPr>
              <a:t>Where does a bag go after it's checked? - Behind the Scenes @American Air</a:t>
            </a:r>
            <a:r>
              <a:rPr lang="en-US" sz="1100" b="1">
                <a:solidFill>
                  <a:srgbClr val="222222"/>
                </a:solidFill>
              </a:rPr>
              <a:t>” </a:t>
            </a:r>
            <a:r>
              <a:rPr lang="en-US" sz="1100">
                <a:solidFill>
                  <a:schemeClr val="dk1"/>
                </a:solidFill>
              </a:rPr>
              <a:t>video (2m58s).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 u="sng">
                <a:solidFill>
                  <a:schemeClr val="dk1"/>
                </a:solidFill>
              </a:rPr>
              <a:t>Slide 5:</a:t>
            </a:r>
            <a:r>
              <a:rPr lang="en-US" sz="1100">
                <a:solidFill>
                  <a:schemeClr val="dk1"/>
                </a:solidFill>
              </a:rPr>
              <a:t> Present the real-world engineering design problem (scenario).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1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 u="sng">
                <a:solidFill>
                  <a:schemeClr val="dk1"/>
                </a:solidFill>
              </a:rPr>
              <a:t>Slide 6:</a:t>
            </a:r>
            <a:r>
              <a:rPr lang="en-US" sz="1100">
                <a:solidFill>
                  <a:schemeClr val="dk1"/>
                </a:solidFill>
              </a:rPr>
              <a:t> Introduce the Engineering Design Challenge.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263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 u="sng">
                <a:solidFill>
                  <a:schemeClr val="dk1"/>
                </a:solidFill>
              </a:rPr>
              <a:t>Slide 7:</a:t>
            </a:r>
            <a:r>
              <a:rPr lang="en-US" sz="1100">
                <a:solidFill>
                  <a:schemeClr val="dk1"/>
                </a:solidFill>
              </a:rPr>
              <a:t> Discuss Engineering Design Goals.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368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 u="sng">
                <a:solidFill>
                  <a:schemeClr val="dk1"/>
                </a:solidFill>
              </a:rPr>
              <a:t>Slide 8:</a:t>
            </a:r>
            <a:r>
              <a:rPr lang="en-US" sz="1100">
                <a:solidFill>
                  <a:schemeClr val="dk1"/>
                </a:solidFill>
              </a:rPr>
              <a:t> Introduce resources (materials) available to each team.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Quantities of each material are on slide. (popsicle sticks, toilet paper tubes, straws, tape, construction paper, notecards,  and string)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33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Clr>
                <a:schemeClr val="dk1"/>
              </a:buClr>
              <a:buSzPct val="100000"/>
              <a:buChar char="●"/>
            </a:pPr>
            <a:r>
              <a:rPr lang="en-US" sz="1100" u="sng">
                <a:solidFill>
                  <a:schemeClr val="dk1"/>
                </a:solidFill>
              </a:rPr>
              <a:t>Slide 9:</a:t>
            </a:r>
            <a:r>
              <a:rPr lang="en-US" sz="1100">
                <a:solidFill>
                  <a:schemeClr val="dk1"/>
                </a:solidFill>
              </a:rPr>
              <a:t> Explain prototype-testing procedures.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5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20" name="Shape 20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1/19/15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F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discovere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ohio.gov/Topics/Ohio-s-New-Learning-Standards/Ohios-New-Learning-Standard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scovere.org/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s://www.youtube.com/watch?v=c-5Zoj7llM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ttyimages.com/detail/photo/doctor-and-nurses-taking-care-of-patient-royalty-free-image/dv418101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statefair.com/wp/mobile-amusement-ride-and-game-operators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://images.businessweek.com/ss/09/12/1210_best_internship_companies/5.htm" TargetMode="Externa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messages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2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765516" y="4274700"/>
            <a:ext cx="5794675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Marble Ramp Kit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7146" y="220715"/>
            <a:ext cx="4824667" cy="601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9173703" y="6398203"/>
            <a:ext cx="1830626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www.discovere.org</a:t>
            </a:r>
            <a:r>
              <a:rPr lang="en-US" sz="1200" b="0" i="0" u="none" strike="noStrike" cap="none" baseline="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271217" y="2193575"/>
            <a:ext cx="7015929" cy="19155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TURNING IDEAS INTO REALITY:</a:t>
            </a:r>
            <a:r>
              <a:rPr lang="en-US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15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A BETTER WORLD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612" y="1376132"/>
            <a:ext cx="4808039" cy="429546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710176" y="1478266"/>
            <a:ext cx="6096000" cy="40395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50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ASK: </a:t>
            </a:r>
            <a:r>
              <a:rPr lang="en-US" sz="1800" b="0" i="0" u="none" strike="noStrike" cap="none" baseline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What is the problem? How have others approached it? What are your constraints?</a:t>
            </a:r>
          </a:p>
          <a:p>
            <a:pPr marL="0" marR="0" lvl="0" indent="0" algn="l" rtl="0">
              <a:spcBef>
                <a:spcPts val="0"/>
              </a:spcBef>
              <a:spcAft>
                <a:spcPts val="150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IMAGINE: </a:t>
            </a:r>
            <a:r>
              <a:rPr lang="en-US" sz="1800" b="0" i="0" u="none" strike="noStrike" cap="none" baseline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What are some solutions? Brainstorm ideas. Choose the best one.</a:t>
            </a:r>
          </a:p>
          <a:p>
            <a:pPr marL="0" marR="0" lvl="0" indent="0" algn="l" rtl="0">
              <a:spcBef>
                <a:spcPts val="0"/>
              </a:spcBef>
              <a:spcAft>
                <a:spcPts val="150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PLAN: </a:t>
            </a:r>
            <a:r>
              <a:rPr lang="en-US" sz="1800" b="0" i="0" u="none" strike="noStrike" cap="none" baseline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Draw a diagram. Make lists of materials you will need.</a:t>
            </a:r>
          </a:p>
          <a:p>
            <a:pPr marL="0" marR="0" lvl="0" indent="0" algn="l" rtl="0">
              <a:spcBef>
                <a:spcPts val="0"/>
              </a:spcBef>
              <a:spcAft>
                <a:spcPts val="150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CREATE: </a:t>
            </a:r>
            <a:r>
              <a:rPr lang="en-US" sz="1800" b="0" i="0" u="none" strike="noStrike" cap="none" baseline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Follow your plan and create something. Test it out!</a:t>
            </a:r>
          </a:p>
          <a:p>
            <a:pPr marL="0" marR="0" lvl="0" indent="0" algn="l" rtl="0">
              <a:spcBef>
                <a:spcPts val="0"/>
              </a:spcBef>
              <a:spcAft>
                <a:spcPts val="150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IMPROVE: </a:t>
            </a:r>
            <a:r>
              <a:rPr lang="en-US" sz="1800" b="0" i="0" u="none" strike="noStrike" cap="none" baseline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What works? What doesn't? What could work better? Modify your designs to make it better. Test it out!</a:t>
            </a:r>
          </a:p>
          <a:p>
            <a:pPr marL="0" marR="0" lvl="0" indent="0" algn="l" rtl="0">
              <a:spcBef>
                <a:spcPts val="0"/>
              </a:spcBef>
              <a:spcAft>
                <a:spcPts val="150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rPr>
              <a:t>www.teachengineering.org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81613" y="-5103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Design Process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1264" y="135913"/>
            <a:ext cx="3378765" cy="316433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8177047" y="3888828"/>
            <a:ext cx="3867806" cy="230832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PICTURE OF MATERIALS AGAIN HERE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</a:blip>
          <a:srcRect l="28215" t="39186" r="11050" b="18988"/>
          <a:stretch/>
        </p:blipFill>
        <p:spPr>
          <a:xfrm>
            <a:off x="6674078" y="3888828"/>
            <a:ext cx="5409062" cy="247102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118243" y="148255"/>
            <a:ext cx="10515599" cy="916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Design Process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44302" y="1388640"/>
            <a:ext cx="6967185" cy="51700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 min.)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INDIVIDUALLY: observe available materials, and brainstorm and write design ideas </a:t>
            </a:r>
            <a:r>
              <a:rPr lang="en-US" sz="2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 min.)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TEAM: share individual ideas </a:t>
            </a:r>
            <a:r>
              <a:rPr lang="en-US" sz="2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 min.)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 min.)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and sketch a team design plan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 min.)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materials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 your team design plan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and Test </a:t>
            </a:r>
            <a:r>
              <a:rPr lang="en-US" sz="20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 min.)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280675" y="191968"/>
            <a:ext cx="10515599" cy="9827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Reflection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31800" y="1026884"/>
            <a:ext cx="11480800" cy="561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went well? Not so well?  Why?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aspects of other team designs stood out to you?  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 other designs give you ideas for ways to improve your design?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modifications would you make if we had time to complete the design challenge again?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you use potential and kinetic energy in your design?  </a:t>
            </a:r>
          </a:p>
          <a:p>
            <a:pPr marL="228600" marR="0" lvl="0" indent="-508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246112" y="132013"/>
            <a:ext cx="10515599" cy="10452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 Up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99650" y="1165990"/>
            <a:ext cx="10929860" cy="2186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ideas do you have for engineering a better world?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turn ideas into reality?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t="8191"/>
          <a:stretch/>
        </p:blipFill>
        <p:spPr>
          <a:xfrm>
            <a:off x="7744588" y="2204998"/>
            <a:ext cx="3950072" cy="4518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2125" y="317487"/>
            <a:ext cx="5392800" cy="5547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material is based upon work supported by the National Science Foundation under Grant No. EEC – 1009607 and through EiF grant 14.06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References: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Ohio's new learning standards. </a:t>
            </a:r>
            <a:r>
              <a:rPr lang="en-US" sz="18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Ohio department of education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08 Aug 2014.  Retrieved from: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http://education.ohio.gov/Topics/Ohio-s-New-Learning-Standards/Ohios-New-Learning-Standards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5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does a bag go after it's checked? - behind the scenes @ AmericanAir. </a:t>
            </a:r>
            <a:r>
              <a:rPr lang="en-US" sz="18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YouTube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 Jul 2012. Retrieved from: </a:t>
            </a:r>
            <a:r>
              <a:rPr lang="en-US" sz="1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https://www.youtube.com/watch?v=c-5Zoj7llM0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1103" y="189185"/>
            <a:ext cx="5729669" cy="623788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/>
          <p:nvPr/>
        </p:nvSpPr>
        <p:spPr>
          <a:xfrm>
            <a:off x="7861190" y="6428051"/>
            <a:ext cx="218527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www.discovere.org</a:t>
            </a:r>
            <a:r>
              <a:rPr lang="en-US" sz="1800" b="0" i="0" u="none" strike="noStrike" cap="none" baseline="0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0600" y="-207697"/>
            <a:ext cx="4718050" cy="2752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8943084" y="2012433"/>
            <a:ext cx="1415772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images.businessweek.com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9350" y="2352366"/>
            <a:ext cx="4559300" cy="187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7516714" y="4167203"/>
            <a:ext cx="1120819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www.wistatefair.com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50928" y="4427892"/>
            <a:ext cx="3655977" cy="243010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10030096" y="4249251"/>
            <a:ext cx="1213793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www.gettyimages.com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37884" y="-7620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an engineer do?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290286" y="1168400"/>
            <a:ext cx="6894284" cy="52076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problems, and shape the future!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and design new “things” essential to health, happiness and safety: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things – food, medicine, shampoo, fuels…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things – bridges, skyscrapers, roads…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things – iPods, Cameras, electronic gadgets…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 things – toys, roller coasters, sporting goods...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things – water systems, medical devices and tools…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Much, much more….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list is endless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9384517" y="6164512"/>
            <a:ext cx="1516762" cy="215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www.engineeringmessages.org</a:t>
            </a:r>
            <a:r>
              <a:rPr lang="en-US" sz="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0379" y="55813"/>
            <a:ext cx="10515599" cy="9994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engineers do this?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84281" y="1304969"/>
            <a:ext cx="5951483" cy="4767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others by solving all sorts of problems.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one of their most important tools: their own creativity.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design teams.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cool tools such as computers, microscopes, testing machines, etc.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 with lots of people about problems they need solved.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ideas and solutions with others through presentations and/or writing.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852" y="965200"/>
            <a:ext cx="4072770" cy="523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37194" y="725710"/>
            <a:ext cx="11806988" cy="1509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you will be a civil engineer – </a:t>
            </a:r>
            <a:b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will design, build and test a luggage ramp!!!!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56342" y="2506960"/>
            <a:ext cx="10515599" cy="4123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http://www.youtube.com/watch?v=c-5Zoj7llM0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8207" y="3065602"/>
            <a:ext cx="5968264" cy="310439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51180" y="106613"/>
            <a:ext cx="10515599" cy="9994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a Better World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204475" y="282340"/>
            <a:ext cx="10515599" cy="10410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Design Problem</a:t>
            </a:r>
            <a:r>
              <a:rPr lang="en-US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562427" y="1469574"/>
            <a:ext cx="11067142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work as a line crewmember (a person that loads and unloads luggage) for an airline company.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unloading luggage from an airplane by hand is time consuming and inefficient, you decide to try and come up with a better luggage transport system. 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153675" y="307740"/>
            <a:ext cx="10515599" cy="7844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Engineering Design Challenge</a:t>
            </a:r>
            <a:r>
              <a:rPr lang="en-US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 b="1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508000" y="1479624"/>
            <a:ext cx="11248570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challenge is to design a more efficient system for transporting luggage straight from the airplane to the conveyor belt where passengers pick up their belongings.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design must transfer marbles from an elevated cup (airplane) to a cup on a lower level (baggage claim area). 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580570" y="1179286"/>
            <a:ext cx="11194142" cy="49976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and build a ramp to move the marbles from the top cup (airplane) to the bottom cup (luggage rack).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only materials provided.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let marbles fall off of your design.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all the marbles.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fun!!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87126" y="39570"/>
            <a:ext cx="11181346" cy="10244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Goals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747485" y="873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 Available to Build your Design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30" y="2376632"/>
            <a:ext cx="1974138" cy="148060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2379309" y="3063316"/>
            <a:ext cx="574195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9682" y="2392522"/>
            <a:ext cx="1975103" cy="148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5090589" y="3044792"/>
            <a:ext cx="574195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9309" y="4775517"/>
            <a:ext cx="1975103" cy="148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9163" y="2461444"/>
            <a:ext cx="1975103" cy="148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34189" y="4775517"/>
            <a:ext cx="1975103" cy="148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21742" y="2375908"/>
            <a:ext cx="1975103" cy="148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77687" y="4775517"/>
            <a:ext cx="1975103" cy="148132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10525509" y="3065599"/>
            <a:ext cx="1351652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6 in</a:t>
            </a:r>
          </a:p>
        </p:txBody>
      </p:sp>
      <p:sp>
        <p:nvSpPr>
          <p:cNvPr id="195" name="Shape 195"/>
          <p:cNvSpPr/>
          <p:nvPr/>
        </p:nvSpPr>
        <p:spPr>
          <a:xfrm>
            <a:off x="9240506" y="5382941"/>
            <a:ext cx="1517722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 yd</a:t>
            </a:r>
          </a:p>
        </p:txBody>
      </p:sp>
      <p:sp>
        <p:nvSpPr>
          <p:cNvPr id="196" name="Shape 196"/>
          <p:cNvSpPr/>
          <p:nvPr/>
        </p:nvSpPr>
        <p:spPr>
          <a:xfrm>
            <a:off x="6778596" y="5324389"/>
            <a:ext cx="574195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97" name="Shape 197"/>
          <p:cNvSpPr/>
          <p:nvPr/>
        </p:nvSpPr>
        <p:spPr>
          <a:xfrm>
            <a:off x="3780217" y="5364746"/>
            <a:ext cx="574195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98" name="Shape 198"/>
          <p:cNvSpPr/>
          <p:nvPr/>
        </p:nvSpPr>
        <p:spPr>
          <a:xfrm>
            <a:off x="8293739" y="3100647"/>
            <a:ext cx="574195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280673" y="102034"/>
            <a:ext cx="10515599" cy="10132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Materials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08429" y="1106712"/>
            <a:ext cx="11484427" cy="49613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cup full of marbles will be elevated (airplane) and there will be another cup at a lower level (luggage rack). 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to get the marbles from the top cup (airplane) to the bottom cup (luggage rack) using your design.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team may have 3 trials.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Shape 207"/>
          <p:cNvGrpSpPr/>
          <p:nvPr/>
        </p:nvGrpSpPr>
        <p:grpSpPr>
          <a:xfrm>
            <a:off x="5905668" y="3118595"/>
            <a:ext cx="3616873" cy="3198069"/>
            <a:chOff x="2803241" y="3318167"/>
            <a:chExt cx="3616873" cy="3198069"/>
          </a:xfrm>
        </p:grpSpPr>
        <p:pic>
          <p:nvPicPr>
            <p:cNvPr id="208" name="Shape 20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03241" y="3875964"/>
              <a:ext cx="2249512" cy="2640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Shape 209"/>
            <p:cNvPicPr preferRelativeResize="0"/>
            <p:nvPr/>
          </p:nvPicPr>
          <p:blipFill rotWithShape="1">
            <a:blip r:embed="rId4">
              <a:alphaModFix/>
            </a:blip>
            <a:srcRect t="47995" r="50000" b="7854"/>
            <a:stretch/>
          </p:blipFill>
          <p:spPr>
            <a:xfrm>
              <a:off x="3911789" y="3318167"/>
              <a:ext cx="1140962" cy="85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Shape 210"/>
            <p:cNvPicPr preferRelativeResize="0"/>
            <p:nvPr/>
          </p:nvPicPr>
          <p:blipFill rotWithShape="1">
            <a:blip r:embed="rId4">
              <a:alphaModFix/>
            </a:blip>
            <a:srcRect t="47995" r="50000" b="7854"/>
            <a:stretch/>
          </p:blipFill>
          <p:spPr>
            <a:xfrm rot="-5400000">
              <a:off x="5265193" y="5518713"/>
              <a:ext cx="1140962" cy="85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Shape 211"/>
            <p:cNvPicPr preferRelativeResize="0"/>
            <p:nvPr/>
          </p:nvPicPr>
          <p:blipFill rotWithShape="1">
            <a:blip r:embed="rId5">
              <a:alphaModFix/>
            </a:blip>
            <a:srcRect l="18914" r="8967" b="50000"/>
            <a:stretch/>
          </p:blipFill>
          <p:spPr>
            <a:xfrm rot="2700020">
              <a:off x="4378225" y="4311740"/>
              <a:ext cx="2060812" cy="8000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Shape 212"/>
          <p:cNvSpPr txBox="1"/>
          <p:nvPr/>
        </p:nvSpPr>
        <p:spPr>
          <a:xfrm>
            <a:off x="245244" y="32485"/>
            <a:ext cx="9500929" cy="1270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54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Testing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029325"/>
            <a:ext cx="1000125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Perspective">
      <a:dk1>
        <a:srgbClr val="000000"/>
      </a:dk1>
      <a:lt1>
        <a:srgbClr val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Widescreen</PresentationFormat>
  <Paragraphs>153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</vt:lpstr>
      <vt:lpstr>Calibri</vt:lpstr>
      <vt:lpstr>Office Theme</vt:lpstr>
      <vt:lpstr>PowerPoint Presentation</vt:lpstr>
      <vt:lpstr>What does an engineer do?</vt:lpstr>
      <vt:lpstr>How do engineers do this?</vt:lpstr>
      <vt:lpstr> Today you will be a civil engineer –  You will design, build and test a luggage ramp!!!!</vt:lpstr>
      <vt:lpstr>PowerPoint Presentation</vt:lpstr>
      <vt:lpstr>PowerPoint Presentation</vt:lpstr>
      <vt:lpstr>Design Goals</vt:lpstr>
      <vt:lpstr>Materials Available to Build your Design</vt:lpstr>
      <vt:lpstr>PowerPoint Presentation</vt:lpstr>
      <vt:lpstr>Engineering Design Process</vt:lpstr>
      <vt:lpstr>Engineering Design Process</vt:lpstr>
      <vt:lpstr>Design Reflection</vt:lpstr>
      <vt:lpstr>Wrap Up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Natalie</cp:lastModifiedBy>
  <cp:revision>1</cp:revision>
  <dcterms:modified xsi:type="dcterms:W3CDTF">2015-09-01T23:03:36Z</dcterms:modified>
</cp:coreProperties>
</file>