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12192000"/>
  <p:notesSz cx="6858000" cy="9144000"/>
  <p:embeddedFontLst>
    <p:embeddedFont>
      <p:font typeface="Calibri"/>
      <p:regular r:id="rId20"/>
      <p:bold r:id="rId21"/>
      <p:italic r:id="rId22"/>
      <p:boldItalic r:id="rId23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AF9082BE-3220-47AD-9361-D95CFA64A68D}">
  <a:tblStyle styleId="{AF9082BE-3220-47AD-9361-D95CFA64A68D}" styleName="Table_0"/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libri-regular.fntdata"/><Relationship Id="rId11" Type="http://schemas.openxmlformats.org/officeDocument/2006/relationships/slide" Target="slides/slide6.xml"/><Relationship Id="rId22" Type="http://schemas.openxmlformats.org/officeDocument/2006/relationships/font" Target="fonts/Calibri-italic.fntdata"/><Relationship Id="rId10" Type="http://schemas.openxmlformats.org/officeDocument/2006/relationships/slide" Target="slides/slide5.xml"/><Relationship Id="rId21" Type="http://schemas.openxmlformats.org/officeDocument/2006/relationships/font" Target="fonts/Calibri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Calibri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/>
            </a:pPr>
            <a:r>
              <a:rPr lang="en-US" sz="1100" u="sng">
                <a:solidFill>
                  <a:schemeClr val="dk1"/>
                </a:solidFill>
              </a:rPr>
              <a:t>Slide 1:</a:t>
            </a:r>
            <a:r>
              <a:rPr lang="en-US" sz="1100">
                <a:solidFill>
                  <a:schemeClr val="dk1"/>
                </a:solidFill>
              </a:rPr>
              <a:t>  As the pre-activity survey is distributed to students, introduce yourself and provide enough of an activity overview to gain students excitement.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/>
            </a:pPr>
            <a:r>
              <a:rPr lang="en-US" sz="1100">
                <a:solidFill>
                  <a:schemeClr val="dk1"/>
                </a:solidFill>
              </a:rPr>
              <a:t>Allow time for students to individually complete their pre-activity survey.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/>
            </a:pPr>
            <a:r>
              <a:rPr lang="en-US" sz="1100">
                <a:solidFill>
                  <a:schemeClr val="dk1"/>
                </a:solidFill>
              </a:rPr>
              <a:t>Divide group into teams of 2 or 3 students each.</a:t>
            </a:r>
          </a:p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6"/>
            </a:pPr>
            <a:r>
              <a:rPr lang="en-US" sz="1100" u="sng">
                <a:solidFill>
                  <a:schemeClr val="dk1"/>
                </a:solidFill>
              </a:rPr>
              <a:t>Slide 10:</a:t>
            </a:r>
            <a:r>
              <a:rPr lang="en-US" sz="1100">
                <a:solidFill>
                  <a:schemeClr val="dk1"/>
                </a:solidFill>
              </a:rPr>
              <a:t> Introduce the Engineering Design Process. Explain that engineers use it as a tool to help them more effectively solve problems.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7" name="Shape 217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7"/>
            </a:pPr>
            <a:r>
              <a:rPr lang="en-US" sz="1100" u="sng">
                <a:solidFill>
                  <a:schemeClr val="dk1"/>
                </a:solidFill>
              </a:rPr>
              <a:t>Slide 11:</a:t>
            </a:r>
            <a:r>
              <a:rPr lang="en-US" sz="1100">
                <a:solidFill>
                  <a:schemeClr val="dk1"/>
                </a:solidFill>
              </a:rPr>
              <a:t> Explain how teams will use the engineering design process as they complete the challenge:</a:t>
            </a: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Imagine</a:t>
            </a:r>
            <a:r>
              <a:rPr lang="en-US" sz="1100">
                <a:solidFill>
                  <a:schemeClr val="dk1"/>
                </a:solidFill>
              </a:rPr>
              <a:t> </a:t>
            </a:r>
            <a:r>
              <a:rPr i="1" lang="en-US" sz="1100">
                <a:solidFill>
                  <a:schemeClr val="dk1"/>
                </a:solidFill>
              </a:rPr>
              <a:t>(10 min.)</a:t>
            </a: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INDIVIDUALLY: observe available materials, and brainstorm and write design ideas </a:t>
            </a:r>
            <a:r>
              <a:rPr i="1" lang="en-US" sz="1100">
                <a:solidFill>
                  <a:schemeClr val="dk1"/>
                </a:solidFill>
              </a:rPr>
              <a:t>(5 min.)</a:t>
            </a: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TEAM: share individual ideas </a:t>
            </a:r>
            <a:r>
              <a:rPr i="1" lang="en-US" sz="1100">
                <a:solidFill>
                  <a:schemeClr val="dk1"/>
                </a:solidFill>
              </a:rPr>
              <a:t>(5 min.) </a:t>
            </a: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Plan</a:t>
            </a:r>
            <a:r>
              <a:rPr lang="en-US" sz="1100">
                <a:solidFill>
                  <a:schemeClr val="dk1"/>
                </a:solidFill>
              </a:rPr>
              <a:t> </a:t>
            </a:r>
            <a:r>
              <a:rPr i="1" lang="en-US" sz="1100">
                <a:solidFill>
                  <a:schemeClr val="dk1"/>
                </a:solidFill>
              </a:rPr>
              <a:t>(5 min.)</a:t>
            </a: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Choose and sketch a team design plan</a:t>
            </a: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Create</a:t>
            </a:r>
            <a:r>
              <a:rPr lang="en-US" sz="1100">
                <a:solidFill>
                  <a:schemeClr val="dk1"/>
                </a:solidFill>
              </a:rPr>
              <a:t> </a:t>
            </a:r>
            <a:r>
              <a:rPr i="1" lang="en-US" sz="1100">
                <a:solidFill>
                  <a:schemeClr val="dk1"/>
                </a:solidFill>
              </a:rPr>
              <a:t>(10 min.)</a:t>
            </a: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Gather materials</a:t>
            </a:r>
          </a:p>
          <a:p>
            <a: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Construct your team design plan</a:t>
            </a: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lang="en-US" sz="1100">
                <a:solidFill>
                  <a:schemeClr val="dk1"/>
                </a:solidFill>
              </a:rPr>
              <a:t>Improve and Test </a:t>
            </a:r>
            <a:r>
              <a:rPr i="1" lang="en-US" sz="1100">
                <a:solidFill>
                  <a:schemeClr val="dk1"/>
                </a:solidFill>
              </a:rPr>
              <a:t>(10 min.)</a:t>
            </a:r>
          </a:p>
          <a:p>
            <a:pPr indent="-298450" lvl="0" marL="9144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•"/>
            </a:pPr>
            <a:r>
              <a:rPr lang="en-US" sz="1100">
                <a:solidFill>
                  <a:schemeClr val="dk1"/>
                </a:solidFill>
              </a:rPr>
              <a:t>Teams decide on and make any last minute improvements before testing</a:t>
            </a:r>
          </a:p>
          <a:p>
            <a:pPr indent="-298450" lvl="0" marL="9144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•"/>
            </a:pPr>
            <a:r>
              <a:rPr lang="en-US" sz="1100">
                <a:solidFill>
                  <a:schemeClr val="dk1"/>
                </a:solidFill>
              </a:rPr>
              <a:t>Each team tests their prototype while other teams observe.</a:t>
            </a:r>
          </a:p>
        </p:txBody>
      </p:sp>
      <p:sp>
        <p:nvSpPr>
          <p:cNvPr id="232" name="Shape 232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8"/>
            </a:pPr>
            <a:r>
              <a:rPr lang="en-US" sz="1100" u="sng">
                <a:solidFill>
                  <a:schemeClr val="dk1"/>
                </a:solidFill>
              </a:rPr>
              <a:t>Slide 12:</a:t>
            </a:r>
            <a:r>
              <a:rPr lang="en-US" sz="1100">
                <a:solidFill>
                  <a:schemeClr val="dk1"/>
                </a:solidFill>
              </a:rPr>
              <a:t> Facilitate a whole group reflection on final prototype design and testing results by asking questions such as the following.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do you like best about your design? 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do you like least about your design?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aspects of other team designs stood out to you, and/or gave you ideas for improving your own team’s design?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modifications would you make if we had time to complete the design challenge again?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How does having the ability to filter contaminants from polluted water benefit an environment’s biotic factors (living things), including humans?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Why is it important to protect Earth’s water?</a:t>
            </a:r>
          </a:p>
          <a:p>
            <a:pPr indent="-304800" lvl="0" marL="457200" marR="0" rtl="0" algn="l">
              <a:spcBef>
                <a:spcPts val="0"/>
              </a:spcBef>
              <a:buClr>
                <a:schemeClr val="dk1"/>
              </a:buClr>
              <a:buFont typeface="Calibri"/>
              <a:buAutoNum type="arabicPeriod" startAt="8"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9"/>
            </a:pPr>
            <a:r>
              <a:rPr lang="en-US" sz="1100" u="sng">
                <a:solidFill>
                  <a:schemeClr val="dk1"/>
                </a:solidFill>
              </a:rPr>
              <a:t>Slide 13:</a:t>
            </a:r>
            <a:r>
              <a:rPr lang="en-US" sz="1100">
                <a:solidFill>
                  <a:schemeClr val="dk1"/>
                </a:solidFill>
              </a:rPr>
              <a:t> Conclude by discussing the following questions as post-activity surveys are distributed.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What ideas do you have for engineering a better world?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>
                <a:solidFill>
                  <a:schemeClr val="dk1"/>
                </a:solidFill>
              </a:rPr>
              <a:t>How can you turn ideas into reality?</a:t>
            </a:r>
          </a:p>
          <a:p>
            <a:pPr lvl="0" marR="0" rtl="0" algn="l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Shape 249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98450" lvl="0" marL="45720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10"/>
            </a:pPr>
            <a:r>
              <a:rPr lang="en-US" sz="1100">
                <a:solidFill>
                  <a:schemeClr val="dk1"/>
                </a:solidFill>
              </a:rPr>
              <a:t>Allow time for students to complete their post-activity survey.</a:t>
            </a:r>
          </a:p>
        </p:txBody>
      </p:sp>
      <p:sp>
        <p:nvSpPr>
          <p:cNvPr id="257" name="Shape 257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4"/>
            </a:pPr>
            <a:r>
              <a:rPr lang="en-US" sz="1100" u="sng">
                <a:solidFill>
                  <a:schemeClr val="dk1"/>
                </a:solidFill>
              </a:rPr>
              <a:t>Slides 2 and 3:</a:t>
            </a:r>
            <a:r>
              <a:rPr lang="en-US" sz="1100">
                <a:solidFill>
                  <a:schemeClr val="dk1"/>
                </a:solidFill>
              </a:rPr>
              <a:t>  Discuss engineering and what engineers do.</a:t>
            </a:r>
          </a:p>
        </p:txBody>
      </p:sp>
      <p:sp>
        <p:nvSpPr>
          <p:cNvPr id="138" name="Shape 138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all engineers do the same thing?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NO, NO, NO!!!!!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types of engineers</a:t>
            </a:r>
          </a:p>
          <a:p>
            <a:pPr indent="0" lvl="1" marL="45720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</a:t>
            </a:r>
          </a:p>
          <a:p>
            <a:pPr indent="0" lvl="1" marL="45720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Mechanical</a:t>
            </a:r>
          </a:p>
          <a:p>
            <a:pPr indent="0" lvl="1" marL="45720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Electrical</a:t>
            </a:r>
          </a:p>
          <a:p>
            <a:pPr indent="0" lvl="1" marL="45720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Civil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do many different types of jobs</a:t>
            </a:r>
          </a:p>
          <a:p>
            <a:pPr indent="0" lvl="1" marL="45720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</a:t>
            </a:r>
          </a:p>
          <a:p>
            <a:pPr indent="0" lvl="1" marL="45720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Sale</a:t>
            </a:r>
          </a:p>
          <a:p>
            <a:pPr indent="0" lvl="1" marL="45720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</a:t>
            </a:r>
          </a:p>
          <a:p>
            <a:pPr indent="0" lvl="1" marL="45720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Much, much more!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AutoNum type="arabicPeriod" startAt="5"/>
            </a:pPr>
            <a:r>
              <a:rPr lang="en-US" sz="1100">
                <a:solidFill>
                  <a:schemeClr val="dk1"/>
                </a:solidFill>
              </a:rPr>
              <a:t>Present the engineering design problem and challenge, following the presentation:</a:t>
            </a:r>
          </a:p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4:</a:t>
            </a:r>
            <a:r>
              <a:rPr lang="en-US" sz="1100">
                <a:solidFill>
                  <a:schemeClr val="dk1"/>
                </a:solidFill>
              </a:rPr>
              <a:t> Show “Engineering Safer Drinking Water in Africa” video (2m32s).</a:t>
            </a:r>
          </a:p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5:</a:t>
            </a:r>
            <a:r>
              <a:rPr lang="en-US" sz="1100">
                <a:solidFill>
                  <a:schemeClr val="dk1"/>
                </a:solidFill>
              </a:rPr>
              <a:t> Present the real-world engineering design problem (scenario).</a:t>
            </a:r>
          </a:p>
        </p:txBody>
      </p:sp>
      <p:sp>
        <p:nvSpPr>
          <p:cNvPr id="168" name="Shape 168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6:</a:t>
            </a:r>
            <a:r>
              <a:rPr lang="en-US" sz="1100">
                <a:solidFill>
                  <a:schemeClr val="dk1"/>
                </a:solidFill>
              </a:rPr>
              <a:t> Introduce the Engineering Design Challenge.</a:t>
            </a:r>
          </a:p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7:</a:t>
            </a:r>
            <a:r>
              <a:rPr lang="en-US" sz="1100">
                <a:solidFill>
                  <a:schemeClr val="dk1"/>
                </a:solidFill>
              </a:rPr>
              <a:t> Discuss Engineering Design Goals.</a:t>
            </a:r>
          </a:p>
        </p:txBody>
      </p:sp>
      <p:sp>
        <p:nvSpPr>
          <p:cNvPr id="187" name="Shape 187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8:</a:t>
            </a:r>
            <a:r>
              <a:rPr lang="en-US" sz="1100">
                <a:solidFill>
                  <a:schemeClr val="dk1"/>
                </a:solidFill>
              </a:rPr>
              <a:t> Introduce resources (materials) available to each team.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50"/>
              </a:spcAft>
              <a:buClr>
                <a:schemeClr val="dk1"/>
              </a:buClr>
              <a:buSzPct val="100000"/>
              <a:buChar char="●"/>
            </a:pPr>
            <a:r>
              <a:rPr lang="en-US" sz="1100" u="sng">
                <a:solidFill>
                  <a:schemeClr val="dk1"/>
                </a:solidFill>
              </a:rPr>
              <a:t>Slide 9:</a:t>
            </a:r>
            <a:r>
              <a:rPr lang="en-US" sz="1100">
                <a:solidFill>
                  <a:schemeClr val="dk1"/>
                </a:solidFill>
              </a:rPr>
              <a:t> Explain prototype-testing procedures.</a:t>
            </a:r>
          </a:p>
        </p:txBody>
      </p:sp>
      <p:sp>
        <p:nvSpPr>
          <p:cNvPr id="209" name="Shape 209"/>
          <p:cNvSpPr txBox="1"/>
          <p:nvPr>
            <p:ph idx="12" type="sldNum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/>
            </a:lvl1pPr>
            <a:lvl2pPr indent="0" marL="457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7" name="Shape 1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18" name="Shape 1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" name="Shape 19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20" name="Shape 20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marL="22860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76200" marL="685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01600" marL="1143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14300" marL="1600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14300" marL="20574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14300" marL="25146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14300" marL="2971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14300" marL="3429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14300" marL="3886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106" name="Shape 106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7" name="Shape 10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marL="22860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76200" marL="685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01600" marL="1143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14300" marL="1600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14300" marL="20574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14300" marL="25146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14300" marL="2971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14300" marL="3429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14300" marL="3886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112" name="Shape 112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3" name="Shape 1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marL="22860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76200" marL="685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01600" marL="1143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14300" marL="1600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14300" marL="20574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14300" marL="25146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14300" marL="2971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14300" marL="3429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14300" marL="3886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7" name="Shape 2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28" name="Shape 2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5" name="Shape 35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36" name="Shape 36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7" name="Shape 3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38" name="Shape 3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9" name="Shape 39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40" name="Shape 40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marL="22860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76200" marL="685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01600" marL="1143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14300" marL="1600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14300" marL="20574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14300" marL="25146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14300" marL="2971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14300" marL="3429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14300" marL="3886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marL="22860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76200" marL="685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01600" marL="1143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14300" marL="1600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14300" marL="20574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14300" marL="25146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14300" marL="2971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14300" marL="3429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14300" marL="3886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8" name="Shape 48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0" name="Shape 50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51" name="Shape 51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52" name="Shape 52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marL="22860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76200" marL="685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01600" marL="1143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14300" marL="1600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14300" marL="20574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14300" marL="25146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14300" marL="2971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14300" marL="3429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14300" marL="3886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3" type="body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4" type="body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marL="22860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76200" marL="685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01600" marL="1143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14300" marL="1600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14300" marL="20574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14300" marL="25146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14300" marL="29718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14300" marL="34290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14300" marL="388620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63" name="Shape 63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65" name="Shape 65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66" name="Shape 66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67" name="Shape 6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74" name="Shape 74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76" name="Shape 76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78" name="Shape 78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83" name="Shape 83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85" name="Shape 85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87" name="Shape 8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1/12/15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2" type="body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93" name="Shape 93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4" name="Shape 9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8" name="Shape 98"/>
          <p:cNvSpPr/>
          <p:nvPr>
            <p:ph idx="2" type="pic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>
              <a:spcBef>
                <a:spcPts val="0"/>
              </a:spcBef>
              <a:buFont typeface="Calibri"/>
              <a:buNone/>
              <a:defRPr/>
            </a:lvl1pPr>
            <a:lvl2pPr indent="0" marL="457200" rtl="0">
              <a:spcBef>
                <a:spcPts val="0"/>
              </a:spcBef>
              <a:buFont typeface="Calibri"/>
              <a:buNone/>
              <a:defRPr/>
            </a:lvl2pPr>
            <a:lvl3pPr indent="0" marL="914400" rtl="0">
              <a:spcBef>
                <a:spcPts val="0"/>
              </a:spcBef>
              <a:buFont typeface="Calibri"/>
              <a:buNone/>
              <a:defRPr/>
            </a:lvl3pPr>
            <a:lvl4pPr indent="0" marL="1371600" rtl="0">
              <a:spcBef>
                <a:spcPts val="0"/>
              </a:spcBef>
              <a:buFont typeface="Calibri"/>
              <a:buNone/>
              <a:defRPr/>
            </a:lvl4pPr>
            <a:lvl5pPr indent="0" marL="1828800" rtl="0">
              <a:spcBef>
                <a:spcPts val="0"/>
              </a:spcBef>
              <a:buFont typeface="Calibri"/>
              <a:buNone/>
              <a:defRPr/>
            </a:lvl5pPr>
            <a:lvl6pPr indent="0" marL="2286000" rtl="0">
              <a:spcBef>
                <a:spcPts val="0"/>
              </a:spcBef>
              <a:buFont typeface="Calibri"/>
              <a:buNone/>
              <a:defRPr/>
            </a:lvl6pPr>
            <a:lvl7pPr indent="0" marL="2743200" rtl="0">
              <a:spcBef>
                <a:spcPts val="0"/>
              </a:spcBef>
              <a:buFont typeface="Calibri"/>
              <a:buNone/>
              <a:defRPr/>
            </a:lvl7pPr>
            <a:lvl8pPr indent="0" marL="3200400" rtl="0">
              <a:spcBef>
                <a:spcPts val="0"/>
              </a:spcBef>
              <a:buFont typeface="Calibri"/>
              <a:buNone/>
              <a:defRPr/>
            </a:lvl8pPr>
            <a:lvl9pPr indent="0" marL="3657600" rtl="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100" name="Shape 100"/>
          <p:cNvSpPr txBox="1"/>
          <p:nvPr>
            <p:ph idx="10" type="dt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1" name="Shape 10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2CC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Char char="•"/>
              <a:defRPr/>
            </a:lvl1pPr>
            <a:lvl2pPr indent="-76200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2pPr>
            <a:lvl3pPr indent="-101600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3pPr>
            <a:lvl4pPr indent="-114300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4pPr>
            <a:lvl5pPr indent="-114300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5pPr>
            <a:lvl6pPr indent="-114300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6pPr>
            <a:lvl7pPr indent="-114300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7pPr>
            <a:lvl8pPr indent="-114300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8pPr>
            <a:lvl9pPr indent="-114300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jpg"/><Relationship Id="rId4" Type="http://schemas.openxmlformats.org/officeDocument/2006/relationships/hyperlink" Target="http://www.discovere.org/" TargetMode="External"/><Relationship Id="rId5" Type="http://schemas.openxmlformats.org/officeDocument/2006/relationships/image" Target="../media/image0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0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09.jpg"/><Relationship Id="rId10" Type="http://schemas.openxmlformats.org/officeDocument/2006/relationships/image" Target="../media/image00.png"/><Relationship Id="rId9" Type="http://schemas.openxmlformats.org/officeDocument/2006/relationships/image" Target="../media/image13.jpg"/><Relationship Id="rId5" Type="http://schemas.openxmlformats.org/officeDocument/2006/relationships/image" Target="../media/image12.jpg"/><Relationship Id="rId6" Type="http://schemas.openxmlformats.org/officeDocument/2006/relationships/image" Target="../media/image10.jpg"/><Relationship Id="rId7" Type="http://schemas.openxmlformats.org/officeDocument/2006/relationships/image" Target="../media/image15.jpg"/><Relationship Id="rId8" Type="http://schemas.openxmlformats.org/officeDocument/2006/relationships/image" Target="../media/image0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1.jpg"/><Relationship Id="rId4" Type="http://schemas.openxmlformats.org/officeDocument/2006/relationships/image" Target="../media/image0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www.youtube.com/watch?v=uHRTQNaNLac" TargetMode="External"/><Relationship Id="rId4" Type="http://schemas.openxmlformats.org/officeDocument/2006/relationships/hyperlink" Target="http://education.ohio.gov/Topics/Ohio-s-New-Learning-Standards/Ohios-New-Learning-Standards" TargetMode="External"/><Relationship Id="rId5" Type="http://schemas.openxmlformats.org/officeDocument/2006/relationships/hyperlink" Target="http://inhabitat.com/6-water-purifying-devices-for-clean-drinking-water-in-the-developing-world" TargetMode="External"/><Relationship Id="rId6" Type="http://schemas.openxmlformats.org/officeDocument/2006/relationships/image" Target="../media/image16.jpg"/><Relationship Id="rId7" Type="http://schemas.openxmlformats.org/officeDocument/2006/relationships/hyperlink" Target="http://www.discovere.org/" TargetMode="External"/><Relationship Id="rId8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jpg"/><Relationship Id="rId4" Type="http://schemas.openxmlformats.org/officeDocument/2006/relationships/hyperlink" Target="http://images.businessweek.com/ss/09/12/1210_best_internship_companies/5.htm" TargetMode="External"/><Relationship Id="rId9" Type="http://schemas.openxmlformats.org/officeDocument/2006/relationships/image" Target="../media/image00.png"/><Relationship Id="rId5" Type="http://schemas.openxmlformats.org/officeDocument/2006/relationships/image" Target="../media/image02.jpg"/><Relationship Id="rId6" Type="http://schemas.openxmlformats.org/officeDocument/2006/relationships/hyperlink" Target="http://www.wistatefair.com/wp/mobile-amusement-ride-and-game-operators/" TargetMode="External"/><Relationship Id="rId7" Type="http://schemas.openxmlformats.org/officeDocument/2006/relationships/image" Target="../media/image07.jpg"/><Relationship Id="rId8" Type="http://schemas.openxmlformats.org/officeDocument/2006/relationships/hyperlink" Target="http://www.gettyimages.com/detail/photo/doctor-and-nurses-taking-care-of-patient-royalty-free-image/dv418101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png"/><Relationship Id="rId4" Type="http://schemas.openxmlformats.org/officeDocument/2006/relationships/hyperlink" Target="http://www.engineeringmessages.org/" TargetMode="External"/><Relationship Id="rId5" Type="http://schemas.openxmlformats.org/officeDocument/2006/relationships/image" Target="../media/image0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engineeringmessages.org/" TargetMode="External"/><Relationship Id="rId4" Type="http://schemas.openxmlformats.org/officeDocument/2006/relationships/hyperlink" Target="https://www.youtube.com/watch?v=uHRTQNaNLac" TargetMode="External"/><Relationship Id="rId5" Type="http://schemas.openxmlformats.org/officeDocument/2006/relationships/image" Target="../media/image0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4.jpg"/><Relationship Id="rId4" Type="http://schemas.openxmlformats.org/officeDocument/2006/relationships/image" Target="../media/image06.jpg"/><Relationship Id="rId5" Type="http://schemas.openxmlformats.org/officeDocument/2006/relationships/image" Target="../media/image0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6.jpg"/><Relationship Id="rId4" Type="http://schemas.openxmlformats.org/officeDocument/2006/relationships/image" Target="../media/image04.jpg"/><Relationship Id="rId5" Type="http://schemas.openxmlformats.org/officeDocument/2006/relationships/image" Target="../media/image0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9.jpg"/><Relationship Id="rId4" Type="http://schemas.openxmlformats.org/officeDocument/2006/relationships/image" Target="../media/image12.jpg"/><Relationship Id="rId9" Type="http://schemas.openxmlformats.org/officeDocument/2006/relationships/image" Target="../media/image00.png"/><Relationship Id="rId5" Type="http://schemas.openxmlformats.org/officeDocument/2006/relationships/image" Target="../media/image10.jpg"/><Relationship Id="rId6" Type="http://schemas.openxmlformats.org/officeDocument/2006/relationships/image" Target="../media/image14.jpg"/><Relationship Id="rId7" Type="http://schemas.openxmlformats.org/officeDocument/2006/relationships/image" Target="../media/image08.jpg"/><Relationship Id="rId8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subTitle"/>
          </p:nvPr>
        </p:nvSpPr>
        <p:spPr>
          <a:xfrm>
            <a:off x="765504" y="4225200"/>
            <a:ext cx="5794799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Filtration</a:t>
            </a:r>
          </a:p>
        </p:txBody>
      </p:sp>
      <p:pic>
        <p:nvPicPr>
          <p:cNvPr id="117" name="Shape 1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7146" y="220715"/>
            <a:ext cx="4824667" cy="601191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/>
          <p:nvPr/>
        </p:nvSpPr>
        <p:spPr>
          <a:xfrm>
            <a:off x="9173703" y="6398203"/>
            <a:ext cx="1830626" cy="2769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2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www.discovere.org</a:t>
            </a:r>
            <a:r>
              <a:rPr b="0" baseline="0" i="0" lang="en-US" sz="1200" u="none" cap="none" strike="noStrike">
                <a:solidFill>
                  <a:srgbClr val="7D7D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19" name="Shape 119"/>
          <p:cNvSpPr txBox="1"/>
          <p:nvPr/>
        </p:nvSpPr>
        <p:spPr>
          <a:xfrm>
            <a:off x="154955" y="2549134"/>
            <a:ext cx="7015799" cy="19154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140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TURNING IDEAS INTO REALITY:</a:t>
            </a:r>
            <a:br>
              <a:rPr b="1" baseline="0" i="0" lang="en-US" sz="39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baseline="0" i="0" lang="en-US" sz="41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A BETTER WORLD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181613" y="-51030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Process</a:t>
            </a:r>
          </a:p>
        </p:txBody>
      </p:sp>
      <p:pic>
        <p:nvPicPr>
          <p:cNvPr id="212" name="Shape 2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2612" y="1376132"/>
            <a:ext cx="4808039" cy="4295462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/>
          <p:nvPr/>
        </p:nvSpPr>
        <p:spPr>
          <a:xfrm>
            <a:off x="5710176" y="1478266"/>
            <a:ext cx="6096000" cy="40395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b="1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ASK: </a:t>
            </a:r>
            <a:r>
              <a:rPr b="0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What is the problem? How have others approached it? What are your constraints?</a:t>
            </a:r>
          </a:p>
          <a:p>
            <a:pPr indent="0" lvl="0" marL="0" marR="0" rtl="0" algn="l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b="1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IMAGINE: </a:t>
            </a:r>
            <a:r>
              <a:rPr b="0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What are some solutions? Brainstorm ideas. Choose the best one.</a:t>
            </a:r>
          </a:p>
          <a:p>
            <a:pPr indent="0" lvl="0" marL="0" marR="0" rtl="0" algn="l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b="1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PLAN: </a:t>
            </a:r>
            <a:r>
              <a:rPr b="0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Draw a diagram. Make lists of materials you will need.</a:t>
            </a:r>
          </a:p>
          <a:p>
            <a:pPr indent="0" lvl="0" marL="0" marR="0" rtl="0" algn="l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b="1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CREATE: </a:t>
            </a:r>
            <a:r>
              <a:rPr b="0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Follow your plan and create something. Test it out!</a:t>
            </a:r>
          </a:p>
          <a:p>
            <a:pPr indent="0" lvl="0" marL="0" marR="0" rtl="0" algn="l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b="1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IMPROVE: </a:t>
            </a:r>
            <a:r>
              <a:rPr b="0" baseline="0" i="0" lang="en-US" sz="18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What works? What doesn't? What could work better? Modify your designs to make it better. Test it out!</a:t>
            </a:r>
          </a:p>
          <a:p>
            <a:pPr indent="0" lvl="0" marL="0" marR="0" rtl="0" algn="l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b="0" baseline="0" i="0" lang="en-US" sz="1400" u="none" cap="none" strike="noStrike">
                <a:solidFill>
                  <a:srgbClr val="474747"/>
                </a:solidFill>
                <a:latin typeface="Arial"/>
                <a:ea typeface="Arial"/>
                <a:cs typeface="Arial"/>
                <a:sym typeface="Arial"/>
              </a:rPr>
              <a:t>www.teachengineering.org</a:t>
            </a:r>
          </a:p>
        </p:txBody>
      </p:sp>
      <p:pic>
        <p:nvPicPr>
          <p:cNvPr id="214" name="Shape 2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Shape 2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99406" y="262912"/>
            <a:ext cx="3378765" cy="316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 rotWithShape="1">
          <a:blip r:embed="rId4">
            <a:alphaModFix/>
          </a:blip>
          <a:srcRect b="8925" l="0" r="0" t="10063"/>
          <a:stretch/>
        </p:blipFill>
        <p:spPr>
          <a:xfrm>
            <a:off x="8879410" y="3555998"/>
            <a:ext cx="1447308" cy="11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363200" y="4791096"/>
            <a:ext cx="1589119" cy="166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Shape 2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414785" y="3615721"/>
            <a:ext cx="1291373" cy="1062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Shape 223"/>
          <p:cNvPicPr preferRelativeResize="0"/>
          <p:nvPr/>
        </p:nvPicPr>
        <p:blipFill rotWithShape="1">
          <a:blip r:embed="rId7">
            <a:alphaModFix/>
          </a:blip>
          <a:srcRect b="15012" l="15211" r="17500" t="16951"/>
          <a:stretch/>
        </p:blipFill>
        <p:spPr>
          <a:xfrm>
            <a:off x="7424453" y="4919239"/>
            <a:ext cx="1376206" cy="1416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Shape 22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010957" y="4952580"/>
            <a:ext cx="1301661" cy="1325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Shape 225"/>
          <p:cNvPicPr preferRelativeResize="0"/>
          <p:nvPr/>
        </p:nvPicPr>
        <p:blipFill rotWithShape="1">
          <a:blip r:embed="rId9">
            <a:alphaModFix/>
          </a:blip>
          <a:srcRect b="0" l="0" r="0" t="8717"/>
          <a:stretch/>
        </p:blipFill>
        <p:spPr>
          <a:xfrm>
            <a:off x="10496897" y="3708400"/>
            <a:ext cx="1340128" cy="87604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Shape 226"/>
          <p:cNvSpPr txBox="1"/>
          <p:nvPr>
            <p:ph type="title"/>
          </p:nvPr>
        </p:nvSpPr>
        <p:spPr>
          <a:xfrm>
            <a:off x="118243" y="148255"/>
            <a:ext cx="10515599" cy="91613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Process</a:t>
            </a:r>
          </a:p>
        </p:txBody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444302" y="1388640"/>
            <a:ext cx="6967185" cy="51700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Imagine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1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(10 min.)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INDIVIDUALLY: observe available materials, and brainstorm and write design ideas </a:t>
            </a:r>
            <a:r>
              <a:rPr b="0" baseline="0" i="1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 min.)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TEAM: share individual ideas </a:t>
            </a:r>
            <a:r>
              <a:rPr b="0" baseline="0" i="1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 min.) 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1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 min.)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Choose and sketch a team design plan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</a:t>
            </a: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baseline="0" i="1" lang="en-US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(10 min.)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Gather materials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Construct your team design plan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 and Test </a:t>
            </a:r>
            <a:r>
              <a:rPr b="0" baseline="0" i="1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(10 min.)</a:t>
            </a:r>
          </a:p>
        </p:txBody>
      </p:sp>
      <p:pic>
        <p:nvPicPr>
          <p:cNvPr id="228" name="Shape 22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type="title"/>
          </p:nvPr>
        </p:nvSpPr>
        <p:spPr>
          <a:xfrm>
            <a:off x="280675" y="191968"/>
            <a:ext cx="10515599" cy="982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Reflection</a:t>
            </a:r>
          </a:p>
        </p:txBody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431800" y="1117600"/>
            <a:ext cx="11480800" cy="56133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98529"/>
              <a:buFont typeface="Arial"/>
              <a:buChar char="•"/>
            </a:pPr>
            <a:r>
              <a:rPr b="0" baseline="0" i="0" lang="en-US" sz="3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went well? Not so well?  Why?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98529"/>
              <a:buFont typeface="Arial"/>
              <a:buChar char="•"/>
            </a:pPr>
            <a:r>
              <a:rPr b="0" baseline="0" i="0" lang="en-US" sz="3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aspects of other team designs stood out to you?  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98529"/>
              <a:buFont typeface="Arial"/>
              <a:buChar char="•"/>
            </a:pPr>
            <a:r>
              <a:rPr b="0" baseline="0" i="0" lang="en-US" sz="3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 other designs give you ideas for ways to improve your design?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98529"/>
              <a:buFont typeface="Arial"/>
              <a:buChar char="•"/>
            </a:pPr>
            <a:r>
              <a:rPr b="0" baseline="0" i="0" lang="en-US" sz="3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modifications would you make if we had time to complete the design challenge again?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98529"/>
              <a:buFont typeface="Arial"/>
              <a:buChar char="•"/>
            </a:pPr>
            <a:r>
              <a:rPr b="0" baseline="0" i="0" lang="en-US" sz="3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does having the ability to filter contaminants from polluted water benefit an environment’s biotic factors (living things), including humans?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98529"/>
              <a:buFont typeface="Arial"/>
              <a:buChar char="•"/>
            </a:pPr>
            <a:r>
              <a:rPr b="0" baseline="0" i="0" lang="en-US" sz="3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is it important to protect Earth’s water?</a:t>
            </a:r>
          </a:p>
          <a:p>
            <a:pPr indent="-64135" lvl="0" marL="228600" marR="0" rtl="0" algn="l">
              <a:lnSpc>
                <a:spcPct val="10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4135" lvl="0" marL="228600" marR="0" rtl="0" algn="l">
              <a:lnSpc>
                <a:spcPct val="10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6" name="Shape 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246112" y="132013"/>
            <a:ext cx="10515599" cy="10452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Wrap Up</a:t>
            </a:r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499650" y="1165990"/>
            <a:ext cx="10929860" cy="21862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ideas do you have for engineering a better world?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can you turn ideas into reality?</a:t>
            </a:r>
          </a:p>
        </p:txBody>
      </p:sp>
      <p:pic>
        <p:nvPicPr>
          <p:cNvPr id="244" name="Shape 244"/>
          <p:cNvPicPr preferRelativeResize="0"/>
          <p:nvPr/>
        </p:nvPicPr>
        <p:blipFill rotWithShape="1">
          <a:blip r:embed="rId3">
            <a:alphaModFix/>
          </a:blip>
          <a:srcRect b="0" l="0" r="0" t="8191"/>
          <a:stretch/>
        </p:blipFill>
        <p:spPr>
          <a:xfrm>
            <a:off x="7744588" y="2204998"/>
            <a:ext cx="3950072" cy="4518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Shape 2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>
            <p:ph idx="1" type="body"/>
          </p:nvPr>
        </p:nvSpPr>
        <p:spPr>
          <a:xfrm>
            <a:off x="838200" y="629587"/>
            <a:ext cx="5392903" cy="55473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material is based upon work supported by the National Science Foundation under Grant No. EEC – 1009607 and through EiF grant 14.06</a:t>
            </a:r>
          </a:p>
          <a:p>
            <a:pPr indent="0" lvl="0" marL="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References: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safer drinking water in Africa - Science Nation. 02 Feb 2012. Retrieved from </a:t>
            </a:r>
            <a:r>
              <a:rPr b="0" baseline="0" i="0" lang="en-US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https://www.youtube.com/watch?v=uHRTQNaNLac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Ohio's new learning standards. </a:t>
            </a:r>
            <a:r>
              <a:rPr b="0" baseline="0" i="1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Ohio department of education</a:t>
            </a:r>
            <a:r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08 Aug 2014.  Retrieved from: </a:t>
            </a:r>
            <a:r>
              <a:rPr b="0" baseline="0" i="0" lang="en-US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http://education.ohio.gov/Topics/Ohio-s-New-Learning-Standards/Ohios-New-Learning-Standards</a:t>
            </a:r>
            <a:r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Paul, Rebecca. 08 Nov 2013. 6 water purifying devices for clean drinking water in the developing world. Retrieved from </a:t>
            </a:r>
            <a:r>
              <a:rPr b="0" baseline="0" i="0" lang="en-US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http://inhabitat.com/6-water-purifying-devices-for-clean-drinking-water-in-the-developing-world</a:t>
            </a:r>
          </a:p>
        </p:txBody>
      </p:sp>
      <p:pic>
        <p:nvPicPr>
          <p:cNvPr id="252" name="Shape 25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31103" y="189185"/>
            <a:ext cx="5729669" cy="6237889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Shape 253"/>
          <p:cNvSpPr/>
          <p:nvPr/>
        </p:nvSpPr>
        <p:spPr>
          <a:xfrm>
            <a:off x="7861190" y="6428051"/>
            <a:ext cx="218527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www.discovere.org</a:t>
            </a:r>
            <a:r>
              <a:rPr b="0" baseline="0" i="0" lang="en-US" sz="1800" u="none" cap="none" strike="noStrike">
                <a:solidFill>
                  <a:srgbClr val="7D7D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254" name="Shape 25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137884" y="-76200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does an engineer do?</a:t>
            </a:r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290286" y="1168400"/>
            <a:ext cx="6894284" cy="52076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Solve problems, and shape the future!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and design new “things” essential to health, happiness and safety: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 things – food, medicine, shampoo, fuels…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Building things – bridges, skyscrapers, roads…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Technology things – iPods, Cameras, electronic gadgets…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 things – toys, roller coasters, sporting goods...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 things – water systems, medical devices and tools…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Much, much more….</a:t>
            </a:r>
            <a:r>
              <a:rPr b="1" baseline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list is endless</a:t>
            </a: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09567" y="0"/>
            <a:ext cx="4449082" cy="2595297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/>
          <p:nvPr/>
        </p:nvSpPr>
        <p:spPr>
          <a:xfrm>
            <a:off x="8943084" y="2012433"/>
            <a:ext cx="1415772" cy="215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images.businessweek.com</a:t>
            </a:r>
          </a:p>
        </p:txBody>
      </p:sp>
      <p:pic>
        <p:nvPicPr>
          <p:cNvPr id="130" name="Shape 1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99350" y="2433322"/>
            <a:ext cx="4362449" cy="1794058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/>
          <p:nvPr/>
        </p:nvSpPr>
        <p:spPr>
          <a:xfrm>
            <a:off x="7516714" y="4167203"/>
            <a:ext cx="1120819" cy="215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www.wistatefair.com</a:t>
            </a:r>
          </a:p>
        </p:txBody>
      </p:sp>
      <p:pic>
        <p:nvPicPr>
          <p:cNvPr id="132" name="Shape 13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882728" y="4427892"/>
            <a:ext cx="3496471" cy="232408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/>
          <p:nvPr/>
        </p:nvSpPr>
        <p:spPr>
          <a:xfrm>
            <a:off x="10030096" y="4249251"/>
            <a:ext cx="1213793" cy="215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www.gettyimages.com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6852" y="965200"/>
            <a:ext cx="4072770" cy="5239024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/>
          <p:nvPr/>
        </p:nvSpPr>
        <p:spPr>
          <a:xfrm>
            <a:off x="9384517" y="6164512"/>
            <a:ext cx="1516762" cy="215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www.engineeringmessages.org</a:t>
            </a:r>
            <a:r>
              <a:rPr b="0" baseline="0" i="0" lang="en-US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142" name="Shape 142"/>
          <p:cNvSpPr txBox="1"/>
          <p:nvPr>
            <p:ph type="title"/>
          </p:nvPr>
        </p:nvSpPr>
        <p:spPr>
          <a:xfrm>
            <a:off x="100379" y="55813"/>
            <a:ext cx="10515599" cy="9994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engineers do this?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484281" y="1304969"/>
            <a:ext cx="5951483" cy="4767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Help others by solving all sorts of problems.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one of their most important tools: their own creativity.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in design teams.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cool tools such as computers, microscopes, testing machines, etc.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Communicate with lots of people about problems they need solved.</a:t>
            </a:r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Share ideas and solutions with others through presentations and/or writing.</a:t>
            </a:r>
          </a:p>
        </p:txBody>
      </p:sp>
      <p:pic>
        <p:nvPicPr>
          <p:cNvPr id="144" name="Shape 1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/>
        </p:nvSpPr>
        <p:spPr>
          <a:xfrm>
            <a:off x="9384517" y="6164512"/>
            <a:ext cx="1516762" cy="215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baseline="0" i="0" lang="en-US" sz="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www.engineeringmessages.org</a:t>
            </a:r>
            <a:r>
              <a:rPr b="0" baseline="0" i="0" lang="en-US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406400" y="609600"/>
            <a:ext cx="11556999" cy="5567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Watch Engineers Changing Lives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Making the World Better!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1" baseline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1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“Engineering Safer Drinking Water in Africa” 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(Science Nation) </a:t>
            </a:r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b="0" baseline="0" i="1" lang="en-US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https://www.youtube.com/watch?v=uHRTQNaNLac</a:t>
            </a:r>
            <a:r>
              <a:rPr b="0" baseline="0" i="1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152" name="Shape 152"/>
          <p:cNvSpPr txBox="1"/>
          <p:nvPr>
            <p:ph type="title"/>
          </p:nvPr>
        </p:nvSpPr>
        <p:spPr>
          <a:xfrm>
            <a:off x="151180" y="106613"/>
            <a:ext cx="10515599" cy="9994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a Better World</a:t>
            </a:r>
          </a:p>
        </p:txBody>
      </p:sp>
      <p:pic>
        <p:nvPicPr>
          <p:cNvPr id="153" name="Shape 1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x="203200" y="888999"/>
            <a:ext cx="11785599" cy="4445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Africa, two out of five people do not have clean water.  Because so much of Africa’s water is contaminated, many people struggle to stay healthy, go to school/work, grow food, and build houses. 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villagers do not have a lot of money or materials available to them, so it is a challenge for them find a low-cost, simple way to clean their water. 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6666"/>
              <a:buFont typeface="Arial"/>
              <a:buChar char="•"/>
            </a:pPr>
            <a:r>
              <a:rPr b="0" baseline="0" i="0" lang="en-US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and your team know that a source for clean water would help solve these problems and improve the lives of thousands of people. So you</a:t>
            </a:r>
            <a:r>
              <a:rPr b="0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decide to plan a trip to an African village and help. </a:t>
            </a: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Shape 160"/>
          <p:cNvPicPr preferRelativeResize="0"/>
          <p:nvPr/>
        </p:nvPicPr>
        <p:blipFill rotWithShape="1">
          <a:blip r:embed="rId3">
            <a:alphaModFix/>
          </a:blip>
          <a:srcRect b="7955" l="0" r="0" t="1"/>
          <a:stretch/>
        </p:blipFill>
        <p:spPr>
          <a:xfrm>
            <a:off x="8178800" y="5181600"/>
            <a:ext cx="2463799" cy="147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 rotWithShape="1">
          <a:blip r:embed="rId4">
            <a:alphaModFix/>
          </a:blip>
          <a:srcRect b="0" l="786" r="0" t="0"/>
          <a:stretch/>
        </p:blipFill>
        <p:spPr>
          <a:xfrm>
            <a:off x="2209800" y="5232400"/>
            <a:ext cx="1922212" cy="1386682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 txBox="1"/>
          <p:nvPr/>
        </p:nvSpPr>
        <p:spPr>
          <a:xfrm>
            <a:off x="204475" y="282340"/>
            <a:ext cx="10515599" cy="10410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Problem</a:t>
            </a:r>
            <a:br>
              <a:rPr b="1" baseline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sp>
        <p:nvSpPr>
          <p:cNvPr id="163" name="Shape 163"/>
          <p:cNvSpPr txBox="1"/>
          <p:nvPr/>
        </p:nvSpPr>
        <p:spPr>
          <a:xfrm>
            <a:off x="8305800" y="508000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Shape 16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431800" y="685800"/>
            <a:ext cx="11375189" cy="13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 you will be a civil engineer – </a:t>
            </a:r>
            <a:br>
              <a:rPr b="1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baseline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will design, build and test a filtration system!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177800" y="1828799"/>
            <a:ext cx="11734800" cy="41656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Before leaving for Africa, your team’s challenge is to design, build, and test a filtration system that could be used for removing harmful pollutants/contaminants from water.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3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is important to conserve clean water, so beads and marbles will symbolize contaminated water while testing your designs.</a:t>
            </a: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153675" y="307740"/>
            <a:ext cx="10515599" cy="78445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Challenge</a:t>
            </a:r>
            <a:br>
              <a:rPr b="1" baseline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pic>
        <p:nvPicPr>
          <p:cNvPr id="173" name="Shape 173"/>
          <p:cNvPicPr preferRelativeResize="0"/>
          <p:nvPr/>
        </p:nvPicPr>
        <p:blipFill rotWithShape="1">
          <a:blip r:embed="rId3">
            <a:alphaModFix/>
          </a:blip>
          <a:srcRect b="0" l="786" r="0" t="0"/>
          <a:stretch/>
        </p:blipFill>
        <p:spPr>
          <a:xfrm>
            <a:off x="1625600" y="4394200"/>
            <a:ext cx="3395411" cy="210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Shape 174"/>
          <p:cNvPicPr preferRelativeResize="0"/>
          <p:nvPr/>
        </p:nvPicPr>
        <p:blipFill rotWithShape="1">
          <a:blip r:embed="rId4">
            <a:alphaModFix/>
          </a:blip>
          <a:srcRect b="7955" l="0" r="0" t="1"/>
          <a:stretch/>
        </p:blipFill>
        <p:spPr>
          <a:xfrm>
            <a:off x="7010400" y="4394200"/>
            <a:ext cx="3657600" cy="210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Shape 1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idx="1" type="body"/>
          </p:nvPr>
        </p:nvSpPr>
        <p:spPr>
          <a:xfrm>
            <a:off x="431800" y="1092200"/>
            <a:ext cx="11302999" cy="52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 a filtration system that will Prototype tested by A mixture of beads and marbles will be used to symbolize water during filtration system by using. 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b="0" baseline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Beads represent clean, drinkable water.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b="0" baseline="0" i="0" lang="en-US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Marbles represent contaminates in the water.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 provided materials provided may be used: a cup, toothpicks, rubber bands , string, and cardstock.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cup must be able to collect and hold clean water (beads). The design can be attached to the cup.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Only clean water (beads) should fall into the cup, while the contaminated water (marbles) remain above the filter.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fun!!</a:t>
            </a:r>
          </a:p>
        </p:txBody>
      </p:sp>
      <p:sp>
        <p:nvSpPr>
          <p:cNvPr id="182" name="Shape 182"/>
          <p:cNvSpPr txBox="1"/>
          <p:nvPr>
            <p:ph type="title"/>
          </p:nvPr>
        </p:nvSpPr>
        <p:spPr>
          <a:xfrm>
            <a:off x="187126" y="39570"/>
            <a:ext cx="11181346" cy="10244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Goals</a:t>
            </a:r>
          </a:p>
        </p:txBody>
      </p:sp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Shape 189"/>
          <p:cNvPicPr preferRelativeResize="0"/>
          <p:nvPr/>
        </p:nvPicPr>
        <p:blipFill rotWithShape="1">
          <a:blip r:embed="rId3">
            <a:alphaModFix/>
          </a:blip>
          <a:srcRect b="11373" l="7056" r="7673" t="14410"/>
          <a:stretch/>
        </p:blipFill>
        <p:spPr>
          <a:xfrm>
            <a:off x="5715000" y="2794000"/>
            <a:ext cx="2130323" cy="185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Shape 19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33653" y="4407458"/>
            <a:ext cx="1986746" cy="2044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Shape 191"/>
          <p:cNvPicPr preferRelativeResize="0"/>
          <p:nvPr/>
        </p:nvPicPr>
        <p:blipFill rotWithShape="1">
          <a:blip r:embed="rId5">
            <a:alphaModFix/>
          </a:blip>
          <a:srcRect b="0" l="4848" r="0" t="0"/>
          <a:stretch/>
        </p:blipFill>
        <p:spPr>
          <a:xfrm>
            <a:off x="5969000" y="4928491"/>
            <a:ext cx="1614178" cy="1370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 rotWithShape="1">
          <a:blip r:embed="rId6">
            <a:alphaModFix/>
          </a:blip>
          <a:srcRect b="15012" l="15211" r="17500" t="16951"/>
          <a:stretch/>
        </p:blipFill>
        <p:spPr>
          <a:xfrm>
            <a:off x="8892239" y="527349"/>
            <a:ext cx="1902759" cy="192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918042" y="490537"/>
            <a:ext cx="1729739" cy="1729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 rotWithShape="1">
          <a:blip r:embed="rId8">
            <a:alphaModFix/>
          </a:blip>
          <a:srcRect b="0" l="0" r="0" t="15386"/>
          <a:stretch/>
        </p:blipFill>
        <p:spPr>
          <a:xfrm>
            <a:off x="8938578" y="2895600"/>
            <a:ext cx="1780856" cy="10598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95" name="Shape 195"/>
          <p:cNvGraphicFramePr/>
          <p:nvPr/>
        </p:nvGraphicFramePr>
        <p:xfrm>
          <a:off x="943609" y="149070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{AF9082BE-3220-47AD-9361-D95CFA64A68D}</a:tableStyleId>
              </a:tblPr>
              <a:tblGrid>
                <a:gridCol w="2103025"/>
                <a:gridCol w="1851775"/>
              </a:tblGrid>
              <a:tr h="7311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Toothpicks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7311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Rubberbands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7311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Plastic Cups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7311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String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yard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7311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Cardstock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0" baseline="0" i="0" lang="en-US" sz="24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 sheet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</a:tr>
              <a:tr h="731175">
                <a:tc gridSpan="2"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aseline="0" lang="en-US" sz="2400" u="none" cap="none" strike="noStrike"/>
                        <a:t>Marbles &amp; Beads used for testing (explained next slide)</a:t>
                      </a:r>
                    </a:p>
                  </a:txBody>
                  <a:tcPr marT="66675" marB="66675" marR="66675" marL="6667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6" name="Shape 196"/>
          <p:cNvSpPr txBox="1"/>
          <p:nvPr>
            <p:ph type="title"/>
          </p:nvPr>
        </p:nvSpPr>
        <p:spPr>
          <a:xfrm>
            <a:off x="280673" y="102034"/>
            <a:ext cx="10515599" cy="10132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Materials</a:t>
            </a:r>
          </a:p>
        </p:txBody>
      </p:sp>
      <p:pic>
        <p:nvPicPr>
          <p:cNvPr id="197" name="Shape 19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idx="1" type="body"/>
          </p:nvPr>
        </p:nvSpPr>
        <p:spPr>
          <a:xfrm>
            <a:off x="508000" y="1473200"/>
            <a:ext cx="11125200" cy="4673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11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Pour a mixture of marbles and beads onto the filter. </a:t>
            </a:r>
          </a:p>
          <a:p>
            <a:pPr indent="-228600" lvl="0" marL="228600" marR="0" rtl="0" algn="l">
              <a:lnSpc>
                <a:spcPct val="11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baseline="0" i="0" lang="en-US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successful design will:</a:t>
            </a:r>
          </a:p>
          <a:p>
            <a:pPr indent="-228600" lvl="1" marL="685800" marR="0" rtl="0" algn="l">
              <a:lnSpc>
                <a:spcPct val="11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b="0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allow only beads to collect in the cup.</a:t>
            </a:r>
          </a:p>
          <a:p>
            <a:pPr indent="-228600" lvl="1" marL="685800" marR="0" rtl="0" algn="l">
              <a:lnSpc>
                <a:spcPct val="11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b="0" baseline="0" i="0" lang="en-US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filter (block) all marbles from entering the cup.</a:t>
            </a:r>
          </a:p>
        </p:txBody>
      </p:sp>
      <p:sp>
        <p:nvSpPr>
          <p:cNvPr id="204" name="Shape 204"/>
          <p:cNvSpPr txBox="1"/>
          <p:nvPr>
            <p:ph type="title"/>
          </p:nvPr>
        </p:nvSpPr>
        <p:spPr>
          <a:xfrm>
            <a:off x="245244" y="32485"/>
            <a:ext cx="9500929" cy="12700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1" baseline="0" i="0" lang="en-US" sz="5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Testing</a:t>
            </a:r>
          </a:p>
        </p:txBody>
      </p:sp>
      <p:pic>
        <p:nvPicPr>
          <p:cNvPr id="205" name="Shape 2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029325"/>
            <a:ext cx="100012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Paper">
      <a:dk1>
        <a:srgbClr val="000000"/>
      </a:dk1>
      <a:lt1>
        <a:srgbClr val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