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04795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a:pPr>
            <a:r>
              <a:rPr lang="en-US" sz="1100" u="sng">
                <a:solidFill>
                  <a:schemeClr val="dk1"/>
                </a:solidFill>
              </a:rPr>
              <a:t>Slide 1:</a:t>
            </a:r>
            <a:r>
              <a:rPr lang="en-US" sz="1100">
                <a:solidFill>
                  <a:schemeClr val="dk1"/>
                </a:solidFill>
              </a:rPr>
              <a:t>  As the pre-activity survey is distributed to students, introduce yourself and provide enough of an activity overview to gain students excitement.</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Allow time for students to individually complete their pre-activity survey.</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Divide group into teams of 3 or 4 students.</a:t>
            </a: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964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AutoNum type="arabicPeriod" startAt="6"/>
            </a:pPr>
            <a:r>
              <a:rPr lang="en-US" sz="1100" u="sng">
                <a:solidFill>
                  <a:schemeClr val="dk1"/>
                </a:solidFill>
              </a:rPr>
              <a:t>Slide 10:</a:t>
            </a:r>
            <a:r>
              <a:rPr lang="en-US" sz="1100">
                <a:solidFill>
                  <a:schemeClr val="dk1"/>
                </a:solidFill>
              </a:rPr>
              <a:t> Introduce the Engineering Design Process. Explain that engineers use it as a tool to help them more effectively solve problems.</a:t>
            </a:r>
          </a:p>
        </p:txBody>
      </p:sp>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692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7"/>
            </a:pPr>
            <a:r>
              <a:rPr lang="en-US" sz="1100" u="sng">
                <a:solidFill>
                  <a:schemeClr val="dk1"/>
                </a:solidFill>
              </a:rPr>
              <a:t>Slide 11:</a:t>
            </a:r>
            <a:r>
              <a:rPr lang="en-US" sz="1100">
                <a:solidFill>
                  <a:schemeClr val="dk1"/>
                </a:solidFill>
              </a:rPr>
              <a:t> Explain how teams will use the engineering design process as they complete the challenge.</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Brainstorm:</a:t>
            </a:r>
          </a:p>
          <a:p>
            <a:pPr marL="685800" lvl="0" indent="-298450" rtl="0">
              <a:lnSpc>
                <a:spcPct val="115000"/>
              </a:lnSpc>
              <a:spcBef>
                <a:spcPts val="0"/>
              </a:spcBef>
              <a:spcAft>
                <a:spcPts val="50"/>
              </a:spcAft>
              <a:buClr>
                <a:schemeClr val="dk1"/>
              </a:buClr>
              <a:buSzPct val="100000"/>
              <a:buChar char="o"/>
            </a:pPr>
            <a:r>
              <a:rPr lang="en-US" sz="1100">
                <a:solidFill>
                  <a:schemeClr val="dk1"/>
                </a:solidFill>
              </a:rPr>
              <a:t>Each individual in a team must write or sketch one or two ideas.</a:t>
            </a:r>
          </a:p>
          <a:p>
            <a:pPr marL="685800" lvl="0" indent="-298450" rtl="0">
              <a:lnSpc>
                <a:spcPct val="115000"/>
              </a:lnSpc>
              <a:spcBef>
                <a:spcPts val="0"/>
              </a:spcBef>
              <a:spcAft>
                <a:spcPts val="50"/>
              </a:spcAft>
              <a:buClr>
                <a:schemeClr val="dk1"/>
              </a:buClr>
              <a:buSzPct val="100000"/>
              <a:buChar char="o"/>
            </a:pPr>
            <a:r>
              <a:rPr lang="en-US" sz="1100">
                <a:solidFill>
                  <a:schemeClr val="dk1"/>
                </a:solidFill>
              </a:rPr>
              <a:t>Team must discuss each idea.</a:t>
            </a:r>
          </a:p>
          <a:p>
            <a:pPr marL="685800" lvl="0" indent="-298450" rtl="0">
              <a:lnSpc>
                <a:spcPct val="115000"/>
              </a:lnSpc>
              <a:spcBef>
                <a:spcPts val="0"/>
              </a:spcBef>
              <a:spcAft>
                <a:spcPts val="50"/>
              </a:spcAft>
              <a:buClr>
                <a:schemeClr val="dk1"/>
              </a:buClr>
              <a:buSzPct val="100000"/>
              <a:buChar char="o"/>
            </a:pPr>
            <a:r>
              <a:rPr lang="en-US" sz="1100">
                <a:solidFill>
                  <a:schemeClr val="dk1"/>
                </a:solidFill>
              </a:rPr>
              <a:t>Team decides criteria most important to them while keeping constraints (limited time and materials, etc.) in mind.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Create Team Prototype:</a:t>
            </a:r>
          </a:p>
          <a:p>
            <a:pPr marL="685800" lvl="1" rtl="0">
              <a:lnSpc>
                <a:spcPct val="115000"/>
              </a:lnSpc>
              <a:spcBef>
                <a:spcPts val="0"/>
              </a:spcBef>
              <a:spcAft>
                <a:spcPts val="50"/>
              </a:spcAft>
              <a:buClr>
                <a:schemeClr val="dk1"/>
              </a:buClr>
              <a:buSzPct val="100000"/>
              <a:buChar char="o"/>
            </a:pPr>
            <a:r>
              <a:rPr lang="en-US" sz="1100">
                <a:solidFill>
                  <a:schemeClr val="dk1"/>
                </a:solidFill>
              </a:rPr>
              <a:t>Teams choose, sketch, and outline their prototype design idea.</a:t>
            </a:r>
          </a:p>
          <a:p>
            <a:pPr marL="685800" lvl="1" rtl="0">
              <a:lnSpc>
                <a:spcPct val="115000"/>
              </a:lnSpc>
              <a:spcBef>
                <a:spcPts val="0"/>
              </a:spcBef>
              <a:spcAft>
                <a:spcPts val="50"/>
              </a:spcAft>
              <a:buClr>
                <a:schemeClr val="dk1"/>
              </a:buClr>
              <a:buSzPct val="100000"/>
              <a:buChar char="o"/>
            </a:pPr>
            <a:r>
              <a:rPr lang="en-US" sz="1100">
                <a:solidFill>
                  <a:schemeClr val="dk1"/>
                </a:solidFill>
              </a:rPr>
              <a:t>Teams have idea approved by facilitator. </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Gather Materials:</a:t>
            </a:r>
          </a:p>
          <a:p>
            <a:pPr marL="685800" lvl="1" rtl="0">
              <a:lnSpc>
                <a:spcPct val="115000"/>
              </a:lnSpc>
              <a:spcBef>
                <a:spcPts val="0"/>
              </a:spcBef>
              <a:spcAft>
                <a:spcPts val="50"/>
              </a:spcAft>
              <a:buClr>
                <a:schemeClr val="dk1"/>
              </a:buClr>
              <a:buSzPct val="100000"/>
              <a:buChar char="o"/>
            </a:pPr>
            <a:r>
              <a:rPr lang="en-US" sz="1100">
                <a:solidFill>
                  <a:schemeClr val="dk1"/>
                </a:solidFill>
              </a:rPr>
              <a:t>Teams receive their bag of materials (prepared in advance).</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Create Chosen Design:</a:t>
            </a:r>
          </a:p>
          <a:p>
            <a:pPr marL="685800" lvl="1" rtl="0">
              <a:lnSpc>
                <a:spcPct val="115000"/>
              </a:lnSpc>
              <a:spcBef>
                <a:spcPts val="0"/>
              </a:spcBef>
              <a:spcAft>
                <a:spcPts val="50"/>
              </a:spcAft>
              <a:buClr>
                <a:schemeClr val="dk1"/>
              </a:buClr>
              <a:buSzPct val="100000"/>
              <a:buChar char="o"/>
            </a:pPr>
            <a:r>
              <a:rPr lang="en-US" sz="1100">
                <a:solidFill>
                  <a:schemeClr val="dk1"/>
                </a:solidFill>
              </a:rPr>
              <a:t>Team creates their approved prototype design plan.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Final Test:</a:t>
            </a:r>
          </a:p>
          <a:p>
            <a:pPr marL="685800" lvl="1" rtl="0">
              <a:lnSpc>
                <a:spcPct val="115000"/>
              </a:lnSpc>
              <a:spcBef>
                <a:spcPts val="0"/>
              </a:spcBef>
              <a:spcAft>
                <a:spcPts val="50"/>
              </a:spcAft>
              <a:buClr>
                <a:schemeClr val="dk1"/>
              </a:buClr>
              <a:buSzPct val="100000"/>
              <a:buChar char="o"/>
            </a:pPr>
            <a:r>
              <a:rPr lang="en-US" sz="1100">
                <a:solidFill>
                  <a:schemeClr val="dk1"/>
                </a:solidFill>
              </a:rPr>
              <a:t>Each team tests their prototype while other teams observe.</a:t>
            </a:r>
          </a:p>
          <a:p>
            <a:pPr marR="0" lvl="0" algn="l" rtl="0">
              <a:spcBef>
                <a:spcPts val="0"/>
              </a:spcBef>
              <a:buNone/>
            </a:pPr>
            <a:endParaRPr sz="1200">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76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rtl="0">
              <a:lnSpc>
                <a:spcPct val="115000"/>
              </a:lnSpc>
              <a:spcBef>
                <a:spcPts val="0"/>
              </a:spcBef>
              <a:spcAft>
                <a:spcPts val="50"/>
              </a:spcAft>
              <a:buClr>
                <a:schemeClr val="dk1"/>
              </a:buClr>
              <a:buSzPct val="100000"/>
              <a:buAutoNum type="arabicPeriod" startAt="8"/>
            </a:pPr>
            <a:r>
              <a:rPr lang="en-US" sz="1100" u="sng">
                <a:solidFill>
                  <a:schemeClr val="dk1"/>
                </a:solidFill>
              </a:rPr>
              <a:t>Slide 12:</a:t>
            </a:r>
            <a:r>
              <a:rPr lang="en-US" sz="1100">
                <a:solidFill>
                  <a:schemeClr val="dk1"/>
                </a:solidFill>
              </a:rPr>
              <a:t> Facilitate a whole group reflection on final prototype design and testing results by asking questions such as the following.</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best about your design? </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least about your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aspects of other team designs stood out to you, and/or gave you ideas for improving your own team’s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modifications would you make if we had time to complete the design challenge again?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How challenging was it to pull the sock onto the foot?</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Do you think it would be more or less challenging to pull the sock onto your own foot?</a:t>
            </a:r>
          </a:p>
          <a:p>
            <a:pPr lvl="0" rtl="0">
              <a:lnSpc>
                <a:spcPct val="115000"/>
              </a:lnSpc>
              <a:spcBef>
                <a:spcPts val="0"/>
              </a:spcBef>
              <a:spcAft>
                <a:spcPts val="50"/>
              </a:spcAft>
              <a:buNone/>
            </a:pPr>
            <a:endParaRPr sz="1100">
              <a:solidFill>
                <a:schemeClr val="dk1"/>
              </a:solidFill>
            </a:endParaRPr>
          </a:p>
          <a:p>
            <a:pPr>
              <a:spcBef>
                <a:spcPts val="0"/>
              </a:spcBef>
              <a:buNone/>
            </a:pPr>
            <a:endParaRPr/>
          </a:p>
        </p:txBody>
      </p:sp>
      <p:sp>
        <p:nvSpPr>
          <p:cNvPr id="241" name="Shape 2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447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rtl="0">
              <a:lnSpc>
                <a:spcPct val="115000"/>
              </a:lnSpc>
              <a:spcBef>
                <a:spcPts val="0"/>
              </a:spcBef>
              <a:spcAft>
                <a:spcPts val="50"/>
              </a:spcAft>
              <a:buClr>
                <a:schemeClr val="dk1"/>
              </a:buClr>
              <a:buSzPct val="100000"/>
              <a:buAutoNum type="arabicPeriod" startAt="9"/>
            </a:pPr>
            <a:r>
              <a:rPr lang="en-US" sz="1100" u="sng">
                <a:solidFill>
                  <a:schemeClr val="dk1"/>
                </a:solidFill>
              </a:rPr>
              <a:t>Slide 13:</a:t>
            </a:r>
            <a:r>
              <a:rPr lang="en-US" sz="1100">
                <a:solidFill>
                  <a:schemeClr val="dk1"/>
                </a:solidFill>
              </a:rPr>
              <a:t> Conclude by discussing the following questions as post-activity surveys are distributed.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ideas do you have for engineering a better world?</a:t>
            </a:r>
          </a:p>
          <a:p>
            <a:pPr marL="457200" lvl="0" indent="-298450">
              <a:lnSpc>
                <a:spcPct val="115000"/>
              </a:lnSpc>
              <a:spcBef>
                <a:spcPts val="0"/>
              </a:spcBef>
              <a:spcAft>
                <a:spcPts val="50"/>
              </a:spcAft>
              <a:buClr>
                <a:schemeClr val="dk1"/>
              </a:buClr>
              <a:buSzPct val="100000"/>
              <a:buChar char="●"/>
            </a:pPr>
            <a:r>
              <a:rPr lang="en-US" sz="1100">
                <a:solidFill>
                  <a:schemeClr val="dk1"/>
                </a:solidFill>
              </a:rPr>
              <a:t>How can you turn ideas into reality?</a:t>
            </a:r>
          </a:p>
        </p:txBody>
      </p:sp>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639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2100">
              <a:lnSpc>
                <a:spcPct val="115000"/>
              </a:lnSpc>
              <a:spcBef>
                <a:spcPts val="0"/>
              </a:spcBef>
              <a:spcAft>
                <a:spcPts val="50"/>
              </a:spcAft>
              <a:buSzPct val="90909"/>
              <a:buAutoNum type="arabicPeriod" startAt="10"/>
            </a:pPr>
            <a:r>
              <a:rPr lang="en-US" sz="1100">
                <a:solidFill>
                  <a:schemeClr val="dk1"/>
                </a:solidFill>
              </a:rPr>
              <a:t>Allow time for students to complete their post-activity survey.</a:t>
            </a:r>
          </a:p>
        </p:txBody>
      </p:sp>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8377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4"/>
            </a:pPr>
            <a:r>
              <a:rPr lang="en-US" sz="1100" u="sng">
                <a:solidFill>
                  <a:schemeClr val="dk1"/>
                </a:solidFill>
              </a:rPr>
              <a:t>Slides 2 and 3:</a:t>
            </a:r>
            <a:r>
              <a:rPr lang="en-US" sz="1100">
                <a:solidFill>
                  <a:schemeClr val="dk1"/>
                </a:solidFill>
              </a:rPr>
              <a:t>  Discuss engineering and what engineers do.</a:t>
            </a:r>
          </a:p>
        </p:txBody>
      </p:sp>
      <p:sp>
        <p:nvSpPr>
          <p:cNvPr id="138" name="Shape 1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746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R="0" lvl="0" algn="l" rtl="0">
              <a:spcBef>
                <a:spcPts val="0"/>
              </a:spcBef>
              <a:buNone/>
            </a:pPr>
            <a:r>
              <a:rPr lang="en-US" sz="1200" b="0" i="0" u="none" strike="noStrike" cap="none" baseline="0">
                <a:solidFill>
                  <a:schemeClr val="dk1"/>
                </a:solidFill>
                <a:latin typeface="Calibri"/>
                <a:ea typeface="Calibri"/>
                <a:cs typeface="Calibri"/>
                <a:sym typeface="Calibri"/>
              </a:rPr>
              <a:t>Do all engineers do the same thing?</a:t>
            </a:r>
          </a:p>
          <a:p>
            <a:pPr marL="457200" marR="0" lvl="0" indent="457200" algn="l" rtl="0">
              <a:spcBef>
                <a:spcPts val="0"/>
              </a:spcBef>
              <a:buSzPct val="25000"/>
              <a:buNone/>
            </a:pPr>
            <a:r>
              <a:rPr lang="en-US" sz="1200" b="0" i="0" u="none" strike="noStrike" cap="none" baseline="0">
                <a:solidFill>
                  <a:schemeClr val="dk1"/>
                </a:solidFill>
                <a:latin typeface="Calibri"/>
                <a:ea typeface="Calibri"/>
                <a:cs typeface="Calibri"/>
                <a:sym typeface="Calibri"/>
              </a:rPr>
              <a:t>NO, NO, NO!!!!!</a:t>
            </a:r>
          </a:p>
          <a:p>
            <a:pPr marL="45720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Many types of engineers</a:t>
            </a:r>
          </a:p>
          <a:p>
            <a:pPr marL="9144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Chemical</a:t>
            </a:r>
          </a:p>
          <a:p>
            <a:pPr marL="9144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Mechanical</a:t>
            </a:r>
          </a:p>
          <a:p>
            <a:pPr marL="9144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Electrical</a:t>
            </a:r>
          </a:p>
          <a:p>
            <a:pPr marL="9144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Civil</a:t>
            </a:r>
          </a:p>
          <a:p>
            <a:pPr marL="0" marR="0" lvl="0" indent="457200" algn="l" rtl="0">
              <a:spcBef>
                <a:spcPts val="0"/>
              </a:spcBef>
              <a:buSzPct val="25000"/>
              <a:buNone/>
            </a:pPr>
            <a:r>
              <a:rPr lang="en-US" sz="1200" b="0" i="0" u="none" strike="noStrike" cap="none" baseline="0">
                <a:solidFill>
                  <a:schemeClr val="dk1"/>
                </a:solidFill>
                <a:latin typeface="Calibri"/>
                <a:ea typeface="Calibri"/>
                <a:cs typeface="Calibri"/>
                <a:sym typeface="Calibri"/>
              </a:rPr>
              <a:t>They do many different types of jobs:</a:t>
            </a:r>
          </a:p>
          <a:p>
            <a:pPr marL="457200" marR="0" lvl="1" indent="457200" algn="l" rtl="0">
              <a:spcBef>
                <a:spcPts val="0"/>
              </a:spcBef>
              <a:buSzPct val="25000"/>
              <a:buNone/>
            </a:pPr>
            <a:r>
              <a:rPr lang="en-US" sz="1200" b="0" i="0" u="none" strike="noStrike" cap="none" baseline="0">
                <a:solidFill>
                  <a:schemeClr val="dk1"/>
                </a:solidFill>
                <a:latin typeface="Calibri"/>
                <a:ea typeface="Calibri"/>
                <a:cs typeface="Calibri"/>
                <a:sym typeface="Calibri"/>
              </a:rPr>
              <a:t>Design</a:t>
            </a:r>
          </a:p>
          <a:p>
            <a:pPr marL="457200" marR="0" lvl="1" indent="457200" algn="l" rtl="0">
              <a:spcBef>
                <a:spcPts val="0"/>
              </a:spcBef>
              <a:buSzPct val="25000"/>
              <a:buNone/>
            </a:pPr>
            <a:r>
              <a:rPr lang="en-US" sz="1200" b="0" i="0" u="none" strike="noStrike" cap="none" baseline="0">
                <a:solidFill>
                  <a:schemeClr val="dk1"/>
                </a:solidFill>
                <a:latin typeface="Calibri"/>
                <a:ea typeface="Calibri"/>
                <a:cs typeface="Calibri"/>
                <a:sym typeface="Calibri"/>
              </a:rPr>
              <a:t>Sale</a:t>
            </a:r>
          </a:p>
          <a:p>
            <a:pPr marL="457200" marR="0" lvl="1" indent="457200" algn="l" rtl="0">
              <a:spcBef>
                <a:spcPts val="0"/>
              </a:spcBef>
              <a:buSzPct val="25000"/>
              <a:buNone/>
            </a:pPr>
            <a:r>
              <a:rPr lang="en-US" sz="1200" b="0" i="0" u="none" strike="noStrike" cap="none" baseline="0">
                <a:solidFill>
                  <a:schemeClr val="dk1"/>
                </a:solidFill>
                <a:latin typeface="Calibri"/>
                <a:ea typeface="Calibri"/>
                <a:cs typeface="Calibri"/>
                <a:sym typeface="Calibri"/>
              </a:rPr>
              <a:t>Test</a:t>
            </a:r>
          </a:p>
          <a:p>
            <a:pPr marL="457200" marR="0" lvl="1" indent="457200" algn="l" rtl="0">
              <a:spcBef>
                <a:spcPts val="0"/>
              </a:spcBef>
              <a:buSzPct val="25000"/>
              <a:buNone/>
            </a:pPr>
            <a:r>
              <a:rPr lang="en-US" sz="1200" b="0" i="0" u="none" strike="noStrike" cap="none" baseline="0">
                <a:solidFill>
                  <a:schemeClr val="dk1"/>
                </a:solidFill>
                <a:latin typeface="Calibri"/>
                <a:ea typeface="Calibri"/>
                <a:cs typeface="Calibri"/>
                <a:sym typeface="Calibri"/>
              </a:rPr>
              <a:t>Much, much more!</a:t>
            </a:r>
          </a:p>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180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5"/>
            </a:pPr>
            <a:r>
              <a:rPr lang="en-US" sz="1100">
                <a:solidFill>
                  <a:schemeClr val="dk1"/>
                </a:solidFill>
              </a:rPr>
              <a:t>Present the engineering design problem and challenge, following presentation:</a:t>
            </a:r>
          </a:p>
          <a:p>
            <a:pPr marL="914400" lvl="0" indent="-298450" rtl="0">
              <a:lnSpc>
                <a:spcPct val="115000"/>
              </a:lnSpc>
              <a:spcBef>
                <a:spcPts val="0"/>
              </a:spcBef>
              <a:spcAft>
                <a:spcPts val="50"/>
              </a:spcAft>
              <a:buClr>
                <a:schemeClr val="dk1"/>
              </a:buClr>
              <a:buSzPct val="100000"/>
              <a:buChar char="●"/>
            </a:pPr>
            <a:r>
              <a:rPr lang="en-US" sz="1100" u="sng">
                <a:solidFill>
                  <a:schemeClr val="dk1"/>
                </a:solidFill>
              </a:rPr>
              <a:t>Slide 4:</a:t>
            </a:r>
            <a:r>
              <a:rPr lang="en-US" sz="1100">
                <a:solidFill>
                  <a:schemeClr val="dk1"/>
                </a:solidFill>
              </a:rPr>
              <a:t> Play video (2m38s).</a:t>
            </a:r>
          </a:p>
        </p:txBody>
      </p:sp>
      <p:sp>
        <p:nvSpPr>
          <p:cNvPr id="156" name="Shape 15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529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Char char="●"/>
            </a:pPr>
            <a:r>
              <a:rPr lang="en-US" sz="1100" u="sng">
                <a:solidFill>
                  <a:schemeClr val="dk1"/>
                </a:solidFill>
              </a:rPr>
              <a:t>Slide 5:</a:t>
            </a:r>
            <a:r>
              <a:rPr lang="en-US" sz="1100">
                <a:solidFill>
                  <a:schemeClr val="dk1"/>
                </a:solidFill>
              </a:rPr>
              <a:t> Present the real-world engineering design problem (scenario).</a:t>
            </a:r>
          </a:p>
        </p:txBody>
      </p:sp>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3108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Char char="●"/>
            </a:pPr>
            <a:r>
              <a:rPr lang="en-US" sz="1100" u="sng">
                <a:solidFill>
                  <a:schemeClr val="dk1"/>
                </a:solidFill>
              </a:rPr>
              <a:t>Slide 6</a:t>
            </a:r>
            <a:r>
              <a:rPr lang="en-US" sz="1100">
                <a:solidFill>
                  <a:schemeClr val="dk1"/>
                </a:solidFill>
              </a:rPr>
              <a:t>: Introduce the Engineering Design Challenge.</a:t>
            </a:r>
          </a:p>
        </p:txBody>
      </p:sp>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957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7:</a:t>
            </a:r>
            <a:r>
              <a:rPr lang="en-US" sz="1100">
                <a:solidFill>
                  <a:schemeClr val="dk1"/>
                </a:solidFill>
              </a:rPr>
              <a:t> Share Engineering Design Goals.</a:t>
            </a:r>
          </a:p>
        </p:txBody>
      </p:sp>
      <p:sp>
        <p:nvSpPr>
          <p:cNvPr id="181" name="Shape 18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523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8:</a:t>
            </a:r>
            <a:r>
              <a:rPr lang="en-US" sz="1100">
                <a:solidFill>
                  <a:schemeClr val="dk1"/>
                </a:solidFill>
              </a:rPr>
              <a:t> Introduce resources (materials) available to each team.</a:t>
            </a:r>
          </a:p>
          <a:p>
            <a:pPr indent="457200" rtl="0">
              <a:lnSpc>
                <a:spcPct val="115000"/>
              </a:lnSpc>
              <a:spcBef>
                <a:spcPts val="0"/>
              </a:spcBef>
              <a:spcAft>
                <a:spcPts val="50"/>
              </a:spcAft>
              <a:buNone/>
            </a:pPr>
            <a:r>
              <a:rPr lang="en-US" sz="1000">
                <a:solidFill>
                  <a:schemeClr val="dk1"/>
                </a:solidFill>
              </a:rPr>
              <a:t>Materials: paperclips, binder clips, forks, yarn, rubber bands, craft sticks, </a:t>
            </a:r>
          </a:p>
          <a:p>
            <a:pPr lvl="0" indent="457200" rtl="0">
              <a:lnSpc>
                <a:spcPct val="115000"/>
              </a:lnSpc>
              <a:spcBef>
                <a:spcPts val="0"/>
              </a:spcBef>
              <a:spcAft>
                <a:spcPts val="50"/>
              </a:spcAft>
              <a:buNone/>
            </a:pPr>
            <a:r>
              <a:rPr lang="en-US" sz="1000">
                <a:solidFill>
                  <a:schemeClr val="dk1"/>
                </a:solidFill>
              </a:rPr>
              <a:t>construction paper, safety pins, tape, pipe cleaners</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Explain how teams will work.</a:t>
            </a:r>
          </a:p>
          <a:p>
            <a:pPr lvl="0" rtl="0">
              <a:lnSpc>
                <a:spcPct val="115000"/>
              </a:lnSpc>
              <a:spcBef>
                <a:spcPts val="0"/>
              </a:spcBef>
              <a:spcAft>
                <a:spcPts val="50"/>
              </a:spcAft>
              <a:buNone/>
            </a:pPr>
            <a:endParaRPr sz="120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270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9:</a:t>
            </a:r>
            <a:r>
              <a:rPr lang="en-US" sz="1100">
                <a:solidFill>
                  <a:schemeClr val="dk1"/>
                </a:solidFill>
              </a:rPr>
              <a:t> Explain prototype-testing procedures.</a:t>
            </a:r>
          </a:p>
          <a:p>
            <a:pPr marL="0" marR="0" lvl="0" indent="0" algn="l" rtl="0">
              <a:spcBef>
                <a:spcPts val="0"/>
              </a:spcBef>
              <a:buNone/>
            </a:pPr>
            <a:endParaRPr sz="1100">
              <a:solidFill>
                <a:schemeClr val="dk1"/>
              </a:solidFill>
            </a:endParaRPr>
          </a:p>
          <a:p>
            <a:pPr lvl="0" rtl="0">
              <a:lnSpc>
                <a:spcPct val="115000"/>
              </a:lnSpc>
              <a:spcBef>
                <a:spcPts val="0"/>
              </a:spcBef>
              <a:buClr>
                <a:schemeClr val="dk1"/>
              </a:buClr>
              <a:buSzPct val="100000"/>
              <a:buFont typeface="Arial"/>
              <a:buNone/>
            </a:pPr>
            <a:r>
              <a:rPr lang="en-US" sz="1100">
                <a:solidFill>
                  <a:schemeClr val="dk1"/>
                </a:solidFill>
              </a:rPr>
              <a:t>Design will be tested using a mannequin foot. Students must design a device that can be attached to a sock right before testing. The device will be used to help someone pull a sock onto the mannequin foot. Have students think about how easy it was to pull the sock onto the mannequin foot, or would it have been easier to their own foot.</a:t>
            </a:r>
          </a:p>
          <a:p>
            <a:pPr lvl="0" rtl="0">
              <a:lnSpc>
                <a:spcPct val="115000"/>
              </a:lnSpc>
              <a:spcBef>
                <a:spcPts val="0"/>
              </a:spcBef>
              <a:buClr>
                <a:schemeClr val="dk1"/>
              </a:buClr>
              <a:buSzPct val="100000"/>
              <a:buFont typeface="Arial"/>
              <a:buNone/>
            </a:pPr>
            <a:r>
              <a:rPr lang="en-US" sz="1100" i="1">
                <a:solidFill>
                  <a:schemeClr val="dk1"/>
                </a:solidFill>
              </a:rPr>
              <a:t>Note: the design cannot be built on the sock. It must be something that can be attached during testing and detached after testing.</a:t>
            </a:r>
          </a:p>
        </p:txBody>
      </p:sp>
      <p:sp>
        <p:nvSpPr>
          <p:cNvPr id="216" name="Shape 2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57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17" name="Shape 1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18" name="Shape 1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19" name="Shape 1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20" name="Shape 2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06" name="Shape 106"/>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1" name="Shape 11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12" name="Shape 11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27" name="Shape 2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28" name="Shape 2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35" name="Shape 3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36" name="Shape 3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7" name="Shape 3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38" name="Shape 3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9" name="Shape 3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40" name="Shape 4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48" name="Shape 4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49" name="Shape 4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0" name="Shape 50"/>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51" name="Shape 51"/>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2" name="Shape 52"/>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53" name="Shape 53"/>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58" name="Shape 5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9" name="Shape 5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0" name="Shape 6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63" name="Shape 6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64" name="Shape 6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5" name="Shape 6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66" name="Shape 6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7" name="Shape 6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68" name="Shape 6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74" name="Shape 74"/>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75" name="Shape 75"/>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6" name="Shape 76"/>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77" name="Shape 77"/>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8" name="Shape 7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79" name="Shape 7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83" name="Shape 8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84" name="Shape 8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5" name="Shape 8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86" name="Shape 8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7" name="Shape 8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88" name="Shape 8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3" name="Shape 93"/>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a:spLocks noGrp="1"/>
          </p:cNvSpPr>
          <p:nvPr>
            <p:ph type="pic" idx="2"/>
          </p:nvPr>
        </p:nvSpPr>
        <p:spPr>
          <a:xfrm>
            <a:off x="5183187" y="987425"/>
            <a:ext cx="6172199" cy="4873624"/>
          </a:xfrm>
          <a:prstGeom prst="rect">
            <a:avLst/>
          </a:prstGeom>
          <a:noFill/>
          <a:ln>
            <a:noFill/>
          </a:ln>
        </p:spPr>
      </p:sp>
      <p:sp>
        <p:nvSpPr>
          <p:cNvPr id="99" name="Shape 9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education.ohio.gov/Topics/Ohio-s-New-Learning-Standards/Ohios-New-Learning-Standar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discovere.org/"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hyperlink" Target="http://www.gettyimages.com/detail/photo/doctor-and-nurses-taking-care-of-patient-royalty-free-image/dv418101" TargetMode="External"/><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istatefair.com/wp/mobile-amusement-ride-and-game-operators/" TargetMode="External"/><Relationship Id="rId5" Type="http://schemas.openxmlformats.org/officeDocument/2006/relationships/image" Target="../media/image4.jpg"/><Relationship Id="rId4" Type="http://schemas.openxmlformats.org/officeDocument/2006/relationships/hyperlink" Target="http://images.businessweek.com/ss/09/12/1210_best_internship_companies/5.htm"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engineeringmessag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2.pn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85205" y="2471259"/>
            <a:ext cx="7015799" cy="1915499"/>
          </a:xfrm>
          <a:prstGeom prst="rect">
            <a:avLst/>
          </a:prstGeom>
          <a:noFill/>
          <a:ln>
            <a:noFill/>
          </a:ln>
        </p:spPr>
        <p:txBody>
          <a:bodyPr lIns="91425" tIns="45700" rIns="91425" bIns="45700" anchor="b" anchorCtr="0">
            <a:noAutofit/>
          </a:bodyPr>
          <a:lstStyle/>
          <a:p>
            <a:pPr marL="0" marR="0" lvl="0" indent="0" algn="ctr" rtl="0">
              <a:lnSpc>
                <a:spcPct val="140000"/>
              </a:lnSpc>
              <a:spcBef>
                <a:spcPts val="0"/>
              </a:spcBef>
              <a:spcAft>
                <a:spcPts val="1400"/>
              </a:spcAft>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TURNING IDEAS INTO REALITY:</a:t>
            </a:r>
            <a:r>
              <a:rPr lang="en-US" sz="3950" b="1" i="0" u="none" strike="noStrike" cap="none" baseline="0">
                <a:solidFill>
                  <a:schemeClr val="dk1"/>
                </a:solidFill>
                <a:latin typeface="Calibri"/>
                <a:ea typeface="Calibri"/>
                <a:cs typeface="Calibri"/>
                <a:sym typeface="Calibri"/>
              </a:rPr>
              <a:t/>
            </a:r>
            <a:br>
              <a:rPr lang="en-US" sz="3950" b="1" i="0" u="none" strike="noStrike" cap="none" baseline="0">
                <a:solidFill>
                  <a:schemeClr val="dk1"/>
                </a:solidFill>
                <a:latin typeface="Calibri"/>
                <a:ea typeface="Calibri"/>
                <a:cs typeface="Calibri"/>
                <a:sym typeface="Calibri"/>
              </a:rPr>
            </a:br>
            <a:r>
              <a:rPr lang="en-US" sz="4150" b="1" i="0" u="none" strike="noStrike" cap="none" baseline="0">
                <a:solidFill>
                  <a:schemeClr val="dk1"/>
                </a:solidFill>
                <a:latin typeface="Calibri"/>
                <a:ea typeface="Calibri"/>
                <a:cs typeface="Calibri"/>
                <a:sym typeface="Calibri"/>
              </a:rPr>
              <a:t>ENGINEERING A BETTER WORLD</a:t>
            </a:r>
          </a:p>
        </p:txBody>
      </p:sp>
      <p:sp>
        <p:nvSpPr>
          <p:cNvPr id="117" name="Shape 117"/>
          <p:cNvSpPr txBox="1">
            <a:spLocks noGrp="1"/>
          </p:cNvSpPr>
          <p:nvPr>
            <p:ph type="subTitle" idx="1"/>
          </p:nvPr>
        </p:nvSpPr>
        <p:spPr>
          <a:xfrm>
            <a:off x="791466" y="4275926"/>
            <a:ext cx="5794799" cy="1655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5400" b="1" i="0" u="none" strike="noStrike" cap="none" baseline="0">
                <a:solidFill>
                  <a:schemeClr val="dk1"/>
                </a:solidFill>
                <a:latin typeface="Calibri"/>
                <a:ea typeface="Calibri"/>
                <a:cs typeface="Calibri"/>
                <a:sym typeface="Calibri"/>
              </a:rPr>
              <a:t>Assistive Device</a:t>
            </a:r>
          </a:p>
        </p:txBody>
      </p:sp>
      <p:pic>
        <p:nvPicPr>
          <p:cNvPr id="118" name="Shape 118"/>
          <p:cNvPicPr preferRelativeResize="0"/>
          <p:nvPr/>
        </p:nvPicPr>
        <p:blipFill rotWithShape="1">
          <a:blip r:embed="rId3">
            <a:alphaModFix/>
          </a:blip>
          <a:srcRect/>
          <a:stretch/>
        </p:blipFill>
        <p:spPr>
          <a:xfrm>
            <a:off x="7287146" y="220715"/>
            <a:ext cx="4824667" cy="6011916"/>
          </a:xfrm>
          <a:prstGeom prst="rect">
            <a:avLst/>
          </a:prstGeom>
          <a:noFill/>
          <a:ln>
            <a:noFill/>
          </a:ln>
        </p:spPr>
      </p:pic>
      <p:sp>
        <p:nvSpPr>
          <p:cNvPr id="119" name="Shape 119"/>
          <p:cNvSpPr/>
          <p:nvPr/>
        </p:nvSpPr>
        <p:spPr>
          <a:xfrm>
            <a:off x="9173703" y="6398203"/>
            <a:ext cx="183062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sng" strike="noStrike" cap="none" baseline="0">
                <a:solidFill>
                  <a:schemeClr val="hlink"/>
                </a:solidFill>
                <a:latin typeface="arial"/>
                <a:ea typeface="arial"/>
                <a:cs typeface="arial"/>
                <a:sym typeface="arial"/>
                <a:hlinkClick r:id="rId4"/>
              </a:rPr>
              <a:t>www.discovere.org</a:t>
            </a:r>
            <a:r>
              <a:rPr lang="en-US" sz="1200" b="0" i="0" u="none" strike="noStrike" cap="none" baseline="0">
                <a:solidFill>
                  <a:srgbClr val="7D7D7D"/>
                </a:solidFill>
                <a:latin typeface="arial"/>
                <a:ea typeface="arial"/>
                <a:cs typeface="arial"/>
                <a:sym typeface="arial"/>
              </a:rPr>
              <a:t> </a:t>
            </a:r>
          </a:p>
        </p:txBody>
      </p:sp>
      <p:pic>
        <p:nvPicPr>
          <p:cNvPr id="120" name="Shape 120"/>
          <p:cNvPicPr preferRelativeResize="0"/>
          <p:nvPr/>
        </p:nvPicPr>
        <p:blipFill>
          <a:blip r:embed="rId5">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32007" y="76634"/>
            <a:ext cx="10515599" cy="978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pic>
        <p:nvPicPr>
          <p:cNvPr id="219" name="Shape 219"/>
          <p:cNvPicPr preferRelativeResize="0"/>
          <p:nvPr/>
        </p:nvPicPr>
        <p:blipFill rotWithShape="1">
          <a:blip r:embed="rId3">
            <a:alphaModFix/>
          </a:blip>
          <a:srcRect/>
          <a:stretch/>
        </p:blipFill>
        <p:spPr>
          <a:xfrm>
            <a:off x="562612" y="1376132"/>
            <a:ext cx="4808039" cy="4295462"/>
          </a:xfrm>
          <a:prstGeom prst="rect">
            <a:avLst/>
          </a:prstGeom>
          <a:noFill/>
          <a:ln>
            <a:noFill/>
          </a:ln>
        </p:spPr>
      </p:pic>
      <p:sp>
        <p:nvSpPr>
          <p:cNvPr id="220" name="Shape 220"/>
          <p:cNvSpPr/>
          <p:nvPr/>
        </p:nvSpPr>
        <p:spPr>
          <a:xfrm>
            <a:off x="5710176" y="1478266"/>
            <a:ext cx="6096000" cy="4039566"/>
          </a:xfrm>
          <a:prstGeom prst="rect">
            <a:avLst/>
          </a:prstGeom>
          <a:noFill/>
          <a:ln>
            <a:noFill/>
          </a:ln>
        </p:spPr>
        <p:txBody>
          <a:bodyPr lIns="91425" tIns="45700" rIns="91425" bIns="45700" anchor="t" anchorCtr="0">
            <a:noAutofit/>
          </a:bodyPr>
          <a:lstStyle/>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ASK: </a:t>
            </a:r>
            <a:r>
              <a:rPr lang="en-US" sz="1800" b="0" i="0" u="none" strike="noStrike" cap="none" baseline="0">
                <a:solidFill>
                  <a:srgbClr val="474747"/>
                </a:solidFill>
                <a:latin typeface="Arial"/>
                <a:ea typeface="Arial"/>
                <a:cs typeface="Arial"/>
                <a:sym typeface="Arial"/>
              </a:rPr>
              <a:t>What is the problem? How have others approached it? What are your constraints?</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IMAGINE: </a:t>
            </a:r>
            <a:r>
              <a:rPr lang="en-US" sz="1800" b="0" i="0" u="none" strike="noStrike" cap="none" baseline="0">
                <a:solidFill>
                  <a:srgbClr val="474747"/>
                </a:solidFill>
                <a:latin typeface="Arial"/>
                <a:ea typeface="Arial"/>
                <a:cs typeface="Arial"/>
                <a:sym typeface="Arial"/>
              </a:rPr>
              <a:t>What are some solutions? Brainstorm ideas. Choose the best one.</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PLAN: </a:t>
            </a:r>
            <a:r>
              <a:rPr lang="en-US" sz="1800" b="0" i="0" u="none" strike="noStrike" cap="none" baseline="0">
                <a:solidFill>
                  <a:srgbClr val="474747"/>
                </a:solidFill>
                <a:latin typeface="Arial"/>
                <a:ea typeface="Arial"/>
                <a:cs typeface="Arial"/>
                <a:sym typeface="Arial"/>
              </a:rPr>
              <a:t>Draw a diagram. Make lists of materials you will need.</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CREATE: </a:t>
            </a:r>
            <a:r>
              <a:rPr lang="en-US" sz="1800" b="0" i="0" u="none" strike="noStrike" cap="none" baseline="0">
                <a:solidFill>
                  <a:srgbClr val="474747"/>
                </a:solidFill>
                <a:latin typeface="Arial"/>
                <a:ea typeface="Arial"/>
                <a:cs typeface="Arial"/>
                <a:sym typeface="Arial"/>
              </a:rPr>
              <a:t>Follow your plan and create something. Test it out!</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IMPROVE: </a:t>
            </a:r>
            <a:r>
              <a:rPr lang="en-US" sz="1800" b="0" i="0" u="none" strike="noStrike" cap="none" baseline="0">
                <a:solidFill>
                  <a:srgbClr val="474747"/>
                </a:solidFill>
                <a:latin typeface="Arial"/>
                <a:ea typeface="Arial"/>
                <a:cs typeface="Arial"/>
                <a:sym typeface="Arial"/>
              </a:rPr>
              <a:t>What works? What doesn't? What could work better? Modify your designs to make it better. Test it out!</a:t>
            </a:r>
          </a:p>
          <a:p>
            <a:pPr marL="0" marR="0" lvl="0" indent="0" algn="l" rtl="0">
              <a:spcBef>
                <a:spcPts val="0"/>
              </a:spcBef>
              <a:spcAft>
                <a:spcPts val="1500"/>
              </a:spcAft>
              <a:buSzPct val="25000"/>
              <a:buNone/>
            </a:pPr>
            <a:r>
              <a:rPr lang="en-US" sz="1400" b="0" i="0" u="none" strike="noStrike" cap="none" baseline="0">
                <a:solidFill>
                  <a:srgbClr val="474747"/>
                </a:solidFill>
                <a:latin typeface="Arial"/>
                <a:ea typeface="Arial"/>
                <a:cs typeface="Arial"/>
                <a:sym typeface="Arial"/>
              </a:rPr>
              <a:t>(source: www.teachengineering.org)</a:t>
            </a:r>
          </a:p>
        </p:txBody>
      </p:sp>
      <p:pic>
        <p:nvPicPr>
          <p:cNvPr id="221" name="Shape 221"/>
          <p:cNvPicPr preferRelativeResize="0"/>
          <p:nvPr/>
        </p:nvPicPr>
        <p:blipFill>
          <a:blip r:embed="rId4">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43643" y="199055"/>
            <a:ext cx="10515599" cy="91613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sp>
        <p:nvSpPr>
          <p:cNvPr id="227" name="Shape 227"/>
          <p:cNvSpPr txBox="1">
            <a:spLocks noGrp="1"/>
          </p:cNvSpPr>
          <p:nvPr>
            <p:ph type="body" idx="1"/>
          </p:nvPr>
        </p:nvSpPr>
        <p:spPr>
          <a:xfrm>
            <a:off x="746127" y="1159440"/>
            <a:ext cx="6967200" cy="5170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Imagine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INDIVIDUALLY: observe available materials, and brainstorm design ideas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TEAM: share individual ideas </a:t>
            </a:r>
            <a:r>
              <a:rPr lang="en-US" sz="2200" b="0" i="1" u="none" strike="noStrike" cap="none" baseline="0">
                <a:solidFill>
                  <a:schemeClr val="dk1"/>
                </a:solidFill>
                <a:latin typeface="Calibri"/>
                <a:ea typeface="Calibri"/>
                <a:cs typeface="Calibri"/>
                <a:sym typeface="Calibri"/>
              </a:rPr>
              <a:t>(5 min.) </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Plan</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Choose and sketch a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Create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Gather materials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Construct your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Improve and Test </a:t>
            </a:r>
            <a:r>
              <a:rPr lang="en-US" sz="2000" b="0" i="1" u="none" strike="noStrike" cap="none" baseline="0">
                <a:solidFill>
                  <a:schemeClr val="dk1"/>
                </a:solidFill>
                <a:latin typeface="Calibri"/>
                <a:ea typeface="Calibri"/>
                <a:cs typeface="Calibri"/>
                <a:sym typeface="Calibri"/>
              </a:rPr>
              <a:t>(10 min.)</a:t>
            </a:r>
          </a:p>
        </p:txBody>
      </p:sp>
      <p:pic>
        <p:nvPicPr>
          <p:cNvPr id="228" name="Shape 228"/>
          <p:cNvPicPr preferRelativeResize="0"/>
          <p:nvPr/>
        </p:nvPicPr>
        <p:blipFill rotWithShape="1">
          <a:blip r:embed="rId3">
            <a:alphaModFix/>
          </a:blip>
          <a:srcRect/>
          <a:stretch/>
        </p:blipFill>
        <p:spPr>
          <a:xfrm>
            <a:off x="8201006" y="401576"/>
            <a:ext cx="3378765" cy="3164336"/>
          </a:xfrm>
          <a:prstGeom prst="rect">
            <a:avLst/>
          </a:prstGeom>
          <a:noFill/>
          <a:ln>
            <a:noFill/>
          </a:ln>
        </p:spPr>
      </p:pic>
      <p:pic>
        <p:nvPicPr>
          <p:cNvPr id="229" name="Shape 229"/>
          <p:cNvPicPr preferRelativeResize="0"/>
          <p:nvPr/>
        </p:nvPicPr>
        <p:blipFill rotWithShape="1">
          <a:blip r:embed="rId4">
            <a:alphaModFix/>
          </a:blip>
          <a:srcRect l="7083" t="4386" r="2877" b="4238"/>
          <a:stretch/>
        </p:blipFill>
        <p:spPr>
          <a:xfrm>
            <a:off x="7588697" y="3851932"/>
            <a:ext cx="4340466" cy="2477729"/>
          </a:xfrm>
          <a:prstGeom prst="rect">
            <a:avLst/>
          </a:prstGeom>
          <a:noFill/>
          <a:ln>
            <a:noFill/>
          </a:ln>
        </p:spPr>
      </p:pic>
      <p:pic>
        <p:nvPicPr>
          <p:cNvPr id="230" name="Shape 230"/>
          <p:cNvPicPr preferRelativeResize="0"/>
          <p:nvPr/>
        </p:nvPicPr>
        <p:blipFill>
          <a:blip r:embed="rId5">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04475" y="115768"/>
            <a:ext cx="10515599" cy="98276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Reflection</a:t>
            </a:r>
          </a:p>
        </p:txBody>
      </p:sp>
      <p:sp>
        <p:nvSpPr>
          <p:cNvPr id="237" name="Shape 237"/>
          <p:cNvSpPr txBox="1">
            <a:spLocks noGrp="1"/>
          </p:cNvSpPr>
          <p:nvPr>
            <p:ph type="body" idx="1"/>
          </p:nvPr>
        </p:nvSpPr>
        <p:spPr>
          <a:xfrm>
            <a:off x="291463" y="1186812"/>
            <a:ext cx="11658518" cy="5309419"/>
          </a:xfrm>
          <a:prstGeom prst="rect">
            <a:avLst/>
          </a:prstGeom>
          <a:noFill/>
          <a:ln>
            <a:noFill/>
          </a:ln>
        </p:spPr>
        <p:txBody>
          <a:bodyPr lIns="91425" tIns="45700" rIns="91425" bIns="45700" anchor="t" anchorCtr="0">
            <a:noAutofit/>
          </a:bodyPr>
          <a:lstStyle/>
          <a:p>
            <a:pPr marL="228600" marR="0" lvl="0" indent="-184150" algn="l" rtl="0">
              <a:lnSpc>
                <a:spcPct val="90000"/>
              </a:lnSpc>
              <a:spcBef>
                <a:spcPts val="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What went well? Not so well?  Why?</a:t>
            </a:r>
          </a:p>
          <a:p>
            <a:pPr marL="228600" marR="0" lvl="0" indent="-18415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What aspects of other team designs stood out to you?  </a:t>
            </a:r>
          </a:p>
          <a:p>
            <a:pPr marL="228600" marR="0" lvl="0" indent="-18415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Did other designs give you ideas for ways to improve your design?</a:t>
            </a:r>
          </a:p>
          <a:p>
            <a:pPr marL="228600" marR="0" lvl="0" indent="-18415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How challenging was it to pull the sock onto the foot?</a:t>
            </a:r>
          </a:p>
          <a:p>
            <a:pPr marL="228600" marR="0" lvl="0" indent="-18415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Would be more or less challenging to pull the sock onto your own foot?</a:t>
            </a:r>
          </a:p>
          <a:p>
            <a:pPr marL="228600" marR="0" lvl="0" indent="-18415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How did your device help overcome the sock’s elastic potential energy when it was stretched?</a:t>
            </a:r>
          </a:p>
          <a:p>
            <a:pPr marL="228600" marR="0" lvl="0" indent="-18415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 How did your device help overcome the sock’s and its gravitational potential energy when it was lifted?  </a:t>
            </a:r>
          </a:p>
          <a:p>
            <a:pPr marL="228600" marR="0" lvl="0" indent="-5080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228600" marR="0" lvl="0" indent="-5080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38" name="Shape 238"/>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71512" y="106613"/>
            <a:ext cx="10515599" cy="104522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Wrap Up</a:t>
            </a:r>
          </a:p>
        </p:txBody>
      </p:sp>
      <p:sp>
        <p:nvSpPr>
          <p:cNvPr id="244" name="Shape 244"/>
          <p:cNvSpPr txBox="1">
            <a:spLocks noGrp="1"/>
          </p:cNvSpPr>
          <p:nvPr>
            <p:ph type="body" idx="1"/>
          </p:nvPr>
        </p:nvSpPr>
        <p:spPr>
          <a:xfrm>
            <a:off x="499650" y="1165990"/>
            <a:ext cx="10929860" cy="218623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Font typeface="Arial"/>
              <a:buNone/>
            </a:pPr>
            <a:endParaRPr sz="3000" b="0" i="0" u="none" strike="noStrike" cap="none" baseline="0">
              <a:solidFill>
                <a:schemeClr val="dk1"/>
              </a:solidFill>
              <a:latin typeface="Calibri"/>
              <a:ea typeface="Calibri"/>
              <a:cs typeface="Calibri"/>
              <a:sym typeface="Calibri"/>
            </a:endParaRPr>
          </a:p>
          <a:p>
            <a:pPr marL="228600" marR="0" lvl="0" indent="-190500" algn="l" rtl="0">
              <a:lnSpc>
                <a:spcPct val="8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What ideas do you have for engineering a better world?</a:t>
            </a:r>
          </a:p>
          <a:p>
            <a:pPr marL="0" marR="0" lvl="0" indent="0" algn="l" rtl="0">
              <a:lnSpc>
                <a:spcPct val="80000"/>
              </a:lnSpc>
              <a:spcBef>
                <a:spcPts val="1000"/>
              </a:spcBef>
              <a:buClr>
                <a:schemeClr val="dk1"/>
              </a:buClr>
              <a:buFont typeface="Arial"/>
              <a:buNone/>
            </a:pPr>
            <a:endParaRPr sz="3000" b="0" i="0" u="none" strike="noStrike" cap="none" baseline="0">
              <a:solidFill>
                <a:schemeClr val="dk1"/>
              </a:solidFill>
              <a:latin typeface="Calibri"/>
              <a:ea typeface="Calibri"/>
              <a:cs typeface="Calibri"/>
              <a:sym typeface="Calibri"/>
            </a:endParaRPr>
          </a:p>
          <a:p>
            <a:pPr marL="228600" marR="0" lvl="0" indent="-190500" algn="l" rtl="0">
              <a:lnSpc>
                <a:spcPct val="8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How can you turn ideas into reality?</a:t>
            </a:r>
          </a:p>
        </p:txBody>
      </p:sp>
      <p:pic>
        <p:nvPicPr>
          <p:cNvPr id="245" name="Shape 245"/>
          <p:cNvPicPr preferRelativeResize="0"/>
          <p:nvPr/>
        </p:nvPicPr>
        <p:blipFill rotWithShape="1">
          <a:blip r:embed="rId3">
            <a:alphaModFix/>
          </a:blip>
          <a:srcRect t="8191"/>
          <a:stretch/>
        </p:blipFill>
        <p:spPr>
          <a:xfrm>
            <a:off x="7744588" y="2255798"/>
            <a:ext cx="3950072" cy="4518918"/>
          </a:xfrm>
          <a:prstGeom prst="rect">
            <a:avLst/>
          </a:prstGeom>
          <a:noFill/>
          <a:ln>
            <a:noFill/>
          </a:ln>
        </p:spPr>
      </p:pic>
      <p:pic>
        <p:nvPicPr>
          <p:cNvPr id="246" name="Shape 246"/>
          <p:cNvPicPr preferRelativeResize="0"/>
          <p:nvPr/>
        </p:nvPicPr>
        <p:blipFill>
          <a:blip r:embed="rId4">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484281" y="629587"/>
            <a:ext cx="5392903" cy="55473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b="0" i="1" u="none" strike="noStrike" cap="none" baseline="0">
                <a:solidFill>
                  <a:schemeClr val="dk1"/>
                </a:solidFill>
                <a:latin typeface="Calibri"/>
                <a:ea typeface="Calibri"/>
                <a:cs typeface="Calibri"/>
                <a:sym typeface="Calibri"/>
              </a:rPr>
              <a:t>This material is based upon work supported by the National Science Foundation under Grant No. EEC – 1009607 and through EiF grant 14.06</a:t>
            </a:r>
          </a:p>
          <a:p>
            <a:pPr marL="0" marR="0" lvl="0" indent="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US" sz="2800" b="0" i="0" u="none" strike="noStrike" cap="none" baseline="0">
                <a:solidFill>
                  <a:schemeClr val="dk1"/>
                </a:solidFill>
                <a:latin typeface="Calibri"/>
                <a:ea typeface="Calibri"/>
                <a:cs typeface="Calibri"/>
                <a:sym typeface="Calibri"/>
              </a:rPr>
              <a:t>References:</a:t>
            </a:r>
          </a:p>
          <a:p>
            <a:pPr marL="0" marR="0" lvl="0" indent="0" algn="l" rtl="0">
              <a:lnSpc>
                <a:spcPct val="90000"/>
              </a:lnSpc>
              <a:spcBef>
                <a:spcPts val="1000"/>
              </a:spcBef>
              <a:buClr>
                <a:schemeClr val="dk1"/>
              </a:buClr>
              <a:buSzPct val="25000"/>
              <a:buFont typeface="Arial"/>
              <a:buNone/>
            </a:pPr>
            <a:r>
              <a:rPr lang="en-US" sz="1800" b="0" i="0" u="none" strike="noStrike" cap="none" baseline="0">
                <a:solidFill>
                  <a:schemeClr val="dk1"/>
                </a:solidFill>
                <a:latin typeface="Calibri"/>
                <a:ea typeface="Calibri"/>
                <a:cs typeface="Calibri"/>
                <a:sym typeface="Calibri"/>
              </a:rPr>
              <a:t>Ohio's new learning standards. </a:t>
            </a:r>
            <a:r>
              <a:rPr lang="en-US" sz="1800" b="0" i="1" u="none" strike="noStrike" cap="none" baseline="0">
                <a:solidFill>
                  <a:schemeClr val="dk1"/>
                </a:solidFill>
                <a:latin typeface="Calibri"/>
                <a:ea typeface="Calibri"/>
                <a:cs typeface="Calibri"/>
                <a:sym typeface="Calibri"/>
              </a:rPr>
              <a:t>Ohio department of education</a:t>
            </a:r>
            <a:r>
              <a:rPr lang="en-US" sz="1800" b="0" i="0" u="none" strike="noStrike" cap="none" baseline="0">
                <a:solidFill>
                  <a:schemeClr val="dk1"/>
                </a:solidFill>
                <a:latin typeface="Calibri"/>
                <a:ea typeface="Calibri"/>
                <a:cs typeface="Calibri"/>
                <a:sym typeface="Calibri"/>
              </a:rPr>
              <a:t>.  08 Aug 2014.  Retrieved from: </a:t>
            </a:r>
            <a:r>
              <a:rPr lang="en-US" sz="1800" b="0" i="0" u="sng" strike="noStrike" cap="none" baseline="0">
                <a:solidFill>
                  <a:schemeClr val="hlink"/>
                </a:solidFill>
                <a:latin typeface="Calibri"/>
                <a:ea typeface="Calibri"/>
                <a:cs typeface="Calibri"/>
                <a:sym typeface="Calibri"/>
                <a:hlinkClick r:id="rId3"/>
              </a:rPr>
              <a:t>http://education.ohio.gov/Topics/Ohio-s-New-Learning-Standards/Ohios-New-Learning-Standards</a:t>
            </a:r>
            <a:r>
              <a:rPr lang="en-US" sz="1800" b="0" i="0" u="none" strike="noStrike" cap="none" baseline="0">
                <a:solidFill>
                  <a:schemeClr val="dk1"/>
                </a:solidFill>
                <a:latin typeface="Calibri"/>
                <a:ea typeface="Calibri"/>
                <a:cs typeface="Calibri"/>
                <a:sym typeface="Calibri"/>
              </a:rPr>
              <a:t>.</a:t>
            </a:r>
          </a:p>
          <a:p>
            <a:pPr marL="0" marR="0" lvl="0" indent="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52" name="Shape 252"/>
          <p:cNvPicPr preferRelativeResize="0"/>
          <p:nvPr/>
        </p:nvPicPr>
        <p:blipFill rotWithShape="1">
          <a:blip r:embed="rId4">
            <a:alphaModFix/>
          </a:blip>
          <a:srcRect/>
          <a:stretch/>
        </p:blipFill>
        <p:spPr>
          <a:xfrm>
            <a:off x="6231103" y="189185"/>
            <a:ext cx="5729669" cy="6237889"/>
          </a:xfrm>
          <a:prstGeom prst="rect">
            <a:avLst/>
          </a:prstGeom>
          <a:noFill/>
          <a:ln>
            <a:noFill/>
          </a:ln>
        </p:spPr>
      </p:pic>
      <p:sp>
        <p:nvSpPr>
          <p:cNvPr id="253" name="Shape 253"/>
          <p:cNvSpPr/>
          <p:nvPr/>
        </p:nvSpPr>
        <p:spPr>
          <a:xfrm>
            <a:off x="7861190" y="6428051"/>
            <a:ext cx="218527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sng" strike="noStrike" cap="none" baseline="0">
                <a:solidFill>
                  <a:schemeClr val="hlink"/>
                </a:solidFill>
                <a:latin typeface="arial"/>
                <a:ea typeface="arial"/>
                <a:cs typeface="arial"/>
                <a:sym typeface="arial"/>
                <a:hlinkClick r:id="rId5"/>
              </a:rPr>
              <a:t>www.discovere.org</a:t>
            </a:r>
            <a:r>
              <a:rPr lang="en-US" sz="1800" b="0" i="0" u="none" strike="noStrike" cap="none" baseline="0">
                <a:solidFill>
                  <a:srgbClr val="7D7D7D"/>
                </a:solidFill>
                <a:latin typeface="arial"/>
                <a:ea typeface="arial"/>
                <a:cs typeface="arial"/>
                <a:sym typeface="arial"/>
              </a:rPr>
              <a:t> </a:t>
            </a:r>
          </a:p>
        </p:txBody>
      </p:sp>
      <p:pic>
        <p:nvPicPr>
          <p:cNvPr id="254" name="Shape 254"/>
          <p:cNvPicPr preferRelativeResize="0"/>
          <p:nvPr/>
        </p:nvPicPr>
        <p:blipFill>
          <a:blip r:embed="rId6">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58661" y="-7620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800" b="1" i="0" u="none" strike="noStrike" cap="none" baseline="0">
                <a:solidFill>
                  <a:schemeClr val="dk1"/>
                </a:solidFill>
                <a:latin typeface="Calibri"/>
                <a:ea typeface="Calibri"/>
                <a:cs typeface="Calibri"/>
                <a:sym typeface="Calibri"/>
              </a:rPr>
              <a:t>What does an engineer do?</a:t>
            </a:r>
          </a:p>
        </p:txBody>
      </p:sp>
      <p:sp>
        <p:nvSpPr>
          <p:cNvPr id="127" name="Shape 127"/>
          <p:cNvSpPr txBox="1">
            <a:spLocks noGrp="1"/>
          </p:cNvSpPr>
          <p:nvPr>
            <p:ph type="body" idx="1"/>
          </p:nvPr>
        </p:nvSpPr>
        <p:spPr>
          <a:xfrm>
            <a:off x="254000" y="1020578"/>
            <a:ext cx="7239000" cy="5507220"/>
          </a:xfrm>
          <a:prstGeom prst="rect">
            <a:avLst/>
          </a:prstGeom>
          <a:noFill/>
          <a:ln>
            <a:noFill/>
          </a:ln>
        </p:spPr>
        <p:txBody>
          <a:bodyPr lIns="91425" tIns="45700" rIns="91425" bIns="45700" anchor="t" anchorCtr="0">
            <a:noAutofit/>
          </a:bodyPr>
          <a:lstStyle/>
          <a:p>
            <a:pPr marL="228600" marR="0" lvl="0" indent="-174625" algn="l" rtl="0">
              <a:lnSpc>
                <a:spcPct val="90000"/>
              </a:lnSpc>
              <a:spcBef>
                <a:spcPts val="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Solve problems, and shape the future!</a:t>
            </a:r>
          </a:p>
          <a:p>
            <a:pPr marL="228600" marR="0" lvl="0" indent="-174625"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Create and design new “things” essential to health, happiness and safety:</a:t>
            </a:r>
          </a:p>
          <a:p>
            <a:pPr marL="685800" marR="0" lvl="1" indent="-2159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Chemical things – food, medicine, shampoo, fuels…</a:t>
            </a:r>
          </a:p>
          <a:p>
            <a:pPr marL="685800" marR="0" lvl="1" indent="-2159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Building things – bridges, skyscrapers, roads…</a:t>
            </a:r>
          </a:p>
          <a:p>
            <a:pPr marL="685800" marR="0" lvl="1" indent="-2159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Technology things – iPods, Cameras, electronic gadgets…</a:t>
            </a:r>
          </a:p>
          <a:p>
            <a:pPr marL="685800" marR="0" lvl="1" indent="-2159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Fun things – toys, roller coasters, sporting goods...</a:t>
            </a:r>
          </a:p>
          <a:p>
            <a:pPr marL="685800" marR="0" lvl="1" indent="-2159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Important things – water systems, medical devices and tools…</a:t>
            </a:r>
          </a:p>
          <a:p>
            <a:pPr marL="685800" marR="0" lvl="1" indent="-2159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Much, much more….</a:t>
            </a:r>
            <a:r>
              <a:rPr lang="en-US" sz="2400" b="1" i="0" u="none" strike="noStrike" cap="none" baseline="0">
                <a:solidFill>
                  <a:schemeClr val="dk1"/>
                </a:solidFill>
                <a:latin typeface="Calibri"/>
                <a:ea typeface="Calibri"/>
                <a:cs typeface="Calibri"/>
                <a:sym typeface="Calibri"/>
              </a:rPr>
              <a:t>the list is endless</a:t>
            </a:r>
          </a:p>
          <a:p>
            <a:pPr marL="457200" marR="0" lvl="1" indent="0" algn="l" rtl="0">
              <a:lnSpc>
                <a:spcPct val="90000"/>
              </a:lnSpc>
              <a:spcBef>
                <a:spcPts val="50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p:txBody>
      </p:sp>
      <p:pic>
        <p:nvPicPr>
          <p:cNvPr id="128" name="Shape 128"/>
          <p:cNvPicPr preferRelativeResize="0"/>
          <p:nvPr/>
        </p:nvPicPr>
        <p:blipFill rotWithShape="1">
          <a:blip r:embed="rId3">
            <a:alphaModFix/>
          </a:blip>
          <a:srcRect/>
          <a:stretch/>
        </p:blipFill>
        <p:spPr>
          <a:xfrm>
            <a:off x="7620000" y="527549"/>
            <a:ext cx="4489500" cy="2016899"/>
          </a:xfrm>
          <a:prstGeom prst="rect">
            <a:avLst/>
          </a:prstGeom>
          <a:noFill/>
          <a:ln>
            <a:noFill/>
          </a:ln>
        </p:spPr>
      </p:pic>
      <p:sp>
        <p:nvSpPr>
          <p:cNvPr id="129" name="Shape 129"/>
          <p:cNvSpPr/>
          <p:nvPr/>
        </p:nvSpPr>
        <p:spPr>
          <a:xfrm>
            <a:off x="8943084" y="2012433"/>
            <a:ext cx="141577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4"/>
              </a:rPr>
              <a:t>images.businessweek.com</a:t>
            </a:r>
          </a:p>
        </p:txBody>
      </p:sp>
      <p:pic>
        <p:nvPicPr>
          <p:cNvPr id="130" name="Shape 130"/>
          <p:cNvPicPr preferRelativeResize="0"/>
          <p:nvPr/>
        </p:nvPicPr>
        <p:blipFill rotWithShape="1">
          <a:blip r:embed="rId5">
            <a:alphaModFix/>
          </a:blip>
          <a:srcRect/>
          <a:stretch/>
        </p:blipFill>
        <p:spPr>
          <a:xfrm>
            <a:off x="7550150" y="2362200"/>
            <a:ext cx="4535390" cy="1865180"/>
          </a:xfrm>
          <a:prstGeom prst="rect">
            <a:avLst/>
          </a:prstGeom>
          <a:noFill/>
          <a:ln>
            <a:noFill/>
          </a:ln>
        </p:spPr>
      </p:pic>
      <p:sp>
        <p:nvSpPr>
          <p:cNvPr id="131" name="Shape 131"/>
          <p:cNvSpPr/>
          <p:nvPr/>
        </p:nvSpPr>
        <p:spPr>
          <a:xfrm>
            <a:off x="7516714" y="4167203"/>
            <a:ext cx="112081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6"/>
              </a:rPr>
              <a:t>www.wistatefair.com</a:t>
            </a:r>
          </a:p>
        </p:txBody>
      </p:sp>
      <p:pic>
        <p:nvPicPr>
          <p:cNvPr id="132" name="Shape 132"/>
          <p:cNvPicPr preferRelativeResize="0"/>
          <p:nvPr/>
        </p:nvPicPr>
        <p:blipFill rotWithShape="1">
          <a:blip r:embed="rId7">
            <a:alphaModFix/>
          </a:blip>
          <a:srcRect/>
          <a:stretch/>
        </p:blipFill>
        <p:spPr>
          <a:xfrm>
            <a:off x="8102600" y="4427892"/>
            <a:ext cx="3410705" cy="2267077"/>
          </a:xfrm>
          <a:prstGeom prst="rect">
            <a:avLst/>
          </a:prstGeom>
          <a:noFill/>
          <a:ln>
            <a:noFill/>
          </a:ln>
        </p:spPr>
      </p:pic>
      <p:sp>
        <p:nvSpPr>
          <p:cNvPr id="133" name="Shape 133"/>
          <p:cNvSpPr/>
          <p:nvPr/>
        </p:nvSpPr>
        <p:spPr>
          <a:xfrm>
            <a:off x="10030096" y="4249251"/>
            <a:ext cx="121379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8"/>
              </a:rPr>
              <a:t>www.gettyimages.com</a:t>
            </a:r>
          </a:p>
        </p:txBody>
      </p:sp>
      <p:pic>
        <p:nvPicPr>
          <p:cNvPr id="134" name="Shape 134"/>
          <p:cNvPicPr preferRelativeResize="0"/>
          <p:nvPr/>
        </p:nvPicPr>
        <p:blipFill>
          <a:blip r:embed="rId9">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5780" y="304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How do engineers do this?</a:t>
            </a:r>
          </a:p>
        </p:txBody>
      </p:sp>
      <p:sp>
        <p:nvSpPr>
          <p:cNvPr id="141" name="Shape 141"/>
          <p:cNvSpPr txBox="1">
            <a:spLocks noGrp="1"/>
          </p:cNvSpPr>
          <p:nvPr>
            <p:ph type="body" idx="1"/>
          </p:nvPr>
        </p:nvSpPr>
        <p:spPr>
          <a:xfrm>
            <a:off x="306481" y="1000167"/>
            <a:ext cx="6856319" cy="5375231"/>
          </a:xfrm>
          <a:prstGeom prst="rect">
            <a:avLst/>
          </a:prstGeom>
          <a:noFill/>
          <a:ln>
            <a:noFill/>
          </a:ln>
        </p:spPr>
        <p:txBody>
          <a:bodyPr lIns="91425" tIns="45700" rIns="91425" bIns="45700" anchor="t" anchorCtr="0">
            <a:noAutofit/>
          </a:bodyPr>
          <a:lstStyle/>
          <a:p>
            <a:pPr marL="228600" marR="0" lvl="0" indent="-190500" algn="l" rtl="0">
              <a:lnSpc>
                <a:spcPct val="90000"/>
              </a:lnSpc>
              <a:spcBef>
                <a:spcPts val="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Help others by solving all sorts of problems.</a:t>
            </a:r>
          </a:p>
          <a:p>
            <a:pPr marL="228600" marR="0" lvl="0" indent="-1905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Use one of their most important tools: their own creativity.</a:t>
            </a:r>
          </a:p>
          <a:p>
            <a:pPr marL="228600" marR="0" lvl="0" indent="-1905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Work in design teams.</a:t>
            </a:r>
          </a:p>
          <a:p>
            <a:pPr marL="228600" marR="0" lvl="0" indent="-1905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Use cool tools such as computers, microscopes, testing machines, etc.</a:t>
            </a:r>
          </a:p>
          <a:p>
            <a:pPr marL="228600" marR="0" lvl="0" indent="-1905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Communicate with lots of people about problems they need solved.</a:t>
            </a:r>
          </a:p>
          <a:p>
            <a:pPr marL="228600" marR="0" lvl="0" indent="-1905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Share ideas and solutions with others through presentations and/or writing.</a:t>
            </a:r>
          </a:p>
        </p:txBody>
      </p:sp>
      <p:pic>
        <p:nvPicPr>
          <p:cNvPr id="142" name="Shape 142"/>
          <p:cNvPicPr preferRelativeResize="0"/>
          <p:nvPr/>
        </p:nvPicPr>
        <p:blipFill rotWithShape="1">
          <a:blip r:embed="rId3">
            <a:alphaModFix/>
          </a:blip>
          <a:srcRect/>
          <a:stretch/>
        </p:blipFill>
        <p:spPr>
          <a:xfrm>
            <a:off x="7543800" y="891762"/>
            <a:ext cx="4070624" cy="5236261"/>
          </a:xfrm>
          <a:prstGeom prst="rect">
            <a:avLst/>
          </a:prstGeom>
          <a:noFill/>
          <a:ln>
            <a:noFill/>
          </a:ln>
        </p:spPr>
      </p:pic>
      <p:sp>
        <p:nvSpPr>
          <p:cNvPr id="143" name="Shape 143"/>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4"/>
              </a:rPr>
              <a:t>www.engineeringmessages.org</a:t>
            </a:r>
            <a:r>
              <a:rPr lang="en-US" sz="800" b="0" i="0" u="none" strike="noStrike" cap="none" baseline="0">
                <a:solidFill>
                  <a:schemeClr val="dk1"/>
                </a:solidFill>
                <a:latin typeface="Calibri"/>
                <a:ea typeface="Calibri"/>
                <a:cs typeface="Calibri"/>
                <a:sym typeface="Calibri"/>
              </a:rPr>
              <a:t> </a:t>
            </a:r>
          </a:p>
        </p:txBody>
      </p:sp>
      <p:pic>
        <p:nvPicPr>
          <p:cNvPr id="144" name="Shape 144"/>
          <p:cNvPicPr preferRelativeResize="0"/>
          <p:nvPr/>
        </p:nvPicPr>
        <p:blipFill>
          <a:blip r:embed="rId5">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0" y="554654"/>
            <a:ext cx="11806988" cy="159532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baseline="0">
                <a:solidFill>
                  <a:schemeClr val="dk1"/>
                </a:solidFill>
                <a:latin typeface="Calibri"/>
                <a:ea typeface="Calibri"/>
                <a:cs typeface="Calibri"/>
                <a:sym typeface="Calibri"/>
              </a:rPr>
              <a:t>Engineers Change Lives! </a:t>
            </a:r>
            <a:br>
              <a:rPr lang="en-US" sz="3600" b="1"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Watch engineers design an assistive device to improve a life:</a:t>
            </a:r>
          </a:p>
        </p:txBody>
      </p:sp>
      <p:sp>
        <p:nvSpPr>
          <p:cNvPr id="151" name="Shape 151"/>
          <p:cNvSpPr txBox="1"/>
          <p:nvPr/>
        </p:nvSpPr>
        <p:spPr>
          <a:xfrm>
            <a:off x="100379" y="-45786"/>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a Better World</a:t>
            </a:r>
          </a:p>
        </p:txBody>
      </p:sp>
      <p:pic>
        <p:nvPicPr>
          <p:cNvPr id="152" name="Shape 152"/>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61968" y="25400"/>
            <a:ext cx="10515599" cy="100907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Problem</a:t>
            </a:r>
          </a:p>
        </p:txBody>
      </p:sp>
      <p:sp>
        <p:nvSpPr>
          <p:cNvPr id="159" name="Shape 159"/>
          <p:cNvSpPr txBox="1">
            <a:spLocks noGrp="1"/>
          </p:cNvSpPr>
          <p:nvPr>
            <p:ph type="body" idx="1"/>
          </p:nvPr>
        </p:nvSpPr>
        <p:spPr>
          <a:xfrm>
            <a:off x="166547" y="1034853"/>
            <a:ext cx="11825069" cy="175562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a:solidFill>
                  <a:schemeClr val="dk1"/>
                </a:solidFill>
                <a:latin typeface="Calibri"/>
                <a:ea typeface="Calibri"/>
                <a:cs typeface="Calibri"/>
                <a:sym typeface="Calibri"/>
              </a:rPr>
              <a:t>You have a friend with limited hand and wrist muscle control, making the simple daily task of putting on socks difficult.  You know there has to be a way to help your friend solve this problem.  You begin thinking about and researching the process of putting on a sock, and record the following facts. </a:t>
            </a:r>
          </a:p>
        </p:txBody>
      </p:sp>
      <p:sp>
        <p:nvSpPr>
          <p:cNvPr id="160" name="Shape 160"/>
          <p:cNvSpPr txBox="1"/>
          <p:nvPr/>
        </p:nvSpPr>
        <p:spPr>
          <a:xfrm>
            <a:off x="224832" y="2787975"/>
            <a:ext cx="11763967" cy="3765224"/>
          </a:xfrm>
          <a:prstGeom prst="rect">
            <a:avLst/>
          </a:prstGeom>
          <a:noFill/>
          <a:ln>
            <a:noFill/>
          </a:ln>
        </p:spPr>
        <p:txBody>
          <a:bodyPr lIns="91425" tIns="45700" rIns="91425" bIns="45700" anchor="t" anchorCtr="0">
            <a:noAutofit/>
          </a:bodyPr>
          <a:lstStyle/>
          <a:p>
            <a:pPr marL="228600" marR="0" lvl="0" indent="-171450" algn="l" rtl="0">
              <a:lnSpc>
                <a:spcPct val="90000"/>
              </a:lnSpc>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To complete </a:t>
            </a:r>
            <a:r>
              <a:rPr lang="en-US" sz="1800" b="1" i="0" u="none" strike="noStrike" cap="none" baseline="0">
                <a:solidFill>
                  <a:schemeClr val="dk1"/>
                </a:solidFill>
                <a:latin typeface="Calibri"/>
                <a:ea typeface="Calibri"/>
                <a:cs typeface="Calibri"/>
                <a:sym typeface="Calibri"/>
              </a:rPr>
              <a:t>any</a:t>
            </a:r>
            <a:r>
              <a:rPr lang="en-US" sz="1800" b="0" i="0" u="none" strike="noStrike" cap="none" baseline="0">
                <a:solidFill>
                  <a:schemeClr val="dk1"/>
                </a:solidFill>
                <a:latin typeface="Calibri"/>
                <a:ea typeface="Calibri"/>
                <a:cs typeface="Calibri"/>
                <a:sym typeface="Calibri"/>
              </a:rPr>
              <a:t> task, muscles must have </a:t>
            </a:r>
            <a:r>
              <a:rPr lang="en-US" sz="1800" b="1" i="0" u="none" strike="noStrike" cap="none" baseline="0">
                <a:solidFill>
                  <a:schemeClr val="dk1"/>
                </a:solidFill>
                <a:latin typeface="Calibri"/>
                <a:ea typeface="Calibri"/>
                <a:cs typeface="Calibri"/>
                <a:sym typeface="Calibri"/>
              </a:rPr>
              <a:t>potential (waiting) energy that is transformed (changed) into kinetic (moving) energy</a:t>
            </a:r>
            <a:r>
              <a:rPr lang="en-US" sz="1800" b="0" i="0" u="none" strike="noStrike" cap="none" baseline="0">
                <a:solidFill>
                  <a:schemeClr val="dk1"/>
                </a:solidFill>
                <a:latin typeface="Calibri"/>
                <a:ea typeface="Calibri"/>
                <a:cs typeface="Calibri"/>
                <a:sym typeface="Calibri"/>
              </a:rPr>
              <a:t>. </a:t>
            </a:r>
          </a:p>
          <a:p>
            <a:pPr marL="228600" marR="0" lvl="0" indent="-171450" algn="l" rtl="0">
              <a:lnSpc>
                <a:spcPct val="90000"/>
              </a:lnSpc>
              <a:spcBef>
                <a:spcPts val="100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When putting a sock on, muscles pick up and lift the sock, giving it </a:t>
            </a:r>
            <a:r>
              <a:rPr lang="en-US" sz="1800" b="1" i="0" u="none" strike="noStrike" cap="none" baseline="0">
                <a:solidFill>
                  <a:schemeClr val="dk1"/>
                </a:solidFill>
                <a:latin typeface="Calibri"/>
                <a:ea typeface="Calibri"/>
                <a:cs typeface="Calibri"/>
                <a:sym typeface="Calibri"/>
              </a:rPr>
              <a:t>gravitational potential energy waiting to transform into kinetic energy</a:t>
            </a:r>
            <a:r>
              <a:rPr lang="en-US" sz="1800" b="0" i="0" u="none" strike="noStrike" cap="none" baseline="0">
                <a:solidFill>
                  <a:schemeClr val="dk1"/>
                </a:solidFill>
                <a:latin typeface="Calibri"/>
                <a:ea typeface="Calibri"/>
                <a:cs typeface="Calibri"/>
                <a:sym typeface="Calibri"/>
              </a:rPr>
              <a:t> and fall to the ground.</a:t>
            </a:r>
          </a:p>
          <a:p>
            <a:pPr marL="228600" marR="0" lvl="0" indent="-171450" algn="l" rtl="0">
              <a:lnSpc>
                <a:spcPct val="90000"/>
              </a:lnSpc>
              <a:spcBef>
                <a:spcPts val="100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When putting a sock on, muscles stretch the sock, giving it </a:t>
            </a:r>
            <a:r>
              <a:rPr lang="en-US" sz="1800" b="1" i="0" u="none" strike="noStrike" cap="none" baseline="0">
                <a:solidFill>
                  <a:schemeClr val="dk1"/>
                </a:solidFill>
                <a:latin typeface="Calibri"/>
                <a:ea typeface="Calibri"/>
                <a:cs typeface="Calibri"/>
                <a:sym typeface="Calibri"/>
              </a:rPr>
              <a:t>elastic potential energy waiting to transform into kinetic energy</a:t>
            </a:r>
            <a:r>
              <a:rPr lang="en-US" sz="1800" b="0" i="0" u="none" strike="noStrike" cap="none" baseline="0">
                <a:solidFill>
                  <a:schemeClr val="dk1"/>
                </a:solidFill>
                <a:latin typeface="Calibri"/>
                <a:ea typeface="Calibri"/>
                <a:cs typeface="Calibri"/>
                <a:sym typeface="Calibri"/>
              </a:rPr>
              <a:t> and move close to the body.</a:t>
            </a:r>
          </a:p>
          <a:p>
            <a:pPr marL="228600" marR="0" lvl="0" indent="-171450" algn="l" rtl="0">
              <a:lnSpc>
                <a:spcPct val="90000"/>
              </a:lnSpc>
              <a:spcBef>
                <a:spcPts val="100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The problem must be that your friend’s muscles do not have enough energy to control the gravitational potential energy and elastic potential energy in the sock.</a:t>
            </a:r>
          </a:p>
        </p:txBody>
      </p:sp>
      <p:pic>
        <p:nvPicPr>
          <p:cNvPr id="161" name="Shape 161"/>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79075" y="333140"/>
            <a:ext cx="10515599" cy="104106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Challenge</a:t>
            </a:r>
            <a:r>
              <a:rPr lang="en-US" sz="5400" b="0" i="0" u="none" strike="noStrike" cap="none" baseline="0">
                <a:solidFill>
                  <a:schemeClr val="dk1"/>
                </a:solidFill>
                <a:latin typeface="Calibri"/>
                <a:ea typeface="Calibri"/>
                <a:cs typeface="Calibri"/>
                <a:sym typeface="Calibri"/>
              </a:rPr>
              <a:t/>
            </a:r>
            <a:br>
              <a:rPr lang="en-US" sz="5400" b="0" i="0" u="none" strike="noStrike" cap="none" baseline="0">
                <a:solidFill>
                  <a:schemeClr val="dk1"/>
                </a:solidFill>
                <a:latin typeface="Calibri"/>
                <a:ea typeface="Calibri"/>
                <a:cs typeface="Calibri"/>
                <a:sym typeface="Calibri"/>
              </a:rPr>
            </a:br>
            <a:endParaRPr lang="en-US" sz="5400" b="0" i="0" u="none" strike="noStrike" cap="none" baseline="0">
              <a:solidFill>
                <a:schemeClr val="dk1"/>
              </a:solidFill>
              <a:latin typeface="Calibri"/>
              <a:ea typeface="Calibri"/>
              <a:cs typeface="Calibri"/>
              <a:sym typeface="Calibri"/>
            </a:endParaRPr>
          </a:p>
        </p:txBody>
      </p:sp>
      <p:sp>
        <p:nvSpPr>
          <p:cNvPr id="167" name="Shape 167"/>
          <p:cNvSpPr txBox="1">
            <a:spLocks noGrp="1"/>
          </p:cNvSpPr>
          <p:nvPr>
            <p:ph type="body" idx="1"/>
          </p:nvPr>
        </p:nvSpPr>
        <p:spPr>
          <a:xfrm>
            <a:off x="374738" y="1855598"/>
            <a:ext cx="11346236" cy="45390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a:p>
            <a:pPr marL="228600" marR="0" lvl="0" indent="-1778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Pulling on a sock is difficult for people with limited hand and wrist muscle control.  It is a struggle for their muscles to overcome the sock’s elastic potential energy when stretched, and its gravitational potential energy when lifted.  </a:t>
            </a:r>
          </a:p>
          <a:p>
            <a:pPr marL="228600" marR="0" lvl="0" indent="-1778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Now that you know the cause of the problem, you decide to take on the challenge of designing a solution!  Your challenge is to use only the materials available to design and build a device prototype that can help people pull on their socks independently.</a:t>
            </a:r>
          </a:p>
        </p:txBody>
      </p:sp>
      <p:sp>
        <p:nvSpPr>
          <p:cNvPr id="168" name="Shape 168"/>
          <p:cNvSpPr txBox="1"/>
          <p:nvPr/>
        </p:nvSpPr>
        <p:spPr>
          <a:xfrm>
            <a:off x="782412" y="999420"/>
            <a:ext cx="10515599" cy="119346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500" b="1" i="0" u="none" strike="noStrike" cap="none" baseline="0">
                <a:solidFill>
                  <a:schemeClr val="dk1"/>
                </a:solidFill>
                <a:latin typeface="Calibri"/>
                <a:ea typeface="Calibri"/>
                <a:cs typeface="Calibri"/>
                <a:sym typeface="Calibri"/>
              </a:rPr>
              <a:t>Today you are a mechanical engineer</a:t>
            </a:r>
          </a:p>
          <a:p>
            <a:pPr marL="0" marR="0" lvl="0" indent="0" algn="ctr" rtl="0">
              <a:lnSpc>
                <a:spcPct val="90000"/>
              </a:lnSpc>
              <a:spcBef>
                <a:spcPts val="0"/>
              </a:spcBef>
              <a:buClr>
                <a:schemeClr val="dk1"/>
              </a:buClr>
              <a:buSzPct val="25000"/>
              <a:buFont typeface="Calibri"/>
              <a:buNone/>
            </a:pPr>
            <a:r>
              <a:rPr lang="en-US" sz="3500" b="1" i="0" u="none" strike="noStrike" cap="none" baseline="0">
                <a:solidFill>
                  <a:schemeClr val="dk1"/>
                </a:solidFill>
                <a:latin typeface="Calibri"/>
                <a:ea typeface="Calibri"/>
                <a:cs typeface="Calibri"/>
                <a:sym typeface="Calibri"/>
              </a:rPr>
              <a:t>You will design, build, and test an assistive device!</a:t>
            </a:r>
          </a:p>
        </p:txBody>
      </p:sp>
      <p:pic>
        <p:nvPicPr>
          <p:cNvPr id="169" name="Shape 169"/>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37926" y="90370"/>
            <a:ext cx="11181346" cy="102440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Goals</a:t>
            </a:r>
          </a:p>
        </p:txBody>
      </p:sp>
      <p:sp>
        <p:nvSpPr>
          <p:cNvPr id="175" name="Shape 175"/>
          <p:cNvSpPr txBox="1">
            <a:spLocks noGrp="1"/>
          </p:cNvSpPr>
          <p:nvPr>
            <p:ph type="body" idx="1"/>
          </p:nvPr>
        </p:nvSpPr>
        <p:spPr>
          <a:xfrm>
            <a:off x="333101" y="1317191"/>
            <a:ext cx="11616881"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Device must help someone pull on a sock</a:t>
            </a:r>
          </a:p>
          <a:p>
            <a:pPr marL="228600" marR="0" lvl="0" indent="-228600" algn="l" rtl="0">
              <a:lnSpc>
                <a:spcPct val="90000"/>
              </a:lnSpc>
              <a:spcBef>
                <a:spcPts val="1000"/>
              </a:spcBef>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Only provided materials can be used</a:t>
            </a:r>
          </a:p>
          <a:p>
            <a:pPr marL="228600" marR="0" lvl="0" indent="-228600" algn="l" rtl="0">
              <a:lnSpc>
                <a:spcPct val="90000"/>
              </a:lnSpc>
              <a:spcBef>
                <a:spcPts val="1000"/>
              </a:spcBef>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Device cannot be attached to sock</a:t>
            </a:r>
          </a:p>
          <a:p>
            <a:pPr marL="228600" marR="0" lvl="0" indent="-228600" algn="l" rtl="0">
              <a:lnSpc>
                <a:spcPct val="90000"/>
              </a:lnSpc>
              <a:spcBef>
                <a:spcPts val="1000"/>
              </a:spcBef>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Have fun!!</a:t>
            </a:r>
          </a:p>
        </p:txBody>
      </p:sp>
      <p:pic>
        <p:nvPicPr>
          <p:cNvPr id="176" name="Shape 176"/>
          <p:cNvPicPr preferRelativeResize="0"/>
          <p:nvPr/>
        </p:nvPicPr>
        <p:blipFill rotWithShape="1">
          <a:blip r:embed="rId3">
            <a:alphaModFix/>
          </a:blip>
          <a:srcRect/>
          <a:stretch/>
        </p:blipFill>
        <p:spPr>
          <a:xfrm>
            <a:off x="8827167" y="3343064"/>
            <a:ext cx="2739701" cy="3092541"/>
          </a:xfrm>
          <a:prstGeom prst="rect">
            <a:avLst/>
          </a:prstGeom>
          <a:noFill/>
          <a:ln>
            <a:noFill/>
          </a:ln>
        </p:spPr>
      </p:pic>
      <p:pic>
        <p:nvPicPr>
          <p:cNvPr id="177" name="Shape 177"/>
          <p:cNvPicPr preferRelativeResize="0"/>
          <p:nvPr/>
        </p:nvPicPr>
        <p:blipFill>
          <a:blip r:embed="rId4">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04473" y="76634"/>
            <a:ext cx="10515599" cy="101324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Materials</a:t>
            </a:r>
          </a:p>
        </p:txBody>
      </p:sp>
      <p:pic>
        <p:nvPicPr>
          <p:cNvPr id="184" name="Shape 184"/>
          <p:cNvPicPr preferRelativeResize="0"/>
          <p:nvPr/>
        </p:nvPicPr>
        <p:blipFill rotWithShape="1">
          <a:blip r:embed="rId3">
            <a:alphaModFix/>
          </a:blip>
          <a:srcRect/>
          <a:stretch/>
        </p:blipFill>
        <p:spPr>
          <a:xfrm>
            <a:off x="1773499" y="2280189"/>
            <a:ext cx="1975103" cy="1481327"/>
          </a:xfrm>
          <a:prstGeom prst="rect">
            <a:avLst/>
          </a:prstGeom>
          <a:noFill/>
          <a:ln>
            <a:noFill/>
          </a:ln>
        </p:spPr>
      </p:pic>
      <p:pic>
        <p:nvPicPr>
          <p:cNvPr id="185" name="Shape 185"/>
          <p:cNvPicPr preferRelativeResize="0"/>
          <p:nvPr/>
        </p:nvPicPr>
        <p:blipFill rotWithShape="1">
          <a:blip r:embed="rId4">
            <a:alphaModFix/>
          </a:blip>
          <a:srcRect/>
          <a:stretch/>
        </p:blipFill>
        <p:spPr>
          <a:xfrm>
            <a:off x="6883600" y="798860"/>
            <a:ext cx="1975103" cy="1481327"/>
          </a:xfrm>
          <a:prstGeom prst="rect">
            <a:avLst/>
          </a:prstGeom>
          <a:noFill/>
          <a:ln>
            <a:noFill/>
          </a:ln>
        </p:spPr>
      </p:pic>
      <p:pic>
        <p:nvPicPr>
          <p:cNvPr id="186" name="Shape 186"/>
          <p:cNvPicPr preferRelativeResize="0"/>
          <p:nvPr/>
        </p:nvPicPr>
        <p:blipFill rotWithShape="1">
          <a:blip r:embed="rId5">
            <a:alphaModFix/>
          </a:blip>
          <a:srcRect/>
          <a:stretch/>
        </p:blipFill>
        <p:spPr>
          <a:xfrm>
            <a:off x="6901324" y="4964651"/>
            <a:ext cx="1975103" cy="1481327"/>
          </a:xfrm>
          <a:prstGeom prst="rect">
            <a:avLst/>
          </a:prstGeom>
          <a:noFill/>
          <a:ln>
            <a:noFill/>
          </a:ln>
        </p:spPr>
      </p:pic>
      <p:pic>
        <p:nvPicPr>
          <p:cNvPr id="187" name="Shape 187"/>
          <p:cNvPicPr preferRelativeResize="0"/>
          <p:nvPr/>
        </p:nvPicPr>
        <p:blipFill rotWithShape="1">
          <a:blip r:embed="rId6">
            <a:alphaModFix/>
          </a:blip>
          <a:srcRect/>
          <a:stretch/>
        </p:blipFill>
        <p:spPr>
          <a:xfrm>
            <a:off x="4350430" y="3547253"/>
            <a:ext cx="1975103" cy="1481327"/>
          </a:xfrm>
          <a:prstGeom prst="rect">
            <a:avLst/>
          </a:prstGeom>
          <a:noFill/>
          <a:ln>
            <a:noFill/>
          </a:ln>
        </p:spPr>
      </p:pic>
      <p:pic>
        <p:nvPicPr>
          <p:cNvPr id="188" name="Shape 188"/>
          <p:cNvPicPr preferRelativeResize="0"/>
          <p:nvPr/>
        </p:nvPicPr>
        <p:blipFill rotWithShape="1">
          <a:blip r:embed="rId7">
            <a:alphaModFix/>
          </a:blip>
          <a:srcRect/>
          <a:stretch/>
        </p:blipFill>
        <p:spPr>
          <a:xfrm>
            <a:off x="9604482" y="2493910"/>
            <a:ext cx="1975103" cy="1481327"/>
          </a:xfrm>
          <a:prstGeom prst="rect">
            <a:avLst/>
          </a:prstGeom>
          <a:noFill/>
          <a:ln>
            <a:noFill/>
          </a:ln>
        </p:spPr>
      </p:pic>
      <p:pic>
        <p:nvPicPr>
          <p:cNvPr id="189" name="Shape 189"/>
          <p:cNvPicPr preferRelativeResize="0"/>
          <p:nvPr/>
        </p:nvPicPr>
        <p:blipFill rotWithShape="1">
          <a:blip r:embed="rId8">
            <a:alphaModFix/>
          </a:blip>
          <a:srcRect/>
          <a:stretch/>
        </p:blipFill>
        <p:spPr>
          <a:xfrm>
            <a:off x="4350430" y="1422048"/>
            <a:ext cx="1975103" cy="1481327"/>
          </a:xfrm>
          <a:prstGeom prst="rect">
            <a:avLst/>
          </a:prstGeom>
          <a:noFill/>
          <a:ln>
            <a:noFill/>
          </a:ln>
        </p:spPr>
      </p:pic>
      <p:pic>
        <p:nvPicPr>
          <p:cNvPr id="190" name="Shape 190"/>
          <p:cNvPicPr preferRelativeResize="0"/>
          <p:nvPr/>
        </p:nvPicPr>
        <p:blipFill rotWithShape="1">
          <a:blip r:embed="rId9">
            <a:alphaModFix/>
          </a:blip>
          <a:srcRect/>
          <a:stretch/>
        </p:blipFill>
        <p:spPr>
          <a:xfrm>
            <a:off x="9604482" y="4601680"/>
            <a:ext cx="1975103" cy="1481327"/>
          </a:xfrm>
          <a:prstGeom prst="rect">
            <a:avLst/>
          </a:prstGeom>
          <a:noFill/>
          <a:ln>
            <a:noFill/>
          </a:ln>
        </p:spPr>
      </p:pic>
      <p:pic>
        <p:nvPicPr>
          <p:cNvPr id="191" name="Shape 191"/>
          <p:cNvPicPr preferRelativeResize="0"/>
          <p:nvPr/>
        </p:nvPicPr>
        <p:blipFill rotWithShape="1">
          <a:blip r:embed="rId10">
            <a:alphaModFix/>
          </a:blip>
          <a:srcRect/>
          <a:stretch/>
        </p:blipFill>
        <p:spPr>
          <a:xfrm>
            <a:off x="9604482" y="423106"/>
            <a:ext cx="1975103" cy="1481327"/>
          </a:xfrm>
          <a:prstGeom prst="rect">
            <a:avLst/>
          </a:prstGeom>
          <a:noFill/>
          <a:ln>
            <a:noFill/>
          </a:ln>
        </p:spPr>
      </p:pic>
      <p:pic>
        <p:nvPicPr>
          <p:cNvPr id="192" name="Shape 192"/>
          <p:cNvPicPr preferRelativeResize="0"/>
          <p:nvPr/>
        </p:nvPicPr>
        <p:blipFill rotWithShape="1">
          <a:blip r:embed="rId11">
            <a:alphaModFix/>
          </a:blip>
          <a:srcRect/>
          <a:stretch/>
        </p:blipFill>
        <p:spPr>
          <a:xfrm>
            <a:off x="1773499" y="4384703"/>
            <a:ext cx="1975103" cy="1481327"/>
          </a:xfrm>
          <a:prstGeom prst="rect">
            <a:avLst/>
          </a:prstGeom>
          <a:noFill/>
          <a:ln>
            <a:noFill/>
          </a:ln>
        </p:spPr>
      </p:pic>
      <p:pic>
        <p:nvPicPr>
          <p:cNvPr id="193" name="Shape 193"/>
          <p:cNvPicPr preferRelativeResize="0"/>
          <p:nvPr/>
        </p:nvPicPr>
        <p:blipFill rotWithShape="1">
          <a:blip r:embed="rId12">
            <a:alphaModFix/>
          </a:blip>
          <a:srcRect/>
          <a:stretch/>
        </p:blipFill>
        <p:spPr>
          <a:xfrm>
            <a:off x="6901324" y="2903375"/>
            <a:ext cx="1975103" cy="1481327"/>
          </a:xfrm>
          <a:prstGeom prst="rect">
            <a:avLst/>
          </a:prstGeom>
          <a:noFill/>
          <a:ln>
            <a:noFill/>
          </a:ln>
        </p:spPr>
      </p:pic>
      <p:sp>
        <p:nvSpPr>
          <p:cNvPr id="194" name="Shape 194"/>
          <p:cNvSpPr/>
          <p:nvPr/>
        </p:nvSpPr>
        <p:spPr>
          <a:xfrm>
            <a:off x="11043086" y="5243650"/>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4</a:t>
            </a:r>
          </a:p>
        </p:txBody>
      </p:sp>
      <p:sp>
        <p:nvSpPr>
          <p:cNvPr id="195" name="Shape 195"/>
          <p:cNvSpPr/>
          <p:nvPr/>
        </p:nvSpPr>
        <p:spPr>
          <a:xfrm>
            <a:off x="10485442" y="3220208"/>
            <a:ext cx="1234632"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4 in</a:t>
            </a:r>
          </a:p>
        </p:txBody>
      </p:sp>
      <p:sp>
        <p:nvSpPr>
          <p:cNvPr id="196" name="Shape 196"/>
          <p:cNvSpPr/>
          <p:nvPr/>
        </p:nvSpPr>
        <p:spPr>
          <a:xfrm>
            <a:off x="11043049" y="1077831"/>
            <a:ext cx="53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3</a:t>
            </a:r>
          </a:p>
        </p:txBody>
      </p:sp>
      <p:sp>
        <p:nvSpPr>
          <p:cNvPr id="197" name="Shape 197"/>
          <p:cNvSpPr/>
          <p:nvPr/>
        </p:nvSpPr>
        <p:spPr>
          <a:xfrm>
            <a:off x="8406256" y="3615887"/>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3</a:t>
            </a:r>
          </a:p>
        </p:txBody>
      </p:sp>
      <p:sp>
        <p:nvSpPr>
          <p:cNvPr id="198" name="Shape 198"/>
          <p:cNvSpPr/>
          <p:nvPr/>
        </p:nvSpPr>
        <p:spPr>
          <a:xfrm>
            <a:off x="8322979" y="1518704"/>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6</a:t>
            </a:r>
          </a:p>
        </p:txBody>
      </p:sp>
      <p:sp>
        <p:nvSpPr>
          <p:cNvPr id="199" name="Shape 199"/>
          <p:cNvSpPr/>
          <p:nvPr/>
        </p:nvSpPr>
        <p:spPr>
          <a:xfrm>
            <a:off x="5280219" y="4265805"/>
            <a:ext cx="115288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2 ft</a:t>
            </a:r>
          </a:p>
        </p:txBody>
      </p:sp>
      <p:sp>
        <p:nvSpPr>
          <p:cNvPr id="200" name="Shape 200"/>
          <p:cNvSpPr/>
          <p:nvPr/>
        </p:nvSpPr>
        <p:spPr>
          <a:xfrm>
            <a:off x="8368342" y="5621342"/>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CCCCCC"/>
                </a:solidFill>
                <a:latin typeface="Calibri"/>
                <a:ea typeface="Calibri"/>
                <a:cs typeface="Calibri"/>
                <a:sym typeface="Calibri"/>
              </a:rPr>
              <a:t>1</a:t>
            </a:r>
          </a:p>
        </p:txBody>
      </p:sp>
      <p:sp>
        <p:nvSpPr>
          <p:cNvPr id="201" name="Shape 201"/>
          <p:cNvSpPr/>
          <p:nvPr/>
        </p:nvSpPr>
        <p:spPr>
          <a:xfrm>
            <a:off x="5791200" y="2161965"/>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2</a:t>
            </a:r>
          </a:p>
        </p:txBody>
      </p:sp>
      <p:sp>
        <p:nvSpPr>
          <p:cNvPr id="202" name="Shape 202"/>
          <p:cNvSpPr/>
          <p:nvPr/>
        </p:nvSpPr>
        <p:spPr>
          <a:xfrm>
            <a:off x="3212878" y="5077069"/>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2</a:t>
            </a:r>
          </a:p>
        </p:txBody>
      </p:sp>
      <p:sp>
        <p:nvSpPr>
          <p:cNvPr id="203" name="Shape 203"/>
          <p:cNvSpPr/>
          <p:nvPr/>
        </p:nvSpPr>
        <p:spPr>
          <a:xfrm>
            <a:off x="3212878" y="2958405"/>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D9D9D9"/>
                </a:solidFill>
                <a:latin typeface="Calibri"/>
                <a:ea typeface="Calibri"/>
                <a:cs typeface="Calibri"/>
                <a:sym typeface="Calibri"/>
              </a:rPr>
              <a:t>2</a:t>
            </a:r>
          </a:p>
        </p:txBody>
      </p:sp>
      <p:pic>
        <p:nvPicPr>
          <p:cNvPr id="204" name="Shape 204"/>
          <p:cNvPicPr preferRelativeResize="0"/>
          <p:nvPr/>
        </p:nvPicPr>
        <p:blipFill>
          <a:blip r:embed="rId1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19844" y="-43714"/>
            <a:ext cx="9500929" cy="127009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Testing</a:t>
            </a:r>
          </a:p>
        </p:txBody>
      </p:sp>
      <p:sp>
        <p:nvSpPr>
          <p:cNvPr id="211" name="Shape 211"/>
          <p:cNvSpPr txBox="1">
            <a:spLocks noGrp="1"/>
          </p:cNvSpPr>
          <p:nvPr>
            <p:ph type="body" idx="1"/>
          </p:nvPr>
        </p:nvSpPr>
        <p:spPr>
          <a:xfrm>
            <a:off x="416375" y="1461654"/>
            <a:ext cx="11304599" cy="393104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Attach your device to the sock.</a:t>
            </a:r>
          </a:p>
          <a:p>
            <a:pPr marL="0" marR="0" lvl="0" indent="0" algn="l" rtl="0">
              <a:lnSpc>
                <a:spcPct val="90000"/>
              </a:lnSpc>
              <a:spcBef>
                <a:spcPts val="100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Use your device to pull the sock onto provided foot.</a:t>
            </a:r>
          </a:p>
          <a:p>
            <a:pPr marL="0" marR="0" lvl="0" indent="0" algn="l" rtl="0">
              <a:lnSpc>
                <a:spcPct val="90000"/>
              </a:lnSpc>
              <a:spcBef>
                <a:spcPts val="100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Use your device to take the sock off of provided foot.</a:t>
            </a:r>
          </a:p>
        </p:txBody>
      </p:sp>
      <p:pic>
        <p:nvPicPr>
          <p:cNvPr id="212" name="Shape 212"/>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1354</Words>
  <Application>Microsoft Office PowerPoint</Application>
  <PresentationFormat>Widescreen</PresentationFormat>
  <Paragraphs>157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vt:lpstr>
      <vt:lpstr>Calibri</vt:lpstr>
      <vt:lpstr>Office Theme</vt:lpstr>
      <vt:lpstr>TURNING IDEAS INTO REALITY: ENGINEERING A BETTER WORLD</vt:lpstr>
      <vt:lpstr>What does an engineer do?</vt:lpstr>
      <vt:lpstr>How do engineers do this?</vt:lpstr>
      <vt:lpstr>Engineers Change Lives!  Watch engineers design an assistive device to improve a life:</vt:lpstr>
      <vt:lpstr>Engineering Design Problem</vt:lpstr>
      <vt:lpstr>Engineering Design Challenge </vt:lpstr>
      <vt:lpstr>Design Goals</vt:lpstr>
      <vt:lpstr>Materials</vt:lpstr>
      <vt:lpstr>Design Testing</vt:lpstr>
      <vt:lpstr>Engineering Design Process</vt:lpstr>
      <vt:lpstr>Engineering Design Process</vt:lpstr>
      <vt:lpstr>Design Reflection</vt:lpstr>
      <vt:lpstr>Wrap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IDEAS INTO REALITY: ENGINEERING A BETTER WORLD</dc:title>
  <cp:lastModifiedBy>Murray, Natalie C</cp:lastModifiedBy>
  <cp:revision>1</cp:revision>
  <dcterms:modified xsi:type="dcterms:W3CDTF">2015-09-16T12:35:52Z</dcterms:modified>
</cp:coreProperties>
</file>