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embeddedFontLst>
    <p:embeddedFont>
      <p:font typeface="Calibri" panose="020F0502020204030204" pitchFamily="34" charset="0"/>
      <p:regular r:id="rId17"/>
      <p:bold r:id="rId18"/>
      <p:italic r:id="rId19"/>
      <p:boldItalic r:id="rId20"/>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6" y="8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2047957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3 or 4 students.</a:t>
            </a:r>
          </a:p>
        </p:txBody>
      </p:sp>
      <p:sp>
        <p:nvSpPr>
          <p:cNvPr id="124" name="Shape 1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9641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p:txBody>
      </p:sp>
      <p:sp>
        <p:nvSpPr>
          <p:cNvPr id="224" name="Shape 22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1692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3" name="Shape 23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7"/>
            </a:pPr>
            <a:r>
              <a:rPr lang="en-US" sz="1100" u="sng">
                <a:solidFill>
                  <a:schemeClr val="dk1"/>
                </a:solidFill>
              </a:rPr>
              <a:t>Slide 11:</a:t>
            </a:r>
            <a:r>
              <a:rPr lang="en-US" sz="1100">
                <a:solidFill>
                  <a:schemeClr val="dk1"/>
                </a:solidFill>
              </a:rPr>
              <a:t> Explain how teams will use the engineering design process as they complete the challenge.</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Brainstorm:</a:t>
            </a:r>
          </a:p>
          <a:p>
            <a:pPr marL="685800" lvl="0" indent="-298450" rtl="0">
              <a:lnSpc>
                <a:spcPct val="115000"/>
              </a:lnSpc>
              <a:spcBef>
                <a:spcPts val="0"/>
              </a:spcBef>
              <a:spcAft>
                <a:spcPts val="50"/>
              </a:spcAft>
              <a:buClr>
                <a:schemeClr val="dk1"/>
              </a:buClr>
              <a:buSzPct val="100000"/>
              <a:buChar char="o"/>
            </a:pPr>
            <a:r>
              <a:rPr lang="en-US" sz="1100">
                <a:solidFill>
                  <a:schemeClr val="dk1"/>
                </a:solidFill>
              </a:rPr>
              <a:t>Each individual in a team must write or sketch one or two ideas.</a:t>
            </a:r>
          </a:p>
          <a:p>
            <a:pPr marL="685800" lvl="0" indent="-298450" rtl="0">
              <a:lnSpc>
                <a:spcPct val="115000"/>
              </a:lnSpc>
              <a:spcBef>
                <a:spcPts val="0"/>
              </a:spcBef>
              <a:spcAft>
                <a:spcPts val="50"/>
              </a:spcAft>
              <a:buClr>
                <a:schemeClr val="dk1"/>
              </a:buClr>
              <a:buSzPct val="100000"/>
              <a:buChar char="o"/>
            </a:pPr>
            <a:r>
              <a:rPr lang="en-US" sz="1100">
                <a:solidFill>
                  <a:schemeClr val="dk1"/>
                </a:solidFill>
              </a:rPr>
              <a:t>Team must discuss each idea.</a:t>
            </a:r>
          </a:p>
          <a:p>
            <a:pPr marL="685800" lvl="0" indent="-298450" rtl="0">
              <a:lnSpc>
                <a:spcPct val="115000"/>
              </a:lnSpc>
              <a:spcBef>
                <a:spcPts val="0"/>
              </a:spcBef>
              <a:spcAft>
                <a:spcPts val="50"/>
              </a:spcAft>
              <a:buClr>
                <a:schemeClr val="dk1"/>
              </a:buClr>
              <a:buSzPct val="100000"/>
              <a:buChar char="o"/>
            </a:pPr>
            <a:r>
              <a:rPr lang="en-US" sz="1100">
                <a:solidFill>
                  <a:schemeClr val="dk1"/>
                </a:solidFill>
              </a:rPr>
              <a:t>Team decides criteria most important to them while keeping constraints (limited time and materials, etc.) in mind.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Create Team Prototype:</a:t>
            </a:r>
          </a:p>
          <a:p>
            <a:pPr marL="685800" lvl="1" rtl="0">
              <a:lnSpc>
                <a:spcPct val="115000"/>
              </a:lnSpc>
              <a:spcBef>
                <a:spcPts val="0"/>
              </a:spcBef>
              <a:spcAft>
                <a:spcPts val="50"/>
              </a:spcAft>
              <a:buClr>
                <a:schemeClr val="dk1"/>
              </a:buClr>
              <a:buSzPct val="100000"/>
              <a:buChar char="o"/>
            </a:pPr>
            <a:r>
              <a:rPr lang="en-US" sz="1100">
                <a:solidFill>
                  <a:schemeClr val="dk1"/>
                </a:solidFill>
              </a:rPr>
              <a:t>Teams choose, sketch, and outline their prototype design idea.</a:t>
            </a:r>
          </a:p>
          <a:p>
            <a:pPr marL="685800" lvl="1" rtl="0">
              <a:lnSpc>
                <a:spcPct val="115000"/>
              </a:lnSpc>
              <a:spcBef>
                <a:spcPts val="0"/>
              </a:spcBef>
              <a:spcAft>
                <a:spcPts val="50"/>
              </a:spcAft>
              <a:buClr>
                <a:schemeClr val="dk1"/>
              </a:buClr>
              <a:buSzPct val="100000"/>
              <a:buChar char="o"/>
            </a:pPr>
            <a:r>
              <a:rPr lang="en-US" sz="1100">
                <a:solidFill>
                  <a:schemeClr val="dk1"/>
                </a:solidFill>
              </a:rPr>
              <a:t>Teams have idea approved by facilitator.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Gather Materials:</a:t>
            </a:r>
          </a:p>
          <a:p>
            <a:pPr marL="685800" lvl="1" rtl="0">
              <a:lnSpc>
                <a:spcPct val="115000"/>
              </a:lnSpc>
              <a:spcBef>
                <a:spcPts val="0"/>
              </a:spcBef>
              <a:spcAft>
                <a:spcPts val="50"/>
              </a:spcAft>
              <a:buClr>
                <a:schemeClr val="dk1"/>
              </a:buClr>
              <a:buSzPct val="100000"/>
              <a:buChar char="o"/>
            </a:pPr>
            <a:r>
              <a:rPr lang="en-US" sz="1100">
                <a:solidFill>
                  <a:schemeClr val="dk1"/>
                </a:solidFill>
              </a:rPr>
              <a:t>Teams receive their bag of materials (prepared in advance).</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Create Chosen Design:</a:t>
            </a:r>
          </a:p>
          <a:p>
            <a:pPr marL="685800" lvl="1" rtl="0">
              <a:lnSpc>
                <a:spcPct val="115000"/>
              </a:lnSpc>
              <a:spcBef>
                <a:spcPts val="0"/>
              </a:spcBef>
              <a:spcAft>
                <a:spcPts val="50"/>
              </a:spcAft>
              <a:buClr>
                <a:schemeClr val="dk1"/>
              </a:buClr>
              <a:buSzPct val="100000"/>
              <a:buChar char="o"/>
            </a:pPr>
            <a:r>
              <a:rPr lang="en-US" sz="1100">
                <a:solidFill>
                  <a:schemeClr val="dk1"/>
                </a:solidFill>
              </a:rPr>
              <a:t>Team creates their approved prototype design plan.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Final Test:</a:t>
            </a:r>
          </a:p>
          <a:p>
            <a:pPr marL="685800" lvl="1" rtl="0">
              <a:lnSpc>
                <a:spcPct val="115000"/>
              </a:lnSpc>
              <a:spcBef>
                <a:spcPts val="0"/>
              </a:spcBef>
              <a:spcAft>
                <a:spcPts val="50"/>
              </a:spcAft>
              <a:buClr>
                <a:schemeClr val="dk1"/>
              </a:buClr>
              <a:buSzPct val="100000"/>
              <a:buChar char="o"/>
            </a:pPr>
            <a:r>
              <a:rPr lang="en-US" sz="1100">
                <a:solidFill>
                  <a:schemeClr val="dk1"/>
                </a:solidFill>
              </a:rPr>
              <a:t>Each team tests their prototype while other teams observe.</a:t>
            </a:r>
          </a:p>
          <a:p>
            <a:pPr marR="0" lvl="0" algn="l" rtl="0">
              <a:spcBef>
                <a:spcPts val="0"/>
              </a:spcBef>
              <a:buNone/>
            </a:pPr>
            <a:endParaRPr sz="1200">
              <a:solidFill>
                <a:schemeClr val="dk1"/>
              </a:solidFill>
              <a:latin typeface="Calibri"/>
              <a:ea typeface="Calibri"/>
              <a:cs typeface="Calibri"/>
              <a:sym typeface="Calibri"/>
            </a:endParaRPr>
          </a:p>
        </p:txBody>
      </p:sp>
      <p:sp>
        <p:nvSpPr>
          <p:cNvPr id="234" name="Shape 23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3762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challenging was it to pull the sock onto the foot?</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Do you think it would be more or less challenging to pull the sock onto your own foot?</a:t>
            </a:r>
          </a:p>
          <a:p>
            <a:pPr lvl="0" rtl="0">
              <a:lnSpc>
                <a:spcPct val="115000"/>
              </a:lnSpc>
              <a:spcBef>
                <a:spcPts val="0"/>
              </a:spcBef>
              <a:spcAft>
                <a:spcPts val="50"/>
              </a:spcAft>
              <a:buNone/>
            </a:pPr>
            <a:endParaRPr sz="1100">
              <a:solidFill>
                <a:schemeClr val="dk1"/>
              </a:solidFill>
            </a:endParaRPr>
          </a:p>
          <a:p>
            <a:pPr>
              <a:spcBef>
                <a:spcPts val="0"/>
              </a:spcBef>
              <a:buNone/>
            </a:pPr>
            <a:endParaRPr/>
          </a:p>
        </p:txBody>
      </p:sp>
      <p:sp>
        <p:nvSpPr>
          <p:cNvPr id="241" name="Shape 2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34474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Shape 24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discussing the following questions as post-activity surveys are distributed.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marL="457200" lvl="0" indent="-298450">
              <a:lnSpc>
                <a:spcPct val="115000"/>
              </a:lnSpc>
              <a:spcBef>
                <a:spcPts val="0"/>
              </a:spcBef>
              <a:spcAft>
                <a:spcPts val="50"/>
              </a:spcAft>
              <a:buClr>
                <a:schemeClr val="dk1"/>
              </a:buClr>
              <a:buSzPct val="100000"/>
              <a:buChar char="●"/>
            </a:pPr>
            <a:r>
              <a:rPr lang="en-US" sz="1100">
                <a:solidFill>
                  <a:schemeClr val="dk1"/>
                </a:solidFill>
              </a:rPr>
              <a:t>How can you turn ideas into reality?</a:t>
            </a:r>
          </a:p>
        </p:txBody>
      </p:sp>
      <p:sp>
        <p:nvSpPr>
          <p:cNvPr id="249" name="Shape 2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506399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2100">
              <a:lnSpc>
                <a:spcPct val="115000"/>
              </a:lnSpc>
              <a:spcBef>
                <a:spcPts val="0"/>
              </a:spcBef>
              <a:spcAft>
                <a:spcPts val="50"/>
              </a:spcAft>
              <a:buSzPct val="90909"/>
              <a:buAutoNum type="arabicPeriod" startAt="10"/>
            </a:pPr>
            <a:r>
              <a:rPr lang="en-US" sz="1100">
                <a:solidFill>
                  <a:schemeClr val="dk1"/>
                </a:solidFill>
              </a:rPr>
              <a:t>Allow time for students to complete their post-activity survey.</a:t>
            </a:r>
          </a:p>
        </p:txBody>
      </p:sp>
      <p:sp>
        <p:nvSpPr>
          <p:cNvPr id="257" name="Shape 25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83770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57464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R="0" lvl="0" algn="l" rtl="0">
              <a:spcBef>
                <a:spcPts val="0"/>
              </a:spcBef>
              <a:buNone/>
            </a:pPr>
            <a:r>
              <a:rPr lang="en-US" sz="1200" b="0" i="0" u="none" strike="noStrike" cap="none" baseline="0">
                <a:solidFill>
                  <a:schemeClr val="dk1"/>
                </a:solidFill>
                <a:latin typeface="Calibri"/>
                <a:ea typeface="Calibri"/>
                <a:cs typeface="Calibri"/>
                <a:sym typeface="Calibri"/>
              </a:rPr>
              <a:t>Do all engineers do the same thing?</a:t>
            </a:r>
          </a:p>
          <a:p>
            <a:pPr marL="457200" marR="0" lvl="0"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NO, NO, NO!!!!!</a:t>
            </a:r>
          </a:p>
          <a:p>
            <a:pPr marL="45720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Many types of engineers</a:t>
            </a:r>
          </a:p>
          <a:p>
            <a:pPr marL="9144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Chemical</a:t>
            </a:r>
          </a:p>
          <a:p>
            <a:pPr marL="9144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Mechanical</a:t>
            </a:r>
          </a:p>
          <a:p>
            <a:pPr marL="9144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Electrical</a:t>
            </a:r>
          </a:p>
          <a:p>
            <a:pPr marL="9144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Civil</a:t>
            </a:r>
          </a:p>
          <a:p>
            <a:pPr marL="0" marR="0" lvl="0"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They do many different types of jobs:</a:t>
            </a:r>
          </a:p>
          <a:p>
            <a:pPr marL="457200" marR="0" lvl="1"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Design</a:t>
            </a:r>
          </a:p>
          <a:p>
            <a:pPr marL="457200" marR="0" lvl="1"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Sale</a:t>
            </a:r>
          </a:p>
          <a:p>
            <a:pPr marL="457200" marR="0" lvl="1"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Test</a:t>
            </a:r>
          </a:p>
          <a:p>
            <a:pPr marL="457200" marR="0" lvl="1" indent="457200" algn="l" rtl="0">
              <a:spcBef>
                <a:spcPts val="0"/>
              </a:spcBef>
              <a:buSzPct val="25000"/>
              <a:buNone/>
            </a:pPr>
            <a:r>
              <a:rPr lang="en-US" sz="1200" b="0" i="0" u="none" strike="noStrike" cap="none" baseline="0">
                <a:solidFill>
                  <a:schemeClr val="dk1"/>
                </a:solidFill>
                <a:latin typeface="Calibri"/>
                <a:ea typeface="Calibri"/>
                <a:cs typeface="Calibri"/>
                <a:sym typeface="Calibri"/>
              </a:rPr>
              <a:t>Much, much more!</a:t>
            </a:r>
          </a:p>
          <a:p>
            <a:pPr marL="0" marR="0" lvl="0" indent="0" algn="l" rtl="0">
              <a:spcBef>
                <a:spcPts val="0"/>
              </a:spcBef>
              <a:buNone/>
            </a:pPr>
            <a:endParaRPr sz="1200" b="1" i="0" u="none" strike="noStrike" cap="none" baseline="0">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418072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presentation:</a:t>
            </a:r>
          </a:p>
          <a:p>
            <a:pPr marL="914400" lvl="0" indent="-29845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Play video (2m38s).</a:t>
            </a:r>
          </a:p>
        </p:txBody>
      </p:sp>
      <p:sp>
        <p:nvSpPr>
          <p:cNvPr id="156" name="Shape 15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5295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p:txBody>
      </p:sp>
      <p:sp>
        <p:nvSpPr>
          <p:cNvPr id="164" name="Shape 1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331084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p:txBody>
      </p:sp>
      <p:sp>
        <p:nvSpPr>
          <p:cNvPr id="172" name="Shape 1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29578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0" name="Shape 180"/>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Share Engineering Design Goals.</a:t>
            </a:r>
          </a:p>
        </p:txBody>
      </p:sp>
      <p:sp>
        <p:nvSpPr>
          <p:cNvPr id="181" name="Shape 181"/>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7</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5238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7" name="Shape 20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indent="457200" rtl="0">
              <a:lnSpc>
                <a:spcPct val="115000"/>
              </a:lnSpc>
              <a:spcBef>
                <a:spcPts val="0"/>
              </a:spcBef>
              <a:spcAft>
                <a:spcPts val="50"/>
              </a:spcAft>
              <a:buNone/>
            </a:pPr>
            <a:r>
              <a:rPr lang="en-US" sz="1000">
                <a:solidFill>
                  <a:schemeClr val="dk1"/>
                </a:solidFill>
              </a:rPr>
              <a:t>Materials: paperclips, binder clips, forks, yarn, rubber bands, craft sticks, </a:t>
            </a:r>
          </a:p>
          <a:p>
            <a:pPr lvl="0" indent="457200" rtl="0">
              <a:lnSpc>
                <a:spcPct val="115000"/>
              </a:lnSpc>
              <a:spcBef>
                <a:spcPts val="0"/>
              </a:spcBef>
              <a:spcAft>
                <a:spcPts val="50"/>
              </a:spcAft>
              <a:buNone/>
            </a:pPr>
            <a:r>
              <a:rPr lang="en-US" sz="1000">
                <a:solidFill>
                  <a:schemeClr val="dk1"/>
                </a:solidFill>
              </a:rPr>
              <a:t>construction paper, safety pins, tape, pipe cleaners</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Explain how teams will work.</a:t>
            </a:r>
          </a:p>
          <a:p>
            <a:pPr lvl="0" rtl="0">
              <a:lnSpc>
                <a:spcPct val="115000"/>
              </a:lnSpc>
              <a:spcBef>
                <a:spcPts val="0"/>
              </a:spcBef>
              <a:spcAft>
                <a:spcPts val="50"/>
              </a:spcAft>
              <a:buNone/>
            </a:pPr>
            <a:endParaRPr sz="1200">
              <a:solidFill>
                <a:schemeClr val="dk1"/>
              </a:solidFill>
              <a:latin typeface="Calibri"/>
              <a:ea typeface="Calibri"/>
              <a:cs typeface="Calibri"/>
              <a:sym typeface="Calibri"/>
            </a:endParaRPr>
          </a:p>
        </p:txBody>
      </p:sp>
      <p:sp>
        <p:nvSpPr>
          <p:cNvPr id="208" name="Shape 20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02701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5" name="Shape 21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a:p>
            <a:pPr marL="0" marR="0" lvl="0" indent="0" algn="l" rtl="0">
              <a:spcBef>
                <a:spcPts val="0"/>
              </a:spcBef>
              <a:buNone/>
            </a:pPr>
            <a:endParaRPr sz="1100">
              <a:solidFill>
                <a:schemeClr val="dk1"/>
              </a:solidFill>
            </a:endParaRPr>
          </a:p>
          <a:p>
            <a:pPr lvl="0" rtl="0">
              <a:lnSpc>
                <a:spcPct val="115000"/>
              </a:lnSpc>
              <a:spcBef>
                <a:spcPts val="0"/>
              </a:spcBef>
              <a:buClr>
                <a:schemeClr val="dk1"/>
              </a:buClr>
              <a:buSzPct val="100000"/>
              <a:buFont typeface="Arial"/>
              <a:buNone/>
            </a:pPr>
            <a:r>
              <a:rPr lang="en-US" sz="1100">
                <a:solidFill>
                  <a:schemeClr val="dk1"/>
                </a:solidFill>
              </a:rPr>
              <a:t>Design will be tested using a mannequin foot. Students must design a device that can be attached to a sock right before testing. The device will be used to help someone pull a sock onto the mannequin foot. Have students think about how easy it was to pull the sock onto the mannequin foot, or would it have been easier to their own foot.</a:t>
            </a:r>
          </a:p>
          <a:p>
            <a:pPr lvl="0" rtl="0">
              <a:lnSpc>
                <a:spcPct val="115000"/>
              </a:lnSpc>
              <a:spcBef>
                <a:spcPts val="0"/>
              </a:spcBef>
              <a:buClr>
                <a:schemeClr val="dk1"/>
              </a:buClr>
              <a:buSzPct val="100000"/>
              <a:buFont typeface="Arial"/>
              <a:buNone/>
            </a:pPr>
            <a:r>
              <a:rPr lang="en-US" sz="1100" i="1">
                <a:solidFill>
                  <a:schemeClr val="dk1"/>
                </a:solidFill>
              </a:rPr>
              <a:t>Note: the design cannot be built on the sock. It must be something that can be attached during testing and detached after testing.</a:t>
            </a:r>
          </a:p>
        </p:txBody>
      </p:sp>
      <p:sp>
        <p:nvSpPr>
          <p:cNvPr id="216" name="Shape 21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9</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0578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17" name="Shape 1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18" name="Shape 1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9" name="Shape 1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20" name="Shape 2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06" name="Shape 106"/>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7" name="Shape 107"/>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8" name="Shape 108"/>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11" name="Shape 111"/>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12" name="Shape 11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3" name="Shape 11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4" name="Shape 11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27" name="Shape 2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28" name="Shape 2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35" name="Shape 3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36" name="Shape 3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7" name="Shape 3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38" name="Shape 3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40" name="Shape 4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4" name="Shape 44"/>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5" name="Shape 45"/>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48" name="Shape 4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49" name="Shape 4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0" name="Shape 50"/>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51" name="Shape 51"/>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53" name="Shape 53"/>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58" name="Shape 58"/>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60" name="Shape 6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63" name="Shape 6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4" name="Shape 6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5" name="Shape 6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6" name="Shape 6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8" name="Shape 6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5" name="Shape 75"/>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6" name="Shape 76"/>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7" name="Shape 77"/>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9" name="Shape 7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0"/>
        <p:cNvGrpSpPr/>
        <p:nvPr/>
      </p:nvGrpSpPr>
      <p:grpSpPr>
        <a:xfrm>
          <a:off x="0" y="0"/>
          <a:ext cx="0" cy="0"/>
          <a:chOff x="0" y="0"/>
          <a:chExt cx="0" cy="0"/>
        </a:xfrm>
      </p:grpSpPr>
      <p:sp>
        <p:nvSpPr>
          <p:cNvPr id="81" name="Shape 8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83" name="Shape 8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4" name="Shape 8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5" name="Shape 8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6" name="Shape 8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8" name="Shape 8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1" name="Shape 91"/>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93" name="Shape 93"/>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4" name="Shape 94"/>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5" name="Shape 95"/>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a:spLocks noGrp="1"/>
          </p:cNvSpPr>
          <p:nvPr>
            <p:ph type="pic" idx="2"/>
          </p:nvPr>
        </p:nvSpPr>
        <p:spPr>
          <a:xfrm>
            <a:off x="5183187" y="987425"/>
            <a:ext cx="6172199" cy="4873624"/>
          </a:xfrm>
          <a:prstGeom prst="rect">
            <a:avLst/>
          </a:prstGeom>
          <a:noFill/>
          <a:ln>
            <a:noFill/>
          </a:ln>
        </p:spPr>
      </p:sp>
      <p:sp>
        <p:nvSpPr>
          <p:cNvPr id="99" name="Shape 99"/>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100" name="Shape 10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1" name="Shape 10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discovere.org/" TargetMode="External"/><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8" Type="http://schemas.openxmlformats.org/officeDocument/2006/relationships/hyperlink" Target="http://www.gettyimages.com/detail/photo/doctor-and-nurses-taking-care-of-patient-royalty-free-image/dv418101" TargetMode="External"/><Relationship Id="rId3" Type="http://schemas.openxmlformats.org/officeDocument/2006/relationships/image" Target="../media/image3.jpg"/><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wistatefair.com/wp/mobile-amusement-ride-and-game-operators/" TargetMode="External"/><Relationship Id="rId5" Type="http://schemas.openxmlformats.org/officeDocument/2006/relationships/image" Target="../media/image4.jpg"/><Relationship Id="rId4" Type="http://schemas.openxmlformats.org/officeDocument/2006/relationships/hyperlink" Target="http://images.businessweek.com/ss/09/12/1210_best_internship_companies/5.htm"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engineeringmessages.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2.pn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5"/>
        <p:cNvGrpSpPr/>
        <p:nvPr/>
      </p:nvGrpSpPr>
      <p:grpSpPr>
        <a:xfrm>
          <a:off x="0" y="0"/>
          <a:ext cx="0" cy="0"/>
          <a:chOff x="0" y="0"/>
          <a:chExt cx="0" cy="0"/>
        </a:xfrm>
      </p:grpSpPr>
      <p:sp>
        <p:nvSpPr>
          <p:cNvPr id="116" name="Shape 116"/>
          <p:cNvSpPr txBox="1">
            <a:spLocks noGrp="1"/>
          </p:cNvSpPr>
          <p:nvPr>
            <p:ph type="ctrTitle"/>
          </p:nvPr>
        </p:nvSpPr>
        <p:spPr>
          <a:xfrm>
            <a:off x="85205" y="2471259"/>
            <a:ext cx="7015799"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a:solidFill>
                  <a:schemeClr val="dk1"/>
                </a:solidFill>
                <a:latin typeface="Calibri"/>
                <a:ea typeface="Calibri"/>
                <a:cs typeface="Calibri"/>
                <a:sym typeface="Calibri"/>
              </a:rPr>
              <a:t>TURNING IDEAS INTO REALITY:</a:t>
            </a:r>
            <a:r>
              <a:rPr lang="en-US" sz="3950" b="1" i="0" u="none" strike="noStrike" cap="none" baseline="0">
                <a:solidFill>
                  <a:schemeClr val="dk1"/>
                </a:solidFill>
                <a:latin typeface="Calibri"/>
                <a:ea typeface="Calibri"/>
                <a:cs typeface="Calibri"/>
                <a:sym typeface="Calibri"/>
              </a:rPr>
              <a:t/>
            </a:r>
            <a:br>
              <a:rPr lang="en-US" sz="3950" b="1" i="0" u="none" strike="noStrike" cap="none" baseline="0">
                <a:solidFill>
                  <a:schemeClr val="dk1"/>
                </a:solidFill>
                <a:latin typeface="Calibri"/>
                <a:ea typeface="Calibri"/>
                <a:cs typeface="Calibri"/>
                <a:sym typeface="Calibri"/>
              </a:rPr>
            </a:br>
            <a:r>
              <a:rPr lang="en-US" sz="4150" b="1" i="0" u="none" strike="noStrike" cap="none" baseline="0">
                <a:solidFill>
                  <a:schemeClr val="dk1"/>
                </a:solidFill>
                <a:latin typeface="Calibri"/>
                <a:ea typeface="Calibri"/>
                <a:cs typeface="Calibri"/>
                <a:sym typeface="Calibri"/>
              </a:rPr>
              <a:t>ENGINEERING A BETTER WORLD</a:t>
            </a:r>
          </a:p>
        </p:txBody>
      </p:sp>
      <p:sp>
        <p:nvSpPr>
          <p:cNvPr id="117" name="Shape 117"/>
          <p:cNvSpPr txBox="1">
            <a:spLocks noGrp="1"/>
          </p:cNvSpPr>
          <p:nvPr>
            <p:ph type="subTitle" idx="1"/>
          </p:nvPr>
        </p:nvSpPr>
        <p:spPr>
          <a:xfrm>
            <a:off x="791466" y="4275926"/>
            <a:ext cx="5794799" cy="1655700"/>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i="0" u="none" strike="noStrike" cap="none" baseline="0">
                <a:solidFill>
                  <a:schemeClr val="dk1"/>
                </a:solidFill>
                <a:latin typeface="Calibri"/>
                <a:ea typeface="Calibri"/>
                <a:cs typeface="Calibri"/>
                <a:sym typeface="Calibri"/>
              </a:rPr>
              <a:t>Assistive Device</a:t>
            </a:r>
          </a:p>
        </p:txBody>
      </p:sp>
      <p:pic>
        <p:nvPicPr>
          <p:cNvPr id="118" name="Shape 118"/>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19" name="Shape 119"/>
          <p:cNvSpPr/>
          <p:nvPr/>
        </p:nvSpPr>
        <p:spPr>
          <a:xfrm>
            <a:off x="9173703" y="6398203"/>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sng" strike="noStrike" cap="none" baseline="0">
                <a:solidFill>
                  <a:schemeClr val="hlink"/>
                </a:solidFill>
                <a:latin typeface="arial"/>
                <a:ea typeface="arial"/>
                <a:cs typeface="arial"/>
                <a:sym typeface="arial"/>
                <a:hlinkClick r:id="rId4"/>
              </a:rPr>
              <a:t>www.discovere.org</a:t>
            </a:r>
            <a:r>
              <a:rPr lang="en-US" sz="1200" b="0" i="0" u="none" strike="noStrike" cap="none" baseline="0">
                <a:solidFill>
                  <a:srgbClr val="7D7D7D"/>
                </a:solidFill>
                <a:latin typeface="arial"/>
                <a:ea typeface="arial"/>
                <a:cs typeface="arial"/>
                <a:sym typeface="arial"/>
              </a:rPr>
              <a:t> </a:t>
            </a:r>
          </a:p>
        </p:txBody>
      </p:sp>
      <p:pic>
        <p:nvPicPr>
          <p:cNvPr id="120" name="Shape 120"/>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232007" y="76634"/>
            <a:ext cx="10515599" cy="9786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pic>
        <p:nvPicPr>
          <p:cNvPr id="219" name="Shape 219"/>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20" name="Shape 220"/>
          <p:cNvSpPr/>
          <p:nvPr/>
        </p:nvSpPr>
        <p:spPr>
          <a:xfrm>
            <a:off x="5710176" y="1478266"/>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ASK: </a:t>
            </a:r>
            <a:r>
              <a:rPr lang="en-US" sz="1800" b="0" i="0" u="none" strike="noStrike" cap="none" baseline="0">
                <a:solidFill>
                  <a:srgbClr val="474747"/>
                </a:solidFill>
                <a:latin typeface="Arial"/>
                <a:ea typeface="Arial"/>
                <a:cs typeface="Arial"/>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IMAGINE: </a:t>
            </a:r>
            <a:r>
              <a:rPr lang="en-US" sz="1800" b="0" i="0" u="none" strike="noStrike" cap="none" baseline="0">
                <a:solidFill>
                  <a:srgbClr val="474747"/>
                </a:solidFill>
                <a:latin typeface="Arial"/>
                <a:ea typeface="Arial"/>
                <a:cs typeface="Arial"/>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PLAN: </a:t>
            </a:r>
            <a:r>
              <a:rPr lang="en-US" sz="1800" b="0" i="0" u="none" strike="noStrike" cap="none" baseline="0">
                <a:solidFill>
                  <a:srgbClr val="474747"/>
                </a:solidFill>
                <a:latin typeface="Arial"/>
                <a:ea typeface="Arial"/>
                <a:cs typeface="Arial"/>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CREATE: </a:t>
            </a:r>
            <a:r>
              <a:rPr lang="en-US" sz="1800" b="0" i="0" u="none" strike="noStrike" cap="none" baseline="0">
                <a:solidFill>
                  <a:srgbClr val="474747"/>
                </a:solidFill>
                <a:latin typeface="Arial"/>
                <a:ea typeface="Arial"/>
                <a:cs typeface="Arial"/>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IMPROVE: </a:t>
            </a:r>
            <a:r>
              <a:rPr lang="en-US" sz="1800" b="0" i="0" u="none" strike="noStrike" cap="none" baseline="0">
                <a:solidFill>
                  <a:srgbClr val="474747"/>
                </a:solidFill>
                <a:latin typeface="Arial"/>
                <a:ea typeface="Arial"/>
                <a:cs typeface="Arial"/>
                <a:sym typeface="Arial"/>
              </a:rPr>
              <a:t>What works? What doesn't? What could work better? Modify your designs to make it better. Test it out!</a:t>
            </a:r>
          </a:p>
          <a:p>
            <a:pPr marL="0" marR="0" lvl="0" indent="0" algn="l" rtl="0">
              <a:spcBef>
                <a:spcPts val="0"/>
              </a:spcBef>
              <a:spcAft>
                <a:spcPts val="1500"/>
              </a:spcAft>
              <a:buSzPct val="25000"/>
              <a:buNone/>
            </a:pPr>
            <a:r>
              <a:rPr lang="en-US" sz="1400" b="0" i="0" u="none" strike="noStrike" cap="none" baseline="0">
                <a:solidFill>
                  <a:srgbClr val="474747"/>
                </a:solidFill>
                <a:latin typeface="Arial"/>
                <a:ea typeface="Arial"/>
                <a:cs typeface="Arial"/>
                <a:sym typeface="Arial"/>
              </a:rPr>
              <a:t>(source: www.teachengineering.org)</a:t>
            </a:r>
          </a:p>
        </p:txBody>
      </p:sp>
      <p:pic>
        <p:nvPicPr>
          <p:cNvPr id="221" name="Shape 221"/>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143643" y="199055"/>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sp>
        <p:nvSpPr>
          <p:cNvPr id="227" name="Shape 227"/>
          <p:cNvSpPr txBox="1">
            <a:spLocks noGrp="1"/>
          </p:cNvSpPr>
          <p:nvPr>
            <p:ph type="body" idx="1"/>
          </p:nvPr>
        </p:nvSpPr>
        <p:spPr>
          <a:xfrm>
            <a:off x="746127" y="1159440"/>
            <a:ext cx="6967200" cy="5170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Imagine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INDIVIDUALLY: observe available materials, and brainstorm design ideas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TEAM: share individual ideas </a:t>
            </a:r>
            <a:r>
              <a:rPr lang="en-US" sz="2200" b="0" i="1" u="none" strike="noStrike" cap="none" baseline="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Plan</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Create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Improve and Test </a:t>
            </a:r>
            <a:r>
              <a:rPr lang="en-US" sz="2000" b="0" i="1" u="none" strike="noStrike" cap="none" baseline="0">
                <a:solidFill>
                  <a:schemeClr val="dk1"/>
                </a:solidFill>
                <a:latin typeface="Calibri"/>
                <a:ea typeface="Calibri"/>
                <a:cs typeface="Calibri"/>
                <a:sym typeface="Calibri"/>
              </a:rPr>
              <a:t>(10 min.)</a:t>
            </a:r>
          </a:p>
        </p:txBody>
      </p:sp>
      <p:pic>
        <p:nvPicPr>
          <p:cNvPr id="228" name="Shape 228"/>
          <p:cNvPicPr preferRelativeResize="0"/>
          <p:nvPr/>
        </p:nvPicPr>
        <p:blipFill rotWithShape="1">
          <a:blip r:embed="rId3">
            <a:alphaModFix/>
          </a:blip>
          <a:srcRect/>
          <a:stretch/>
        </p:blipFill>
        <p:spPr>
          <a:xfrm>
            <a:off x="8201006" y="401576"/>
            <a:ext cx="3378765" cy="3164336"/>
          </a:xfrm>
          <a:prstGeom prst="rect">
            <a:avLst/>
          </a:prstGeom>
          <a:noFill/>
          <a:ln>
            <a:noFill/>
          </a:ln>
        </p:spPr>
      </p:pic>
      <p:pic>
        <p:nvPicPr>
          <p:cNvPr id="229" name="Shape 229"/>
          <p:cNvPicPr preferRelativeResize="0"/>
          <p:nvPr/>
        </p:nvPicPr>
        <p:blipFill rotWithShape="1">
          <a:blip r:embed="rId4">
            <a:alphaModFix/>
          </a:blip>
          <a:srcRect l="7083" t="4386" r="2877" b="4238"/>
          <a:stretch/>
        </p:blipFill>
        <p:spPr>
          <a:xfrm>
            <a:off x="7588697" y="3851932"/>
            <a:ext cx="4340466" cy="2477729"/>
          </a:xfrm>
          <a:prstGeom prst="rect">
            <a:avLst/>
          </a:prstGeom>
          <a:noFill/>
          <a:ln>
            <a:noFill/>
          </a:ln>
        </p:spPr>
      </p:pic>
      <p:pic>
        <p:nvPicPr>
          <p:cNvPr id="230" name="Shape 230"/>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204475" y="115768"/>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Reflection</a:t>
            </a:r>
          </a:p>
        </p:txBody>
      </p:sp>
      <p:sp>
        <p:nvSpPr>
          <p:cNvPr id="237" name="Shape 237"/>
          <p:cNvSpPr txBox="1">
            <a:spLocks noGrp="1"/>
          </p:cNvSpPr>
          <p:nvPr>
            <p:ph type="body" idx="1"/>
          </p:nvPr>
        </p:nvSpPr>
        <p:spPr>
          <a:xfrm>
            <a:off x="291463" y="1186812"/>
            <a:ext cx="11658518" cy="5309419"/>
          </a:xfrm>
          <a:prstGeom prst="rect">
            <a:avLst/>
          </a:prstGeom>
          <a:noFill/>
          <a:ln>
            <a:noFill/>
          </a:ln>
        </p:spPr>
        <p:txBody>
          <a:bodyPr lIns="91425" tIns="45700" rIns="91425" bIns="45700" anchor="t" anchorCtr="0">
            <a:noAutofit/>
          </a:bodyPr>
          <a:lstStyle/>
          <a:p>
            <a:pPr marL="228600" marR="0" lvl="0" indent="-184150" algn="l" rtl="0">
              <a:lnSpc>
                <a:spcPct val="9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What went well? Not so well?  Why?</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What aspects of other team designs stood out to you?  </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Did other designs give you ideas for ways to improve your design?</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How challenging was it to pull the sock onto the foot?</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Would be more or less challenging to pull the sock onto your own foot?</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How did your device help overcome the sock’s elastic potential energy when it was stretched?</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 How did your device help overcome the sock’s and its gravitational potential energy when it was lifted?  </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38" name="Shape 238"/>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271512" y="106613"/>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Wrap Up</a:t>
            </a:r>
          </a:p>
        </p:txBody>
      </p:sp>
      <p:sp>
        <p:nvSpPr>
          <p:cNvPr id="244" name="Shape 244"/>
          <p:cNvSpPr txBox="1">
            <a:spLocks noGrp="1"/>
          </p:cNvSpPr>
          <p:nvPr>
            <p:ph type="body" idx="1"/>
          </p:nvPr>
        </p:nvSpPr>
        <p:spPr>
          <a:xfrm>
            <a:off x="499650" y="1165990"/>
            <a:ext cx="1092986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3000" b="0" i="0" u="none" strike="noStrike" cap="none" baseline="0">
              <a:solidFill>
                <a:schemeClr val="dk1"/>
              </a:solidFill>
              <a:latin typeface="Calibri"/>
              <a:ea typeface="Calibri"/>
              <a:cs typeface="Calibri"/>
              <a:sym typeface="Calibri"/>
            </a:endParaRPr>
          </a:p>
          <a:p>
            <a:pPr marL="228600" marR="0" lvl="0" indent="-190500" algn="l" rtl="0">
              <a:lnSpc>
                <a:spcPct val="8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000" b="0" i="0" u="none" strike="noStrike" cap="none" baseline="0">
              <a:solidFill>
                <a:schemeClr val="dk1"/>
              </a:solidFill>
              <a:latin typeface="Calibri"/>
              <a:ea typeface="Calibri"/>
              <a:cs typeface="Calibri"/>
              <a:sym typeface="Calibri"/>
            </a:endParaRPr>
          </a:p>
          <a:p>
            <a:pPr marL="228600" marR="0" lvl="0" indent="-190500" algn="l" rtl="0">
              <a:lnSpc>
                <a:spcPct val="8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How can you turn ideas into reality?</a:t>
            </a:r>
          </a:p>
        </p:txBody>
      </p:sp>
      <p:pic>
        <p:nvPicPr>
          <p:cNvPr id="245" name="Shape 245"/>
          <p:cNvPicPr preferRelativeResize="0"/>
          <p:nvPr/>
        </p:nvPicPr>
        <p:blipFill rotWithShape="1">
          <a:blip r:embed="rId3">
            <a:alphaModFix/>
          </a:blip>
          <a:srcRect t="8191"/>
          <a:stretch/>
        </p:blipFill>
        <p:spPr>
          <a:xfrm>
            <a:off x="7744588" y="2255798"/>
            <a:ext cx="3950072" cy="4518918"/>
          </a:xfrm>
          <a:prstGeom prst="rect">
            <a:avLst/>
          </a:prstGeom>
          <a:noFill/>
          <a:ln>
            <a:noFill/>
          </a:ln>
        </p:spPr>
      </p:pic>
      <p:pic>
        <p:nvPicPr>
          <p:cNvPr id="246" name="Shape 246"/>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50"/>
        <p:cNvGrpSpPr/>
        <p:nvPr/>
      </p:nvGrpSpPr>
      <p:grpSpPr>
        <a:xfrm>
          <a:off x="0" y="0"/>
          <a:ext cx="0" cy="0"/>
          <a:chOff x="0" y="0"/>
          <a:chExt cx="0" cy="0"/>
        </a:xfrm>
      </p:grpSpPr>
      <p:sp>
        <p:nvSpPr>
          <p:cNvPr id="251" name="Shape 251"/>
          <p:cNvSpPr txBox="1">
            <a:spLocks noGrp="1"/>
          </p:cNvSpPr>
          <p:nvPr>
            <p:ph type="body" idx="1"/>
          </p:nvPr>
        </p:nvSpPr>
        <p:spPr>
          <a:xfrm>
            <a:off x="484281" y="629587"/>
            <a:ext cx="5392903" cy="5547376"/>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marL="0" marR="0" lvl="0" indent="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SzPct val="25000"/>
              <a:buFont typeface="Arial"/>
              <a:buNone/>
            </a:pPr>
            <a:r>
              <a:rPr lang="en-US" sz="2800" b="0" i="0" u="none" strike="noStrike" cap="none" baseline="0">
                <a:solidFill>
                  <a:schemeClr val="dk1"/>
                </a:solidFill>
                <a:latin typeface="Calibri"/>
                <a:ea typeface="Calibri"/>
                <a:cs typeface="Calibri"/>
                <a:sym typeface="Calibri"/>
              </a:rPr>
              <a:t>References:</a:t>
            </a:r>
          </a:p>
          <a:p>
            <a:pPr marL="0" marR="0" lvl="0" indent="0" algn="l" rtl="0">
              <a:lnSpc>
                <a:spcPct val="90000"/>
              </a:lnSpc>
              <a:spcBef>
                <a:spcPts val="1000"/>
              </a:spcBef>
              <a:buClr>
                <a:schemeClr val="dk1"/>
              </a:buClr>
              <a:buSzPct val="25000"/>
              <a:buFont typeface="Arial"/>
              <a:buNone/>
            </a:pPr>
            <a:r>
              <a:rPr lang="en-US" sz="1800" b="0" i="0" u="none" strike="noStrike" cap="none" baseline="0">
                <a:solidFill>
                  <a:schemeClr val="dk1"/>
                </a:solidFill>
                <a:latin typeface="Calibri"/>
                <a:ea typeface="Calibri"/>
                <a:cs typeface="Calibri"/>
                <a:sym typeface="Calibri"/>
              </a:rPr>
              <a:t>Ohio's new learning standards. </a:t>
            </a:r>
            <a:r>
              <a:rPr lang="en-US" sz="1800" b="0" i="1" u="none" strike="noStrike" cap="none" baseline="0">
                <a:solidFill>
                  <a:schemeClr val="dk1"/>
                </a:solidFill>
                <a:latin typeface="Calibri"/>
                <a:ea typeface="Calibri"/>
                <a:cs typeface="Calibri"/>
                <a:sym typeface="Calibri"/>
              </a:rPr>
              <a:t>Ohio department of education</a:t>
            </a:r>
            <a:r>
              <a:rPr lang="en-US" sz="1800" b="0" i="0" u="none" strike="noStrike" cap="none" baseline="0">
                <a:solidFill>
                  <a:schemeClr val="dk1"/>
                </a:solidFill>
                <a:latin typeface="Calibri"/>
                <a:ea typeface="Calibri"/>
                <a:cs typeface="Calibri"/>
                <a:sym typeface="Calibri"/>
              </a:rPr>
              <a:t>.  08 Aug 2014.  Retrieved from: </a:t>
            </a:r>
            <a:r>
              <a:rPr lang="en-US" sz="1800" b="0" i="0" u="sng" strike="noStrike" cap="none" baseline="0">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baseline="0">
                <a:solidFill>
                  <a:schemeClr val="dk1"/>
                </a:solidFill>
                <a:latin typeface="Calibri"/>
                <a:ea typeface="Calibri"/>
                <a:cs typeface="Calibri"/>
                <a:sym typeface="Calibri"/>
              </a:rPr>
              <a:t>.</a:t>
            </a:r>
          </a:p>
          <a:p>
            <a:pPr marL="0" marR="0" lvl="0" indent="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52" name="Shape 252"/>
          <p:cNvPicPr preferRelativeResize="0"/>
          <p:nvPr/>
        </p:nvPicPr>
        <p:blipFill rotWithShape="1">
          <a:blip r:embed="rId4">
            <a:alphaModFix/>
          </a:blip>
          <a:srcRect/>
          <a:stretch/>
        </p:blipFill>
        <p:spPr>
          <a:xfrm>
            <a:off x="6231103" y="189185"/>
            <a:ext cx="5729669" cy="6237889"/>
          </a:xfrm>
          <a:prstGeom prst="rect">
            <a:avLst/>
          </a:prstGeom>
          <a:noFill/>
          <a:ln>
            <a:noFill/>
          </a:ln>
        </p:spPr>
      </p:pic>
      <p:sp>
        <p:nvSpPr>
          <p:cNvPr id="253" name="Shape 253"/>
          <p:cNvSpPr/>
          <p:nvPr/>
        </p:nvSpPr>
        <p:spPr>
          <a:xfrm>
            <a:off x="7861190" y="6428051"/>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sng" strike="noStrike" cap="none" baseline="0">
                <a:solidFill>
                  <a:schemeClr val="hlink"/>
                </a:solidFill>
                <a:latin typeface="arial"/>
                <a:ea typeface="arial"/>
                <a:cs typeface="arial"/>
                <a:sym typeface="arial"/>
                <a:hlinkClick r:id="rId5"/>
              </a:rPr>
              <a:t>www.discovere.org</a:t>
            </a:r>
            <a:r>
              <a:rPr lang="en-US" sz="1800" b="0" i="0" u="none" strike="noStrike" cap="none" baseline="0">
                <a:solidFill>
                  <a:srgbClr val="7D7D7D"/>
                </a:solidFill>
                <a:latin typeface="arial"/>
                <a:ea typeface="arial"/>
                <a:cs typeface="arial"/>
                <a:sym typeface="arial"/>
              </a:rPr>
              <a:t> </a:t>
            </a:r>
          </a:p>
        </p:txBody>
      </p:sp>
      <p:pic>
        <p:nvPicPr>
          <p:cNvPr id="254" name="Shape 254"/>
          <p:cNvPicPr preferRelativeResize="0"/>
          <p:nvPr/>
        </p:nvPicPr>
        <p:blipFill>
          <a:blip r:embed="rId6">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158661" y="-7620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b="1" i="0" u="none" strike="noStrike" cap="none" baseline="0">
                <a:solidFill>
                  <a:schemeClr val="dk1"/>
                </a:solidFill>
                <a:latin typeface="Calibri"/>
                <a:ea typeface="Calibri"/>
                <a:cs typeface="Calibri"/>
                <a:sym typeface="Calibri"/>
              </a:rPr>
              <a:t>What does an engineer do?</a:t>
            </a:r>
          </a:p>
        </p:txBody>
      </p:sp>
      <p:sp>
        <p:nvSpPr>
          <p:cNvPr id="127" name="Shape 127"/>
          <p:cNvSpPr txBox="1">
            <a:spLocks noGrp="1"/>
          </p:cNvSpPr>
          <p:nvPr>
            <p:ph type="body" idx="1"/>
          </p:nvPr>
        </p:nvSpPr>
        <p:spPr>
          <a:xfrm>
            <a:off x="254000" y="1020578"/>
            <a:ext cx="7239000" cy="5507220"/>
          </a:xfrm>
          <a:prstGeom prst="rect">
            <a:avLst/>
          </a:prstGeom>
          <a:noFill/>
          <a:ln>
            <a:noFill/>
          </a:ln>
        </p:spPr>
        <p:txBody>
          <a:bodyPr lIns="91425" tIns="45700" rIns="91425" bIns="45700" anchor="t" anchorCtr="0">
            <a:noAutofit/>
          </a:bodyPr>
          <a:lstStyle/>
          <a:p>
            <a:pPr marL="228600" marR="0" lvl="0" indent="-174625" algn="l" rtl="0">
              <a:lnSpc>
                <a:spcPct val="9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Solve problems, and shape the future!</a:t>
            </a:r>
          </a:p>
          <a:p>
            <a:pPr marL="228600" marR="0" lvl="0" indent="-174625"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Create and design new “things” essential to health, happiness and safety:</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Chemical things – food, medicine, shampoo, fuels…</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Building things – bridges, skyscrapers, roads…</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Technology things – iPods, Cameras, electronic gadgets…</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Fun things – toys, roller coasters, sporting goods...</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Important things – water systems, medical devices and tools…</a:t>
            </a:r>
          </a:p>
          <a:p>
            <a:pPr marL="685800" marR="0" lvl="1" indent="-2159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Much, much more….</a:t>
            </a:r>
            <a:r>
              <a:rPr lang="en-US" sz="2400" b="1" i="0" u="none" strike="noStrike" cap="none" baseline="0">
                <a:solidFill>
                  <a:schemeClr val="dk1"/>
                </a:solidFill>
                <a:latin typeface="Calibri"/>
                <a:ea typeface="Calibri"/>
                <a:cs typeface="Calibri"/>
                <a:sym typeface="Calibri"/>
              </a:rPr>
              <a:t>the list is endless</a:t>
            </a:r>
          </a:p>
          <a:p>
            <a:pPr marL="457200" marR="0" lvl="1" indent="0" algn="l" rtl="0">
              <a:lnSpc>
                <a:spcPct val="90000"/>
              </a:lnSpc>
              <a:spcBef>
                <a:spcPts val="50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p:txBody>
      </p:sp>
      <p:pic>
        <p:nvPicPr>
          <p:cNvPr id="128" name="Shape 128"/>
          <p:cNvPicPr preferRelativeResize="0"/>
          <p:nvPr/>
        </p:nvPicPr>
        <p:blipFill rotWithShape="1">
          <a:blip r:embed="rId3">
            <a:alphaModFix/>
          </a:blip>
          <a:srcRect/>
          <a:stretch/>
        </p:blipFill>
        <p:spPr>
          <a:xfrm>
            <a:off x="7620000" y="527549"/>
            <a:ext cx="4489500" cy="2016899"/>
          </a:xfrm>
          <a:prstGeom prst="rect">
            <a:avLst/>
          </a:prstGeom>
          <a:noFill/>
          <a:ln>
            <a:noFill/>
          </a:ln>
        </p:spPr>
      </p:pic>
      <p:sp>
        <p:nvSpPr>
          <p:cNvPr id="129" name="Shape 129"/>
          <p:cNvSpPr/>
          <p:nvPr/>
        </p:nvSpPr>
        <p:spPr>
          <a:xfrm>
            <a:off x="8943084" y="2012433"/>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4"/>
              </a:rPr>
              <a:t>images.businessweek.com</a:t>
            </a:r>
          </a:p>
        </p:txBody>
      </p:sp>
      <p:pic>
        <p:nvPicPr>
          <p:cNvPr id="130" name="Shape 130"/>
          <p:cNvPicPr preferRelativeResize="0"/>
          <p:nvPr/>
        </p:nvPicPr>
        <p:blipFill rotWithShape="1">
          <a:blip r:embed="rId5">
            <a:alphaModFix/>
          </a:blip>
          <a:srcRect/>
          <a:stretch/>
        </p:blipFill>
        <p:spPr>
          <a:xfrm>
            <a:off x="7550150" y="2362200"/>
            <a:ext cx="4535390" cy="1865180"/>
          </a:xfrm>
          <a:prstGeom prst="rect">
            <a:avLst/>
          </a:prstGeom>
          <a:noFill/>
          <a:ln>
            <a:noFill/>
          </a:ln>
        </p:spPr>
      </p:pic>
      <p:sp>
        <p:nvSpPr>
          <p:cNvPr id="131" name="Shape 131"/>
          <p:cNvSpPr/>
          <p:nvPr/>
        </p:nvSpPr>
        <p:spPr>
          <a:xfrm>
            <a:off x="7516714" y="41672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6"/>
              </a:rPr>
              <a:t>www.wistatefair.com</a:t>
            </a:r>
          </a:p>
        </p:txBody>
      </p:sp>
      <p:pic>
        <p:nvPicPr>
          <p:cNvPr id="132" name="Shape 132"/>
          <p:cNvPicPr preferRelativeResize="0"/>
          <p:nvPr/>
        </p:nvPicPr>
        <p:blipFill rotWithShape="1">
          <a:blip r:embed="rId7">
            <a:alphaModFix/>
          </a:blip>
          <a:srcRect/>
          <a:stretch/>
        </p:blipFill>
        <p:spPr>
          <a:xfrm>
            <a:off x="8102600" y="4427892"/>
            <a:ext cx="3410705" cy="2267077"/>
          </a:xfrm>
          <a:prstGeom prst="rect">
            <a:avLst/>
          </a:prstGeom>
          <a:noFill/>
          <a:ln>
            <a:noFill/>
          </a:ln>
        </p:spPr>
      </p:pic>
      <p:sp>
        <p:nvSpPr>
          <p:cNvPr id="133" name="Shape 133"/>
          <p:cNvSpPr/>
          <p:nvPr/>
        </p:nvSpPr>
        <p:spPr>
          <a:xfrm>
            <a:off x="10030096" y="4249251"/>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8"/>
              </a:rPr>
              <a:t>www.gettyimages.com</a:t>
            </a:r>
          </a:p>
        </p:txBody>
      </p:sp>
      <p:pic>
        <p:nvPicPr>
          <p:cNvPr id="134" name="Shape 134"/>
          <p:cNvPicPr preferRelativeResize="0"/>
          <p:nvPr/>
        </p:nvPicPr>
        <p:blipFill>
          <a:blip r:embed="rId9">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125780" y="304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How do engineers do this?</a:t>
            </a:r>
          </a:p>
        </p:txBody>
      </p:sp>
      <p:sp>
        <p:nvSpPr>
          <p:cNvPr id="141" name="Shape 141"/>
          <p:cNvSpPr txBox="1">
            <a:spLocks noGrp="1"/>
          </p:cNvSpPr>
          <p:nvPr>
            <p:ph type="body" idx="1"/>
          </p:nvPr>
        </p:nvSpPr>
        <p:spPr>
          <a:xfrm>
            <a:off x="306481" y="1000167"/>
            <a:ext cx="6856319" cy="5375231"/>
          </a:xfrm>
          <a:prstGeom prst="rect">
            <a:avLst/>
          </a:prstGeom>
          <a:noFill/>
          <a:ln>
            <a:noFill/>
          </a:ln>
        </p:spPr>
        <p:txBody>
          <a:bodyPr lIns="91425" tIns="45700" rIns="91425" bIns="45700" anchor="t" anchorCtr="0">
            <a:noAutofit/>
          </a:bodyPr>
          <a:lstStyle/>
          <a:p>
            <a:pPr marL="228600" marR="0" lvl="0" indent="-190500" algn="l" rtl="0">
              <a:lnSpc>
                <a:spcPct val="9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Help others by solving all sorts of problems.</a:t>
            </a:r>
          </a:p>
          <a:p>
            <a:pPr marL="228600" marR="0" lvl="0" indent="-1905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one of their most important tools: their own creativity.</a:t>
            </a:r>
          </a:p>
          <a:p>
            <a:pPr marL="228600" marR="0" lvl="0" indent="-1905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Work in design teams.</a:t>
            </a:r>
          </a:p>
          <a:p>
            <a:pPr marL="228600" marR="0" lvl="0" indent="-1905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cool tools such as computers, microscopes, testing machines, etc.</a:t>
            </a:r>
          </a:p>
          <a:p>
            <a:pPr marL="228600" marR="0" lvl="0" indent="-1905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Communicate with lots of people about problems they need solved.</a:t>
            </a:r>
          </a:p>
          <a:p>
            <a:pPr marL="228600" marR="0" lvl="0" indent="-1905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Share ideas and solutions with others through presentations and/or writing.</a:t>
            </a:r>
          </a:p>
        </p:txBody>
      </p:sp>
      <p:pic>
        <p:nvPicPr>
          <p:cNvPr id="142" name="Shape 142"/>
          <p:cNvPicPr preferRelativeResize="0"/>
          <p:nvPr/>
        </p:nvPicPr>
        <p:blipFill rotWithShape="1">
          <a:blip r:embed="rId3">
            <a:alphaModFix/>
          </a:blip>
          <a:srcRect/>
          <a:stretch/>
        </p:blipFill>
        <p:spPr>
          <a:xfrm>
            <a:off x="7543800" y="891762"/>
            <a:ext cx="4070624" cy="5236261"/>
          </a:xfrm>
          <a:prstGeom prst="rect">
            <a:avLst/>
          </a:prstGeom>
          <a:noFill/>
          <a:ln>
            <a:noFill/>
          </a:ln>
        </p:spPr>
      </p:pic>
      <p:sp>
        <p:nvSpPr>
          <p:cNvPr id="143" name="Shape 143"/>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4"/>
              </a:rPr>
              <a:t>www.engineeringmessages.org</a:t>
            </a:r>
            <a:r>
              <a:rPr lang="en-US" sz="800" b="0" i="0" u="none" strike="noStrike" cap="none" baseline="0">
                <a:solidFill>
                  <a:schemeClr val="dk1"/>
                </a:solidFill>
                <a:latin typeface="Calibri"/>
                <a:ea typeface="Calibri"/>
                <a:cs typeface="Calibri"/>
                <a:sym typeface="Calibri"/>
              </a:rPr>
              <a:t> </a:t>
            </a:r>
          </a:p>
        </p:txBody>
      </p:sp>
      <p:pic>
        <p:nvPicPr>
          <p:cNvPr id="144" name="Shape 144"/>
          <p:cNvPicPr preferRelativeResize="0"/>
          <p:nvPr/>
        </p:nvPicPr>
        <p:blipFill>
          <a:blip r:embed="rId5">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0" y="554654"/>
            <a:ext cx="11806988" cy="1595321"/>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600" b="1" i="0" u="none" strike="noStrike" cap="none" baseline="0">
                <a:solidFill>
                  <a:schemeClr val="dk1"/>
                </a:solidFill>
                <a:latin typeface="Calibri"/>
                <a:ea typeface="Calibri"/>
                <a:cs typeface="Calibri"/>
                <a:sym typeface="Calibri"/>
              </a:rPr>
              <a:t>Engineers Change Lives! </a:t>
            </a:r>
            <a:br>
              <a:rPr lang="en-US" sz="3600" b="1" i="0" u="none" strike="noStrike" cap="none" baseline="0">
                <a:solidFill>
                  <a:schemeClr val="dk1"/>
                </a:solidFill>
                <a:latin typeface="Calibri"/>
                <a:ea typeface="Calibri"/>
                <a:cs typeface="Calibri"/>
                <a:sym typeface="Calibri"/>
              </a:rPr>
            </a:br>
            <a:r>
              <a:rPr lang="en-US" sz="2800" b="0" i="0" u="none" strike="noStrike" cap="none" baseline="0">
                <a:solidFill>
                  <a:schemeClr val="dk1"/>
                </a:solidFill>
                <a:latin typeface="Calibri"/>
                <a:ea typeface="Calibri"/>
                <a:cs typeface="Calibri"/>
                <a:sym typeface="Calibri"/>
              </a:rPr>
              <a:t>Watch engineers design an assistive device to improve a life:</a:t>
            </a:r>
          </a:p>
        </p:txBody>
      </p:sp>
      <p:sp>
        <p:nvSpPr>
          <p:cNvPr id="151" name="Shape 151"/>
          <p:cNvSpPr txBox="1"/>
          <p:nvPr/>
        </p:nvSpPr>
        <p:spPr>
          <a:xfrm>
            <a:off x="100379" y="-45786"/>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a Better World</a:t>
            </a:r>
          </a:p>
        </p:txBody>
      </p:sp>
      <p:pic>
        <p:nvPicPr>
          <p:cNvPr id="152" name="Shape 152"/>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161968" y="25400"/>
            <a:ext cx="10515599" cy="100907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Problem</a:t>
            </a:r>
          </a:p>
        </p:txBody>
      </p:sp>
      <p:sp>
        <p:nvSpPr>
          <p:cNvPr id="159" name="Shape 159"/>
          <p:cNvSpPr txBox="1">
            <a:spLocks noGrp="1"/>
          </p:cNvSpPr>
          <p:nvPr>
            <p:ph type="body" idx="1"/>
          </p:nvPr>
        </p:nvSpPr>
        <p:spPr>
          <a:xfrm>
            <a:off x="166547" y="1034853"/>
            <a:ext cx="11825069" cy="175562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US" sz="2800" b="0" i="0" u="none" strike="noStrike" cap="none" baseline="0">
                <a:solidFill>
                  <a:schemeClr val="dk1"/>
                </a:solidFill>
                <a:latin typeface="Calibri"/>
                <a:ea typeface="Calibri"/>
                <a:cs typeface="Calibri"/>
                <a:sym typeface="Calibri"/>
              </a:rPr>
              <a:t>You have a friend with limited hand and wrist muscle control, making the simple daily task of putting on socks difficult.  You know there has to be a way to help your friend solve this problem.  You begin thinking about and researching the process of putting on a sock, and record the following facts. </a:t>
            </a:r>
          </a:p>
        </p:txBody>
      </p:sp>
      <p:sp>
        <p:nvSpPr>
          <p:cNvPr id="160" name="Shape 160"/>
          <p:cNvSpPr txBox="1"/>
          <p:nvPr/>
        </p:nvSpPr>
        <p:spPr>
          <a:xfrm>
            <a:off x="224832" y="2787975"/>
            <a:ext cx="11763967" cy="3765224"/>
          </a:xfrm>
          <a:prstGeom prst="rect">
            <a:avLst/>
          </a:prstGeom>
          <a:noFill/>
          <a:ln>
            <a:noFill/>
          </a:ln>
        </p:spPr>
        <p:txBody>
          <a:bodyPr lIns="91425" tIns="45700" rIns="91425" bIns="45700" anchor="t" anchorCtr="0">
            <a:noAutofit/>
          </a:bodyPr>
          <a:lstStyle/>
          <a:p>
            <a:pPr marL="228600" marR="0" lvl="0" indent="-171450" algn="l" rtl="0">
              <a:lnSpc>
                <a:spcPct val="90000"/>
              </a:lnSpc>
              <a:spcBef>
                <a:spcPts val="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To complete </a:t>
            </a:r>
            <a:r>
              <a:rPr lang="en-US" sz="1800" b="1" i="0" u="none" strike="noStrike" cap="none" baseline="0">
                <a:solidFill>
                  <a:schemeClr val="dk1"/>
                </a:solidFill>
                <a:latin typeface="Calibri"/>
                <a:ea typeface="Calibri"/>
                <a:cs typeface="Calibri"/>
                <a:sym typeface="Calibri"/>
              </a:rPr>
              <a:t>any</a:t>
            </a:r>
            <a:r>
              <a:rPr lang="en-US" sz="1800" b="0" i="0" u="none" strike="noStrike" cap="none" baseline="0">
                <a:solidFill>
                  <a:schemeClr val="dk1"/>
                </a:solidFill>
                <a:latin typeface="Calibri"/>
                <a:ea typeface="Calibri"/>
                <a:cs typeface="Calibri"/>
                <a:sym typeface="Calibri"/>
              </a:rPr>
              <a:t> task, muscles must have </a:t>
            </a:r>
            <a:r>
              <a:rPr lang="en-US" sz="1800" b="1" i="0" u="none" strike="noStrike" cap="none" baseline="0">
                <a:solidFill>
                  <a:schemeClr val="dk1"/>
                </a:solidFill>
                <a:latin typeface="Calibri"/>
                <a:ea typeface="Calibri"/>
                <a:cs typeface="Calibri"/>
                <a:sym typeface="Calibri"/>
              </a:rPr>
              <a:t>potential (waiting) energy that is transformed (changed) into kinetic (moving) energy</a:t>
            </a:r>
            <a:r>
              <a:rPr lang="en-US" sz="1800" b="0" i="0" u="none" strike="noStrike" cap="none" baseline="0">
                <a:solidFill>
                  <a:schemeClr val="dk1"/>
                </a:solidFill>
                <a:latin typeface="Calibri"/>
                <a:ea typeface="Calibri"/>
                <a:cs typeface="Calibri"/>
                <a:sym typeface="Calibri"/>
              </a:rPr>
              <a:t>. </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When putting a sock on, muscles pick up and lift the sock, giving it </a:t>
            </a:r>
            <a:r>
              <a:rPr lang="en-US" sz="1800" b="1" i="0" u="none" strike="noStrike" cap="none" baseline="0">
                <a:solidFill>
                  <a:schemeClr val="dk1"/>
                </a:solidFill>
                <a:latin typeface="Calibri"/>
                <a:ea typeface="Calibri"/>
                <a:cs typeface="Calibri"/>
                <a:sym typeface="Calibri"/>
              </a:rPr>
              <a:t>gravitational potential energy waiting to transform into kinetic energy</a:t>
            </a:r>
            <a:r>
              <a:rPr lang="en-US" sz="1800" b="0" i="0" u="none" strike="noStrike" cap="none" baseline="0">
                <a:solidFill>
                  <a:schemeClr val="dk1"/>
                </a:solidFill>
                <a:latin typeface="Calibri"/>
                <a:ea typeface="Calibri"/>
                <a:cs typeface="Calibri"/>
                <a:sym typeface="Calibri"/>
              </a:rPr>
              <a:t> and fall to the ground.</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When putting a sock on, muscles stretch the sock, giving it </a:t>
            </a:r>
            <a:r>
              <a:rPr lang="en-US" sz="1800" b="1" i="0" u="none" strike="noStrike" cap="none" baseline="0">
                <a:solidFill>
                  <a:schemeClr val="dk1"/>
                </a:solidFill>
                <a:latin typeface="Calibri"/>
                <a:ea typeface="Calibri"/>
                <a:cs typeface="Calibri"/>
                <a:sym typeface="Calibri"/>
              </a:rPr>
              <a:t>elastic potential energy waiting to transform into kinetic energy</a:t>
            </a:r>
            <a:r>
              <a:rPr lang="en-US" sz="1800" b="0" i="0" u="none" strike="noStrike" cap="none" baseline="0">
                <a:solidFill>
                  <a:schemeClr val="dk1"/>
                </a:solidFill>
                <a:latin typeface="Calibri"/>
                <a:ea typeface="Calibri"/>
                <a:cs typeface="Calibri"/>
                <a:sym typeface="Calibri"/>
              </a:rPr>
              <a:t> and move close to the body.</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The problem must be that your friend’s muscles do not have enough energy to control the gravitational potential energy and elastic potential energy in the sock.</a:t>
            </a:r>
          </a:p>
        </p:txBody>
      </p:sp>
      <p:pic>
        <p:nvPicPr>
          <p:cNvPr id="161" name="Shape 161"/>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179075" y="333140"/>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Challenge</a:t>
            </a:r>
            <a:r>
              <a:rPr lang="en-US" sz="5400" b="0" i="0" u="none" strike="noStrike" cap="none" baseline="0">
                <a:solidFill>
                  <a:schemeClr val="dk1"/>
                </a:solidFill>
                <a:latin typeface="Calibri"/>
                <a:ea typeface="Calibri"/>
                <a:cs typeface="Calibri"/>
                <a:sym typeface="Calibri"/>
              </a:rPr>
              <a:t/>
            </a:r>
            <a:br>
              <a:rPr lang="en-US" sz="5400" b="0" i="0" u="none" strike="noStrike" cap="none" baseline="0">
                <a:solidFill>
                  <a:schemeClr val="dk1"/>
                </a:solidFill>
                <a:latin typeface="Calibri"/>
                <a:ea typeface="Calibri"/>
                <a:cs typeface="Calibri"/>
                <a:sym typeface="Calibri"/>
              </a:rPr>
            </a:br>
            <a:endParaRPr lang="en-US" sz="5400" b="0" i="0" u="none" strike="noStrike" cap="none" baseline="0">
              <a:solidFill>
                <a:schemeClr val="dk1"/>
              </a:solidFill>
              <a:latin typeface="Calibri"/>
              <a:ea typeface="Calibri"/>
              <a:cs typeface="Calibri"/>
              <a:sym typeface="Calibri"/>
            </a:endParaRPr>
          </a:p>
        </p:txBody>
      </p:sp>
      <p:sp>
        <p:nvSpPr>
          <p:cNvPr id="167" name="Shape 167"/>
          <p:cNvSpPr txBox="1">
            <a:spLocks noGrp="1"/>
          </p:cNvSpPr>
          <p:nvPr>
            <p:ph type="body" idx="1"/>
          </p:nvPr>
        </p:nvSpPr>
        <p:spPr>
          <a:xfrm>
            <a:off x="374738" y="1855598"/>
            <a:ext cx="11346236" cy="453903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Font typeface="Arial"/>
              <a:buNone/>
            </a:pPr>
            <a:endParaRPr sz="2400" b="0" i="0" u="none" strike="noStrike" cap="none" baseline="0">
              <a:solidFill>
                <a:schemeClr val="dk1"/>
              </a:solidFill>
              <a:latin typeface="Calibri"/>
              <a:ea typeface="Calibri"/>
              <a:cs typeface="Calibri"/>
              <a:sym typeface="Calibri"/>
            </a:endParaRPr>
          </a:p>
          <a:p>
            <a:pPr marL="228600" marR="0" lvl="0" indent="-1778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Pulling on a sock is difficult for people with limited hand and wrist muscle control.  It is a struggle for their muscles to overcome the sock’s elastic potential energy when stretched, and its gravitational potential energy when lifted.  </a:t>
            </a:r>
          </a:p>
          <a:p>
            <a:pPr marL="228600" marR="0" lvl="0" indent="-1778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Now that you know the cause of the problem, you decide to take on the challenge of designing a solution!  Your challenge is to use only the materials available to design and build a device prototype that can help people pull on their socks independently.</a:t>
            </a:r>
          </a:p>
        </p:txBody>
      </p:sp>
      <p:sp>
        <p:nvSpPr>
          <p:cNvPr id="168" name="Shape 168"/>
          <p:cNvSpPr txBox="1"/>
          <p:nvPr/>
        </p:nvSpPr>
        <p:spPr>
          <a:xfrm>
            <a:off x="782412" y="999420"/>
            <a:ext cx="10515599" cy="1193464"/>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500" b="1" i="0" u="none" strike="noStrike" cap="none" baseline="0">
                <a:solidFill>
                  <a:schemeClr val="dk1"/>
                </a:solidFill>
                <a:latin typeface="Calibri"/>
                <a:ea typeface="Calibri"/>
                <a:cs typeface="Calibri"/>
                <a:sym typeface="Calibri"/>
              </a:rPr>
              <a:t>Today you are a mechanical engineer</a:t>
            </a:r>
          </a:p>
          <a:p>
            <a:pPr marL="0" marR="0" lvl="0" indent="0" algn="ctr" rtl="0">
              <a:lnSpc>
                <a:spcPct val="90000"/>
              </a:lnSpc>
              <a:spcBef>
                <a:spcPts val="0"/>
              </a:spcBef>
              <a:buClr>
                <a:schemeClr val="dk1"/>
              </a:buClr>
              <a:buSzPct val="25000"/>
              <a:buFont typeface="Calibri"/>
              <a:buNone/>
            </a:pPr>
            <a:r>
              <a:rPr lang="en-US" sz="3500" b="1" i="0" u="none" strike="noStrike" cap="none" baseline="0">
                <a:solidFill>
                  <a:schemeClr val="dk1"/>
                </a:solidFill>
                <a:latin typeface="Calibri"/>
                <a:ea typeface="Calibri"/>
                <a:cs typeface="Calibri"/>
                <a:sym typeface="Calibri"/>
              </a:rPr>
              <a:t>You will design, build, and test an assistive device!</a:t>
            </a:r>
          </a:p>
        </p:txBody>
      </p:sp>
      <p:pic>
        <p:nvPicPr>
          <p:cNvPr id="169" name="Shape 169"/>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237926" y="90370"/>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Goals</a:t>
            </a:r>
          </a:p>
        </p:txBody>
      </p:sp>
      <p:sp>
        <p:nvSpPr>
          <p:cNvPr id="175" name="Shape 175"/>
          <p:cNvSpPr txBox="1">
            <a:spLocks noGrp="1"/>
          </p:cNvSpPr>
          <p:nvPr>
            <p:ph type="body" idx="1"/>
          </p:nvPr>
        </p:nvSpPr>
        <p:spPr>
          <a:xfrm>
            <a:off x="333101" y="1317191"/>
            <a:ext cx="11616881"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Device must help someone pull on a sock</a:t>
            </a:r>
          </a:p>
          <a:p>
            <a:pPr marL="228600" marR="0" lvl="0" indent="-228600" algn="l" rtl="0">
              <a:lnSpc>
                <a:spcPct val="90000"/>
              </a:lnSpc>
              <a:spcBef>
                <a:spcPts val="100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Only provided materials can be used</a:t>
            </a:r>
          </a:p>
          <a:p>
            <a:pPr marL="228600" marR="0" lvl="0" indent="-228600" algn="l" rtl="0">
              <a:lnSpc>
                <a:spcPct val="90000"/>
              </a:lnSpc>
              <a:spcBef>
                <a:spcPts val="100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Device cannot be attached to sock</a:t>
            </a:r>
          </a:p>
          <a:p>
            <a:pPr marL="228600" marR="0" lvl="0" indent="-228600" algn="l" rtl="0">
              <a:lnSpc>
                <a:spcPct val="90000"/>
              </a:lnSpc>
              <a:spcBef>
                <a:spcPts val="100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Have fun!!</a:t>
            </a:r>
          </a:p>
        </p:txBody>
      </p:sp>
      <p:pic>
        <p:nvPicPr>
          <p:cNvPr id="176" name="Shape 176"/>
          <p:cNvPicPr preferRelativeResize="0"/>
          <p:nvPr/>
        </p:nvPicPr>
        <p:blipFill rotWithShape="1">
          <a:blip r:embed="rId3">
            <a:alphaModFix/>
          </a:blip>
          <a:srcRect/>
          <a:stretch/>
        </p:blipFill>
        <p:spPr>
          <a:xfrm>
            <a:off x="8827167" y="3343064"/>
            <a:ext cx="2739701" cy="3092541"/>
          </a:xfrm>
          <a:prstGeom prst="rect">
            <a:avLst/>
          </a:prstGeom>
          <a:noFill/>
          <a:ln>
            <a:noFill/>
          </a:ln>
        </p:spPr>
      </p:pic>
      <p:pic>
        <p:nvPicPr>
          <p:cNvPr id="177" name="Shape 177"/>
          <p:cNvPicPr preferRelativeResize="0"/>
          <p:nvPr/>
        </p:nvPicPr>
        <p:blipFill>
          <a:blip r:embed="rId4">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204473" y="76634"/>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Materials</a:t>
            </a:r>
          </a:p>
        </p:txBody>
      </p:sp>
      <p:pic>
        <p:nvPicPr>
          <p:cNvPr id="184" name="Shape 184"/>
          <p:cNvPicPr preferRelativeResize="0"/>
          <p:nvPr/>
        </p:nvPicPr>
        <p:blipFill rotWithShape="1">
          <a:blip r:embed="rId3">
            <a:alphaModFix/>
          </a:blip>
          <a:srcRect/>
          <a:stretch/>
        </p:blipFill>
        <p:spPr>
          <a:xfrm>
            <a:off x="1773499" y="2280189"/>
            <a:ext cx="1975103" cy="1481327"/>
          </a:xfrm>
          <a:prstGeom prst="rect">
            <a:avLst/>
          </a:prstGeom>
          <a:noFill/>
          <a:ln>
            <a:noFill/>
          </a:ln>
        </p:spPr>
      </p:pic>
      <p:pic>
        <p:nvPicPr>
          <p:cNvPr id="185" name="Shape 185"/>
          <p:cNvPicPr preferRelativeResize="0"/>
          <p:nvPr/>
        </p:nvPicPr>
        <p:blipFill rotWithShape="1">
          <a:blip r:embed="rId4">
            <a:alphaModFix/>
          </a:blip>
          <a:srcRect/>
          <a:stretch/>
        </p:blipFill>
        <p:spPr>
          <a:xfrm>
            <a:off x="6883600" y="798860"/>
            <a:ext cx="1975103" cy="1481327"/>
          </a:xfrm>
          <a:prstGeom prst="rect">
            <a:avLst/>
          </a:prstGeom>
          <a:noFill/>
          <a:ln>
            <a:noFill/>
          </a:ln>
        </p:spPr>
      </p:pic>
      <p:pic>
        <p:nvPicPr>
          <p:cNvPr id="186" name="Shape 186"/>
          <p:cNvPicPr preferRelativeResize="0"/>
          <p:nvPr/>
        </p:nvPicPr>
        <p:blipFill rotWithShape="1">
          <a:blip r:embed="rId5">
            <a:alphaModFix/>
          </a:blip>
          <a:srcRect/>
          <a:stretch/>
        </p:blipFill>
        <p:spPr>
          <a:xfrm>
            <a:off x="6901324" y="4964651"/>
            <a:ext cx="1975103" cy="1481327"/>
          </a:xfrm>
          <a:prstGeom prst="rect">
            <a:avLst/>
          </a:prstGeom>
          <a:noFill/>
          <a:ln>
            <a:noFill/>
          </a:ln>
        </p:spPr>
      </p:pic>
      <p:pic>
        <p:nvPicPr>
          <p:cNvPr id="187" name="Shape 187"/>
          <p:cNvPicPr preferRelativeResize="0"/>
          <p:nvPr/>
        </p:nvPicPr>
        <p:blipFill rotWithShape="1">
          <a:blip r:embed="rId6">
            <a:alphaModFix/>
          </a:blip>
          <a:srcRect/>
          <a:stretch/>
        </p:blipFill>
        <p:spPr>
          <a:xfrm>
            <a:off x="4350430" y="3547253"/>
            <a:ext cx="1975103" cy="1481327"/>
          </a:xfrm>
          <a:prstGeom prst="rect">
            <a:avLst/>
          </a:prstGeom>
          <a:noFill/>
          <a:ln>
            <a:noFill/>
          </a:ln>
        </p:spPr>
      </p:pic>
      <p:pic>
        <p:nvPicPr>
          <p:cNvPr id="188" name="Shape 188"/>
          <p:cNvPicPr preferRelativeResize="0"/>
          <p:nvPr/>
        </p:nvPicPr>
        <p:blipFill rotWithShape="1">
          <a:blip r:embed="rId7">
            <a:alphaModFix/>
          </a:blip>
          <a:srcRect/>
          <a:stretch/>
        </p:blipFill>
        <p:spPr>
          <a:xfrm>
            <a:off x="9604482" y="2493910"/>
            <a:ext cx="1975103" cy="1481327"/>
          </a:xfrm>
          <a:prstGeom prst="rect">
            <a:avLst/>
          </a:prstGeom>
          <a:noFill/>
          <a:ln>
            <a:noFill/>
          </a:ln>
        </p:spPr>
      </p:pic>
      <p:pic>
        <p:nvPicPr>
          <p:cNvPr id="189" name="Shape 189"/>
          <p:cNvPicPr preferRelativeResize="0"/>
          <p:nvPr/>
        </p:nvPicPr>
        <p:blipFill rotWithShape="1">
          <a:blip r:embed="rId8">
            <a:alphaModFix/>
          </a:blip>
          <a:srcRect/>
          <a:stretch/>
        </p:blipFill>
        <p:spPr>
          <a:xfrm>
            <a:off x="4350430" y="1422048"/>
            <a:ext cx="1975103" cy="1481327"/>
          </a:xfrm>
          <a:prstGeom prst="rect">
            <a:avLst/>
          </a:prstGeom>
          <a:noFill/>
          <a:ln>
            <a:noFill/>
          </a:ln>
        </p:spPr>
      </p:pic>
      <p:pic>
        <p:nvPicPr>
          <p:cNvPr id="190" name="Shape 190"/>
          <p:cNvPicPr preferRelativeResize="0"/>
          <p:nvPr/>
        </p:nvPicPr>
        <p:blipFill rotWithShape="1">
          <a:blip r:embed="rId9">
            <a:alphaModFix/>
          </a:blip>
          <a:srcRect/>
          <a:stretch/>
        </p:blipFill>
        <p:spPr>
          <a:xfrm>
            <a:off x="9604482" y="4601680"/>
            <a:ext cx="1975103" cy="1481327"/>
          </a:xfrm>
          <a:prstGeom prst="rect">
            <a:avLst/>
          </a:prstGeom>
          <a:noFill/>
          <a:ln>
            <a:noFill/>
          </a:ln>
        </p:spPr>
      </p:pic>
      <p:pic>
        <p:nvPicPr>
          <p:cNvPr id="191" name="Shape 191"/>
          <p:cNvPicPr preferRelativeResize="0"/>
          <p:nvPr/>
        </p:nvPicPr>
        <p:blipFill rotWithShape="1">
          <a:blip r:embed="rId10">
            <a:alphaModFix/>
          </a:blip>
          <a:srcRect/>
          <a:stretch/>
        </p:blipFill>
        <p:spPr>
          <a:xfrm>
            <a:off x="9604482" y="423106"/>
            <a:ext cx="1975103" cy="1481327"/>
          </a:xfrm>
          <a:prstGeom prst="rect">
            <a:avLst/>
          </a:prstGeom>
          <a:noFill/>
          <a:ln>
            <a:noFill/>
          </a:ln>
        </p:spPr>
      </p:pic>
      <p:pic>
        <p:nvPicPr>
          <p:cNvPr id="192" name="Shape 192"/>
          <p:cNvPicPr preferRelativeResize="0"/>
          <p:nvPr/>
        </p:nvPicPr>
        <p:blipFill rotWithShape="1">
          <a:blip r:embed="rId11">
            <a:alphaModFix/>
          </a:blip>
          <a:srcRect/>
          <a:stretch/>
        </p:blipFill>
        <p:spPr>
          <a:xfrm>
            <a:off x="1773499" y="4384703"/>
            <a:ext cx="1975103" cy="1481327"/>
          </a:xfrm>
          <a:prstGeom prst="rect">
            <a:avLst/>
          </a:prstGeom>
          <a:noFill/>
          <a:ln>
            <a:noFill/>
          </a:ln>
        </p:spPr>
      </p:pic>
      <p:pic>
        <p:nvPicPr>
          <p:cNvPr id="193" name="Shape 193"/>
          <p:cNvPicPr preferRelativeResize="0"/>
          <p:nvPr/>
        </p:nvPicPr>
        <p:blipFill rotWithShape="1">
          <a:blip r:embed="rId12">
            <a:alphaModFix/>
          </a:blip>
          <a:srcRect/>
          <a:stretch/>
        </p:blipFill>
        <p:spPr>
          <a:xfrm>
            <a:off x="6901324" y="2903375"/>
            <a:ext cx="1975103" cy="1481327"/>
          </a:xfrm>
          <a:prstGeom prst="rect">
            <a:avLst/>
          </a:prstGeom>
          <a:noFill/>
          <a:ln>
            <a:noFill/>
          </a:ln>
        </p:spPr>
      </p:pic>
      <p:sp>
        <p:nvSpPr>
          <p:cNvPr id="194" name="Shape 194"/>
          <p:cNvSpPr/>
          <p:nvPr/>
        </p:nvSpPr>
        <p:spPr>
          <a:xfrm>
            <a:off x="11043086" y="524365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4</a:t>
            </a:r>
          </a:p>
        </p:txBody>
      </p:sp>
      <p:sp>
        <p:nvSpPr>
          <p:cNvPr id="195" name="Shape 195"/>
          <p:cNvSpPr/>
          <p:nvPr/>
        </p:nvSpPr>
        <p:spPr>
          <a:xfrm>
            <a:off x="10485442" y="3220208"/>
            <a:ext cx="1234632"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4 in</a:t>
            </a:r>
          </a:p>
        </p:txBody>
      </p:sp>
      <p:sp>
        <p:nvSpPr>
          <p:cNvPr id="196" name="Shape 196"/>
          <p:cNvSpPr/>
          <p:nvPr/>
        </p:nvSpPr>
        <p:spPr>
          <a:xfrm>
            <a:off x="11043049" y="1077831"/>
            <a:ext cx="535799" cy="92339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3</a:t>
            </a:r>
          </a:p>
        </p:txBody>
      </p:sp>
      <p:sp>
        <p:nvSpPr>
          <p:cNvPr id="197" name="Shape 197"/>
          <p:cNvSpPr/>
          <p:nvPr/>
        </p:nvSpPr>
        <p:spPr>
          <a:xfrm>
            <a:off x="8406256" y="3615887"/>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3</a:t>
            </a:r>
          </a:p>
        </p:txBody>
      </p:sp>
      <p:sp>
        <p:nvSpPr>
          <p:cNvPr id="198" name="Shape 198"/>
          <p:cNvSpPr/>
          <p:nvPr/>
        </p:nvSpPr>
        <p:spPr>
          <a:xfrm>
            <a:off x="8322979" y="1518704"/>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6</a:t>
            </a:r>
          </a:p>
        </p:txBody>
      </p:sp>
      <p:sp>
        <p:nvSpPr>
          <p:cNvPr id="199" name="Shape 199"/>
          <p:cNvSpPr/>
          <p:nvPr/>
        </p:nvSpPr>
        <p:spPr>
          <a:xfrm>
            <a:off x="5280219" y="4265805"/>
            <a:ext cx="1152880"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2 ft</a:t>
            </a:r>
          </a:p>
        </p:txBody>
      </p:sp>
      <p:sp>
        <p:nvSpPr>
          <p:cNvPr id="200" name="Shape 200"/>
          <p:cNvSpPr/>
          <p:nvPr/>
        </p:nvSpPr>
        <p:spPr>
          <a:xfrm>
            <a:off x="8368342" y="5621342"/>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CCCCCC"/>
                </a:solidFill>
                <a:latin typeface="Calibri"/>
                <a:ea typeface="Calibri"/>
                <a:cs typeface="Calibri"/>
                <a:sym typeface="Calibri"/>
              </a:rPr>
              <a:t>1</a:t>
            </a:r>
          </a:p>
        </p:txBody>
      </p:sp>
      <p:sp>
        <p:nvSpPr>
          <p:cNvPr id="201" name="Shape 201"/>
          <p:cNvSpPr/>
          <p:nvPr/>
        </p:nvSpPr>
        <p:spPr>
          <a:xfrm>
            <a:off x="5791200" y="216196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2</a:t>
            </a:r>
          </a:p>
        </p:txBody>
      </p:sp>
      <p:sp>
        <p:nvSpPr>
          <p:cNvPr id="202" name="Shape 202"/>
          <p:cNvSpPr/>
          <p:nvPr/>
        </p:nvSpPr>
        <p:spPr>
          <a:xfrm>
            <a:off x="3212878" y="5077069"/>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2</a:t>
            </a:r>
          </a:p>
        </p:txBody>
      </p:sp>
      <p:sp>
        <p:nvSpPr>
          <p:cNvPr id="203" name="Shape 203"/>
          <p:cNvSpPr/>
          <p:nvPr/>
        </p:nvSpPr>
        <p:spPr>
          <a:xfrm>
            <a:off x="3212878" y="295840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D9D9D9"/>
                </a:solidFill>
                <a:latin typeface="Calibri"/>
                <a:ea typeface="Calibri"/>
                <a:cs typeface="Calibri"/>
                <a:sym typeface="Calibri"/>
              </a:rPr>
              <a:t>2</a:t>
            </a:r>
          </a:p>
        </p:txBody>
      </p:sp>
      <p:pic>
        <p:nvPicPr>
          <p:cNvPr id="204" name="Shape 204"/>
          <p:cNvPicPr preferRelativeResize="0"/>
          <p:nvPr/>
        </p:nvPicPr>
        <p:blipFill>
          <a:blip r:embed="rId1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09"/>
        <p:cNvGrpSpPr/>
        <p:nvPr/>
      </p:nvGrpSpPr>
      <p:grpSpPr>
        <a:xfrm>
          <a:off x="0" y="0"/>
          <a:ext cx="0" cy="0"/>
          <a:chOff x="0" y="0"/>
          <a:chExt cx="0" cy="0"/>
        </a:xfrm>
      </p:grpSpPr>
      <p:sp>
        <p:nvSpPr>
          <p:cNvPr id="210" name="Shape 210"/>
          <p:cNvSpPr txBox="1">
            <a:spLocks noGrp="1"/>
          </p:cNvSpPr>
          <p:nvPr>
            <p:ph type="title"/>
          </p:nvPr>
        </p:nvSpPr>
        <p:spPr>
          <a:xfrm>
            <a:off x="219844" y="-43714"/>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Testing</a:t>
            </a:r>
          </a:p>
        </p:txBody>
      </p:sp>
      <p:sp>
        <p:nvSpPr>
          <p:cNvPr id="211" name="Shape 211"/>
          <p:cNvSpPr txBox="1">
            <a:spLocks noGrp="1"/>
          </p:cNvSpPr>
          <p:nvPr>
            <p:ph type="body" idx="1"/>
          </p:nvPr>
        </p:nvSpPr>
        <p:spPr>
          <a:xfrm>
            <a:off x="416375" y="1461654"/>
            <a:ext cx="11304599" cy="393104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Attach your device to the sock.</a:t>
            </a:r>
          </a:p>
          <a:p>
            <a:pPr marL="0" marR="0" lvl="0" indent="0" algn="l" rtl="0">
              <a:lnSpc>
                <a:spcPct val="9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Use your device to pull the sock onto provided foot.</a:t>
            </a:r>
          </a:p>
          <a:p>
            <a:pPr marL="0" marR="0" lvl="0" indent="0" algn="l" rtl="0">
              <a:lnSpc>
                <a:spcPct val="9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Use your device to take the sock off of provided foot.</a:t>
            </a:r>
          </a:p>
        </p:txBody>
      </p:sp>
      <p:pic>
        <p:nvPicPr>
          <p:cNvPr id="212" name="Shape 212"/>
          <p:cNvPicPr preferRelativeResize="0"/>
          <p:nvPr/>
        </p:nvPicPr>
        <p:blipFill>
          <a:blip r:embed="rId3">
            <a:alphaModFix/>
          </a:blip>
          <a:stretch>
            <a:fillRect/>
          </a:stretch>
        </p:blipFill>
        <p:spPr>
          <a:xfrm>
            <a:off x="0" y="5995300"/>
            <a:ext cx="916624" cy="862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1354</Words>
  <Application>Microsoft Office PowerPoint</Application>
  <PresentationFormat>Widescreen</PresentationFormat>
  <Paragraphs>157</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vt:lpstr>
      <vt:lpstr>Calibri</vt:lpstr>
      <vt:lpstr>Office Theme</vt:lpstr>
      <vt:lpstr>TURNING IDEAS INTO REALITY: ENGINEERING A BETTER WORLD</vt:lpstr>
      <vt:lpstr>What does an engineer do?</vt:lpstr>
      <vt:lpstr>How do engineers do this?</vt:lpstr>
      <vt:lpstr>Engineers Change Lives!  Watch engineers design an assistive device to improve a life:</vt:lpstr>
      <vt:lpstr>Engineering Design Problem</vt:lpstr>
      <vt:lpstr>Engineering Design Challenge </vt:lpstr>
      <vt:lpstr>Design Goals</vt:lpstr>
      <vt:lpstr>Materials</vt:lpstr>
      <vt:lpstr>Design Testing</vt:lpstr>
      <vt:lpstr>Engineering Design Process</vt:lpstr>
      <vt:lpstr>Engineering Design Process</vt:lpstr>
      <vt:lpstr>Design Reflection</vt:lpstr>
      <vt:lpstr>Wrap Up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TURNING IDEAS INTO REALITY: ENGINEERING A BETTER WORLD</dc:title>
  <cp:lastModifiedBy>Murray, Natalie C</cp:lastModifiedBy>
  <cp:revision>1</cp:revision>
  <dcterms:modified xsi:type="dcterms:W3CDTF">2015-09-16T12:35:52Z</dcterms:modified>
</cp:coreProperties>
</file>