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7"/>
  </p:notesMasterIdLst>
  <p:handoutMasterIdLst>
    <p:handoutMasterId r:id="rId88"/>
  </p:handoutMasterIdLst>
  <p:sldIdLst>
    <p:sldId id="707" r:id="rId2"/>
    <p:sldId id="781" r:id="rId3"/>
    <p:sldId id="706" r:id="rId4"/>
    <p:sldId id="782" r:id="rId5"/>
    <p:sldId id="783" r:id="rId6"/>
    <p:sldId id="700" r:id="rId7"/>
    <p:sldId id="701" r:id="rId8"/>
    <p:sldId id="702" r:id="rId9"/>
    <p:sldId id="703" r:id="rId10"/>
    <p:sldId id="704" r:id="rId11"/>
    <p:sldId id="721" r:id="rId12"/>
    <p:sldId id="784" r:id="rId13"/>
    <p:sldId id="559" r:id="rId14"/>
    <p:sldId id="560" r:id="rId15"/>
    <p:sldId id="561" r:id="rId16"/>
    <p:sldId id="562" r:id="rId17"/>
    <p:sldId id="631" r:id="rId18"/>
    <p:sldId id="632" r:id="rId19"/>
    <p:sldId id="785" r:id="rId20"/>
    <p:sldId id="633" r:id="rId21"/>
    <p:sldId id="634" r:id="rId22"/>
    <p:sldId id="635" r:id="rId23"/>
    <p:sldId id="636" r:id="rId24"/>
    <p:sldId id="698" r:id="rId25"/>
    <p:sldId id="645" r:id="rId26"/>
    <p:sldId id="646" r:id="rId27"/>
    <p:sldId id="647" r:id="rId28"/>
    <p:sldId id="648" r:id="rId29"/>
    <p:sldId id="649" r:id="rId30"/>
    <p:sldId id="650" r:id="rId31"/>
    <p:sldId id="449" r:id="rId32"/>
    <p:sldId id="567" r:id="rId33"/>
    <p:sldId id="553" r:id="rId34"/>
    <p:sldId id="554" r:id="rId35"/>
    <p:sldId id="402" r:id="rId36"/>
    <p:sldId id="770" r:id="rId37"/>
    <p:sldId id="771" r:id="rId38"/>
    <p:sldId id="772" r:id="rId39"/>
    <p:sldId id="773" r:id="rId40"/>
    <p:sldId id="774" r:id="rId41"/>
    <p:sldId id="775" r:id="rId42"/>
    <p:sldId id="776" r:id="rId43"/>
    <p:sldId id="777" r:id="rId44"/>
    <p:sldId id="778" r:id="rId45"/>
    <p:sldId id="779" r:id="rId46"/>
    <p:sldId id="780" r:id="rId47"/>
    <p:sldId id="616" r:id="rId48"/>
    <p:sldId id="769" r:id="rId49"/>
    <p:sldId id="747" r:id="rId50"/>
    <p:sldId id="787" r:id="rId51"/>
    <p:sldId id="786" r:id="rId52"/>
    <p:sldId id="788" r:id="rId53"/>
    <p:sldId id="791" r:id="rId54"/>
    <p:sldId id="792" r:id="rId55"/>
    <p:sldId id="790" r:id="rId56"/>
    <p:sldId id="734" r:id="rId57"/>
    <p:sldId id="735" r:id="rId58"/>
    <p:sldId id="736" r:id="rId59"/>
    <p:sldId id="737" r:id="rId60"/>
    <p:sldId id="738" r:id="rId61"/>
    <p:sldId id="739" r:id="rId62"/>
    <p:sldId id="740" r:id="rId63"/>
    <p:sldId id="741" r:id="rId64"/>
    <p:sldId id="742" r:id="rId65"/>
    <p:sldId id="743" r:id="rId66"/>
    <p:sldId id="744" r:id="rId67"/>
    <p:sldId id="745" r:id="rId68"/>
    <p:sldId id="763" r:id="rId69"/>
    <p:sldId id="764" r:id="rId70"/>
    <p:sldId id="765" r:id="rId71"/>
    <p:sldId id="766" r:id="rId72"/>
    <p:sldId id="753" r:id="rId73"/>
    <p:sldId id="754" r:id="rId74"/>
    <p:sldId id="755" r:id="rId75"/>
    <p:sldId id="756" r:id="rId76"/>
    <p:sldId id="757" r:id="rId77"/>
    <p:sldId id="758" r:id="rId78"/>
    <p:sldId id="759" r:id="rId79"/>
    <p:sldId id="760" r:id="rId80"/>
    <p:sldId id="761" r:id="rId81"/>
    <p:sldId id="762" r:id="rId82"/>
    <p:sldId id="793" r:id="rId83"/>
    <p:sldId id="794" r:id="rId84"/>
    <p:sldId id="746" r:id="rId85"/>
    <p:sldId id="767" r:id="rId8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06" charset="0"/>
        <a:ea typeface="ＭＳ Ｐゴシック" pitchFamily="-106" charset="-128"/>
        <a:cs typeface="+mn-cs"/>
      </a:defRPr>
    </a:lvl1pPr>
    <a:lvl2pPr marL="457200" algn="l" rtl="0" eaLnBrk="0" fontAlgn="base" hangingPunct="0">
      <a:spcBef>
        <a:spcPct val="0"/>
      </a:spcBef>
      <a:spcAft>
        <a:spcPct val="0"/>
      </a:spcAft>
      <a:defRPr kern="1200">
        <a:solidFill>
          <a:schemeClr val="tx1"/>
        </a:solidFill>
        <a:latin typeface="Garamond" pitchFamily="-106" charset="0"/>
        <a:ea typeface="ＭＳ Ｐゴシック" pitchFamily="-106" charset="-128"/>
        <a:cs typeface="+mn-cs"/>
      </a:defRPr>
    </a:lvl2pPr>
    <a:lvl3pPr marL="914400" algn="l" rtl="0" eaLnBrk="0" fontAlgn="base" hangingPunct="0">
      <a:spcBef>
        <a:spcPct val="0"/>
      </a:spcBef>
      <a:spcAft>
        <a:spcPct val="0"/>
      </a:spcAft>
      <a:defRPr kern="1200">
        <a:solidFill>
          <a:schemeClr val="tx1"/>
        </a:solidFill>
        <a:latin typeface="Garamond" pitchFamily="-106" charset="0"/>
        <a:ea typeface="ＭＳ Ｐゴシック" pitchFamily="-106" charset="-128"/>
        <a:cs typeface="+mn-cs"/>
      </a:defRPr>
    </a:lvl3pPr>
    <a:lvl4pPr marL="1371600" algn="l" rtl="0" eaLnBrk="0" fontAlgn="base" hangingPunct="0">
      <a:spcBef>
        <a:spcPct val="0"/>
      </a:spcBef>
      <a:spcAft>
        <a:spcPct val="0"/>
      </a:spcAft>
      <a:defRPr kern="1200">
        <a:solidFill>
          <a:schemeClr val="tx1"/>
        </a:solidFill>
        <a:latin typeface="Garamond" pitchFamily="-106" charset="0"/>
        <a:ea typeface="ＭＳ Ｐゴシック" pitchFamily="-106" charset="-128"/>
        <a:cs typeface="+mn-cs"/>
      </a:defRPr>
    </a:lvl4pPr>
    <a:lvl5pPr marL="1828800" algn="l" rtl="0" eaLnBrk="0" fontAlgn="base" hangingPunct="0">
      <a:spcBef>
        <a:spcPct val="0"/>
      </a:spcBef>
      <a:spcAft>
        <a:spcPct val="0"/>
      </a:spcAft>
      <a:defRPr kern="1200">
        <a:solidFill>
          <a:schemeClr val="tx1"/>
        </a:solidFill>
        <a:latin typeface="Garamond" pitchFamily="-106" charset="0"/>
        <a:ea typeface="ＭＳ Ｐゴシック" pitchFamily="-106" charset="-128"/>
        <a:cs typeface="+mn-cs"/>
      </a:defRPr>
    </a:lvl5pPr>
    <a:lvl6pPr marL="2286000" algn="l" defTabSz="914400" rtl="0" eaLnBrk="1" latinLnBrk="0" hangingPunct="1">
      <a:defRPr kern="1200">
        <a:solidFill>
          <a:schemeClr val="tx1"/>
        </a:solidFill>
        <a:latin typeface="Garamond" pitchFamily="-106" charset="0"/>
        <a:ea typeface="ＭＳ Ｐゴシック" pitchFamily="-106" charset="-128"/>
        <a:cs typeface="+mn-cs"/>
      </a:defRPr>
    </a:lvl6pPr>
    <a:lvl7pPr marL="2743200" algn="l" defTabSz="914400" rtl="0" eaLnBrk="1" latinLnBrk="0" hangingPunct="1">
      <a:defRPr kern="1200">
        <a:solidFill>
          <a:schemeClr val="tx1"/>
        </a:solidFill>
        <a:latin typeface="Garamond" pitchFamily="-106" charset="0"/>
        <a:ea typeface="ＭＳ Ｐゴシック" pitchFamily="-106" charset="-128"/>
        <a:cs typeface="+mn-cs"/>
      </a:defRPr>
    </a:lvl7pPr>
    <a:lvl8pPr marL="3200400" algn="l" defTabSz="914400" rtl="0" eaLnBrk="1" latinLnBrk="0" hangingPunct="1">
      <a:defRPr kern="1200">
        <a:solidFill>
          <a:schemeClr val="tx1"/>
        </a:solidFill>
        <a:latin typeface="Garamond" pitchFamily="-106" charset="0"/>
        <a:ea typeface="ＭＳ Ｐゴシック" pitchFamily="-106" charset="-128"/>
        <a:cs typeface="+mn-cs"/>
      </a:defRPr>
    </a:lvl8pPr>
    <a:lvl9pPr marL="3657600" algn="l" defTabSz="914400" rtl="0" eaLnBrk="1" latinLnBrk="0" hangingPunct="1">
      <a:defRPr kern="1200">
        <a:solidFill>
          <a:schemeClr val="tx1"/>
        </a:solidFill>
        <a:latin typeface="Garamond" pitchFamily="-106"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0436" autoAdjust="0"/>
  </p:normalViewPr>
  <p:slideViewPr>
    <p:cSldViewPr>
      <p:cViewPr>
        <p:scale>
          <a:sx n="70" d="100"/>
          <a:sy n="70" d="100"/>
        </p:scale>
        <p:origin x="162" y="9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122"/>
    </p:cViewPr>
  </p:sorterViewPr>
  <p:notesViewPr>
    <p:cSldViewPr>
      <p:cViewPr varScale="1">
        <p:scale>
          <a:sx n="83" d="100"/>
          <a:sy n="83" d="100"/>
        </p:scale>
        <p:origin x="-199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331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331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331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8C2C27BB-9D75-414B-B1D2-375383B7EDA4}" type="slidenum">
              <a:rPr lang="en-US"/>
              <a:pPr>
                <a:defRPr/>
              </a:pPr>
              <a:t>‹#›</a:t>
            </a:fld>
            <a:endParaRPr lang="en-US"/>
          </a:p>
        </p:txBody>
      </p:sp>
    </p:spTree>
    <p:extLst>
      <p:ext uri="{BB962C8B-B14F-4D97-AF65-F5344CB8AC3E}">
        <p14:creationId xmlns:p14="http://schemas.microsoft.com/office/powerpoint/2010/main" val="1486507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638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639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5A207203-DA89-4DB1-91A2-32C7D09C9B19}" type="slidenum">
              <a:rPr lang="en-US"/>
              <a:pPr>
                <a:defRPr/>
              </a:pPr>
              <a:t>‹#›</a:t>
            </a:fld>
            <a:endParaRPr lang="en-US"/>
          </a:p>
        </p:txBody>
      </p:sp>
    </p:spTree>
    <p:extLst>
      <p:ext uri="{BB962C8B-B14F-4D97-AF65-F5344CB8AC3E}">
        <p14:creationId xmlns:p14="http://schemas.microsoft.com/office/powerpoint/2010/main" val="330375293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A207203-DA89-4DB1-91A2-32C7D09C9B19}"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44036" name="Slide Number Placeholder 3"/>
          <p:cNvSpPr>
            <a:spLocks noGrp="1"/>
          </p:cNvSpPr>
          <p:nvPr>
            <p:ph type="sldNum" sz="quarter" idx="5"/>
          </p:nvPr>
        </p:nvSpPr>
        <p:spPr>
          <a:noFill/>
        </p:spPr>
        <p:txBody>
          <a:bodyPr/>
          <a:lstStyle/>
          <a:p>
            <a:fld id="{163A94A0-2893-4E36-9956-EC1382AFFFF2}" type="slidenum">
              <a:rPr lang="en-US" smtClean="0">
                <a:ea typeface="ＭＳ Ｐゴシック" pitchFamily="34" charset="-128"/>
              </a:rPr>
              <a:pPr/>
              <a:t>47</a:t>
            </a:fld>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43012" name="Slide Number Placeholder 3"/>
          <p:cNvSpPr>
            <a:spLocks noGrp="1"/>
          </p:cNvSpPr>
          <p:nvPr>
            <p:ph type="sldNum" sz="quarter" idx="5"/>
          </p:nvPr>
        </p:nvSpPr>
        <p:spPr>
          <a:noFill/>
        </p:spPr>
        <p:txBody>
          <a:bodyPr/>
          <a:lstStyle/>
          <a:p>
            <a:fld id="{5C45E40A-D88D-4032-95E2-A8D200749AA3}" type="slidenum">
              <a:rPr lang="en-US" smtClean="0">
                <a:ea typeface="ＭＳ Ｐゴシック" pitchFamily="34" charset="-128"/>
              </a:rPr>
              <a:pPr/>
              <a:t>84</a:t>
            </a:fld>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smtClean="0"/>
          </a:p>
        </p:txBody>
      </p:sp>
      <p:sp>
        <p:nvSpPr>
          <p:cNvPr id="46084" name="Slide Number Placeholder 3"/>
          <p:cNvSpPr>
            <a:spLocks noGrp="1"/>
          </p:cNvSpPr>
          <p:nvPr>
            <p:ph type="sldNum" sz="quarter" idx="5"/>
          </p:nvPr>
        </p:nvSpPr>
        <p:spPr>
          <a:noFill/>
        </p:spPr>
        <p:txBody>
          <a:bodyPr/>
          <a:lstStyle/>
          <a:p>
            <a:fld id="{6A328835-12DA-4E79-A364-75D8B1254C61}" type="slidenum">
              <a:rPr lang="en-US" smtClean="0"/>
              <a:pPr/>
              <a:t>85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1025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1025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1A133ADA-4B58-400A-934E-6D9D08C6E30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543B7DE9-7432-42D1-96B5-A828BCDDFBB9}"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CE4AC3D9-7848-4CBD-9EA9-301032A675A9}"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7C04C123-9A66-4B12-87A1-53D10D9472BC}"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46F55E5A-06A1-4024-92E3-E37A303B06C1}"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B20E9E32-EEF7-41B4-AAFF-C29404025D8E}"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0B41D4E9-02F1-44DB-9547-9B2FF4ED0420}"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2869ECE6-6DFA-469B-950A-FB29B2F1B2C2}"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2616D991-A8A9-48A0-8BE1-9B8B86E487A0}"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8F0298F4-76EB-42E3-B825-194212226573}"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CF2B36C3-E876-4D56-A6D9-B38A077F7892}"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A83E5CA6-83BE-4BE8-A42E-B0F6EE953D8C}"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21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FAA1C44-FC29-4683-B2BC-12450464D9AD}"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922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22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922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922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922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922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922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922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3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923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921"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ＭＳ Ｐゴシック" pitchFamily="-106" charset="-128"/>
          <a:cs typeface="ＭＳ Ｐゴシック" pitchFamily="-106" charset="-128"/>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ea typeface="ＭＳ Ｐゴシック" pitchFamily="-106" charset="-128"/>
          <a:cs typeface="ＭＳ Ｐゴシック" pitchFamily="-106" charset="-128"/>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ea typeface="ＭＳ Ｐゴシック" pitchFamily="-106" charset="-128"/>
          <a:cs typeface="ＭＳ Ｐゴシック" pitchFamily="-106" charset="-128"/>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ea typeface="ＭＳ Ｐゴシック" pitchFamily="-106" charset="-128"/>
          <a:cs typeface="ＭＳ Ｐゴシック" pitchFamily="-106" charset="-128"/>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ea typeface="ＭＳ Ｐゴシック" pitchFamily="-106" charset="-128"/>
          <a:cs typeface="ＭＳ Ｐゴシック" pitchFamily="-106" charset="-128"/>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106" charset="2"/>
        <a:buChar char="n"/>
        <a:defRPr sz="3200">
          <a:solidFill>
            <a:schemeClr val="tx1"/>
          </a:solidFill>
          <a:effectLst>
            <a:outerShdw blurRad="38100" dist="38100" dir="2700000" algn="tl">
              <a:srgbClr val="000000"/>
            </a:outerShdw>
          </a:effectLst>
          <a:latin typeface="+mn-lt"/>
          <a:ea typeface="ＭＳ Ｐゴシック" pitchFamily="-106" charset="-128"/>
          <a:cs typeface="ＭＳ Ｐゴシック" pitchFamily="-106" charset="-128"/>
        </a:defRPr>
      </a:lvl1pPr>
      <a:lvl2pPr marL="742950" indent="-285750" algn="l" rtl="0" eaLnBrk="0" fontAlgn="base" hangingPunct="0">
        <a:spcBef>
          <a:spcPct val="20000"/>
        </a:spcBef>
        <a:spcAft>
          <a:spcPct val="0"/>
        </a:spcAft>
        <a:buClr>
          <a:schemeClr val="accent2"/>
        </a:buClr>
        <a:buSzPct val="70000"/>
        <a:buFont typeface="Wingdings" pitchFamily="-106" charset="2"/>
        <a:buChar char="n"/>
        <a:defRPr sz="2800">
          <a:solidFill>
            <a:schemeClr val="tx1"/>
          </a:solidFill>
          <a:effectLst>
            <a:outerShdw blurRad="38100" dist="38100" dir="2700000" algn="tl">
              <a:srgbClr val="000000"/>
            </a:outerShdw>
          </a:effectLst>
          <a:latin typeface="+mn-lt"/>
          <a:ea typeface="ＭＳ Ｐゴシック" pitchFamily="-106" charset="-128"/>
        </a:defRPr>
      </a:lvl2pPr>
      <a:lvl3pPr marL="1143000" indent="-228600" algn="l" rtl="0" eaLnBrk="0" fontAlgn="base" hangingPunct="0">
        <a:spcBef>
          <a:spcPct val="20000"/>
        </a:spcBef>
        <a:spcAft>
          <a:spcPct val="0"/>
        </a:spcAft>
        <a:buClr>
          <a:schemeClr val="tx2"/>
        </a:buClr>
        <a:buSzPct val="70000"/>
        <a:buFont typeface="Wingdings" pitchFamily="-106" charset="2"/>
        <a:buChar char="n"/>
        <a:defRPr sz="2400">
          <a:solidFill>
            <a:schemeClr val="tx1"/>
          </a:solidFill>
          <a:effectLst>
            <a:outerShdw blurRad="38100" dist="38100" dir="2700000" algn="tl">
              <a:srgbClr val="000000"/>
            </a:outerShdw>
          </a:effectLst>
          <a:latin typeface="+mn-lt"/>
          <a:ea typeface="ＭＳ Ｐゴシック" pitchFamily="-106" charset="-128"/>
        </a:defRPr>
      </a:lvl3pPr>
      <a:lvl4pPr marL="1600200" indent="-228600" algn="l" rtl="0" eaLnBrk="0" fontAlgn="base" hangingPunct="0">
        <a:spcBef>
          <a:spcPct val="20000"/>
        </a:spcBef>
        <a:spcAft>
          <a:spcPct val="0"/>
        </a:spcAft>
        <a:buClr>
          <a:schemeClr val="accent2"/>
        </a:buClr>
        <a:buSzPct val="70000"/>
        <a:buFont typeface="Wingdings" pitchFamily="-106" charset="2"/>
        <a:buChar char="n"/>
        <a:defRPr sz="2000">
          <a:solidFill>
            <a:schemeClr val="tx1"/>
          </a:solidFill>
          <a:effectLst>
            <a:outerShdw blurRad="38100" dist="38100" dir="2700000" algn="tl">
              <a:srgbClr val="000000"/>
            </a:outerShdw>
          </a:effectLst>
          <a:latin typeface="+mn-lt"/>
          <a:ea typeface="ＭＳ Ｐゴシック" pitchFamily="-106" charset="-128"/>
        </a:defRPr>
      </a:lvl4pPr>
      <a:lvl5pPr marL="2057400" indent="-228600" algn="l" rtl="0" eaLnBrk="0" fontAlgn="base" hangingPunct="0">
        <a:spcBef>
          <a:spcPct val="20000"/>
        </a:spcBef>
        <a:spcAft>
          <a:spcPct val="0"/>
        </a:spcAft>
        <a:buClr>
          <a:schemeClr val="hlink"/>
        </a:buClr>
        <a:buSzPct val="70000"/>
        <a:buFont typeface="Wingdings" pitchFamily="-106" charset="2"/>
        <a:buChar char="n"/>
        <a:defRPr sz="2000">
          <a:solidFill>
            <a:schemeClr val="tx1"/>
          </a:solidFill>
          <a:effectLst>
            <a:outerShdw blurRad="38100" dist="38100" dir="2700000" algn="tl">
              <a:srgbClr val="000000"/>
            </a:outerShdw>
          </a:effectLst>
          <a:latin typeface="+mn-lt"/>
          <a:ea typeface="ＭＳ Ｐゴシック" pitchFamily="-106" charset="-128"/>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457200"/>
            <a:ext cx="7772400" cy="1371600"/>
          </a:xfrm>
        </p:spPr>
        <p:txBody>
          <a:bodyPr/>
          <a:lstStyle/>
          <a:p>
            <a:pPr eaLnBrk="1" hangingPunct="1">
              <a:defRPr/>
            </a:pPr>
            <a:r>
              <a:rPr lang="en-US" sz="2000" dirty="0" smtClean="0"/>
              <a:t>The Greenleaf Seminar </a:t>
            </a:r>
            <a:r>
              <a:rPr lang="en-US" sz="1800" dirty="0" smtClean="0"/>
              <a:t/>
            </a:r>
            <a:br>
              <a:rPr lang="en-US" sz="1800" dirty="0" smtClean="0"/>
            </a:br>
            <a:r>
              <a:rPr lang="en-US" sz="4200" dirty="0" smtClean="0"/>
              <a:t>Servant Leadership:</a:t>
            </a:r>
            <a:br>
              <a:rPr lang="en-US" sz="4200" dirty="0" smtClean="0"/>
            </a:br>
            <a:r>
              <a:rPr lang="en-US" sz="4200" dirty="0" smtClean="0"/>
              <a:t>Growing into the Future</a:t>
            </a:r>
          </a:p>
        </p:txBody>
      </p:sp>
      <p:sp>
        <p:nvSpPr>
          <p:cNvPr id="2051" name="Rectangle 3"/>
          <p:cNvSpPr>
            <a:spLocks noGrp="1" noChangeArrowheads="1"/>
          </p:cNvSpPr>
          <p:nvPr>
            <p:ph type="subTitle" idx="1"/>
          </p:nvPr>
        </p:nvSpPr>
        <p:spPr>
          <a:xfrm>
            <a:off x="228600" y="4114800"/>
            <a:ext cx="8534400" cy="2362200"/>
          </a:xfrm>
        </p:spPr>
        <p:txBody>
          <a:bodyPr/>
          <a:lstStyle/>
          <a:p>
            <a:pPr eaLnBrk="1" hangingPunct="1">
              <a:lnSpc>
                <a:spcPct val="80000"/>
              </a:lnSpc>
              <a:buFont typeface="Wingdings" pitchFamily="-106" charset="2"/>
              <a:buNone/>
              <a:defRPr/>
            </a:pPr>
            <a:r>
              <a:rPr lang="en-US" b="1" dirty="0" smtClean="0"/>
              <a:t>Presented by </a:t>
            </a:r>
          </a:p>
          <a:p>
            <a:pPr eaLnBrk="1" hangingPunct="1">
              <a:lnSpc>
                <a:spcPct val="80000"/>
              </a:lnSpc>
              <a:buFont typeface="Wingdings" pitchFamily="-106" charset="2"/>
              <a:buNone/>
              <a:defRPr/>
            </a:pPr>
            <a:r>
              <a:rPr lang="en-US" sz="3600" b="1" dirty="0" smtClean="0"/>
              <a:t>Dr. Kent M. Keit</a:t>
            </a:r>
            <a:r>
              <a:rPr lang="en-US" sz="3800" b="1" dirty="0" smtClean="0"/>
              <a:t>h</a:t>
            </a:r>
          </a:p>
          <a:p>
            <a:pPr eaLnBrk="1" hangingPunct="1">
              <a:lnSpc>
                <a:spcPct val="80000"/>
              </a:lnSpc>
              <a:buFont typeface="Wingdings" pitchFamily="-106" charset="2"/>
              <a:buNone/>
              <a:defRPr/>
            </a:pPr>
            <a:r>
              <a:rPr lang="en-US" sz="2800" b="1" dirty="0" smtClean="0"/>
              <a:t>CEO, Greenleaf Center for Servant Leadership</a:t>
            </a:r>
          </a:p>
          <a:p>
            <a:pPr eaLnBrk="1" hangingPunct="1">
              <a:lnSpc>
                <a:spcPct val="80000"/>
              </a:lnSpc>
              <a:buFont typeface="Wingdings" pitchFamily="-106" charset="2"/>
              <a:buNone/>
              <a:defRPr/>
            </a:pPr>
            <a:r>
              <a:rPr lang="en-US" sz="2800" b="1" dirty="0" err="1" smtClean="0"/>
              <a:t>Marylhurst</a:t>
            </a:r>
            <a:r>
              <a:rPr lang="en-US" sz="2800" b="1" dirty="0" smtClean="0"/>
              <a:t> University – March 22, 2012</a:t>
            </a:r>
          </a:p>
          <a:p>
            <a:pPr eaLnBrk="1" hangingPunct="1">
              <a:lnSpc>
                <a:spcPct val="80000"/>
              </a:lnSpc>
              <a:buFont typeface="Wingdings" pitchFamily="-106" charset="2"/>
              <a:buNone/>
              <a:defRPr/>
            </a:pPr>
            <a:endParaRPr lang="en-US" sz="1200" b="1" dirty="0" smtClean="0"/>
          </a:p>
          <a:p>
            <a:pPr eaLnBrk="1" hangingPunct="1">
              <a:lnSpc>
                <a:spcPct val="80000"/>
              </a:lnSpc>
              <a:buFont typeface="Wingdings" pitchFamily="-106" charset="2"/>
              <a:buNone/>
              <a:defRPr/>
            </a:pPr>
            <a:r>
              <a:rPr lang="en-US" sz="1800" b="1" dirty="0" smtClean="0"/>
              <a:t>© Copyright Greenleaf Center for Servant Leadership 2012</a:t>
            </a:r>
          </a:p>
        </p:txBody>
      </p:sp>
      <p:pic>
        <p:nvPicPr>
          <p:cNvPr id="3076" name="Picture 4" descr="leaflogo"/>
          <p:cNvPicPr>
            <a:picLocks noChangeAspect="1" noChangeArrowheads="1"/>
          </p:cNvPicPr>
          <p:nvPr/>
        </p:nvPicPr>
        <p:blipFill>
          <a:blip r:embed="rId2" cstate="print"/>
          <a:srcRect/>
          <a:stretch>
            <a:fillRect/>
          </a:stretch>
        </p:blipFill>
        <p:spPr bwMode="auto">
          <a:xfrm>
            <a:off x="3733800" y="2286000"/>
            <a:ext cx="1524000" cy="1524000"/>
          </a:xfrm>
          <a:prstGeom prst="rect">
            <a:avLst/>
          </a:prstGeom>
          <a:noFill/>
          <a:ln w="9525">
            <a:noFill/>
            <a:miter lim="800000"/>
            <a:headEnd/>
            <a:tailEnd/>
          </a:ln>
        </p:spPr>
      </p:pic>
      <p:sp>
        <p:nvSpPr>
          <p:cNvPr id="3077" name="Slide Number Placeholder 4"/>
          <p:cNvSpPr>
            <a:spLocks noGrp="1"/>
          </p:cNvSpPr>
          <p:nvPr>
            <p:ph type="sldNum" sz="quarter" idx="12"/>
          </p:nvPr>
        </p:nvSpPr>
        <p:spPr>
          <a:noFill/>
        </p:spPr>
        <p:txBody>
          <a:bodyPr/>
          <a:lstStyle/>
          <a:p>
            <a:fld id="{AE31B93F-375E-41F5-B7DC-0FC6EF585D66}" type="slidenum">
              <a:rPr lang="en-US" smtClean="0"/>
              <a:pPr/>
              <a:t>1</a:t>
            </a:fld>
            <a:endParaRPr lang="en-US" dirty="0" smtClean="0"/>
          </a:p>
        </p:txBody>
      </p:sp>
    </p:spTree>
    <p:extLst>
      <p:ext uri="{BB962C8B-B14F-4D97-AF65-F5344CB8AC3E}">
        <p14:creationId xmlns:p14="http://schemas.microsoft.com/office/powerpoint/2010/main" val="21751633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219200"/>
          </a:xfrm>
        </p:spPr>
        <p:txBody>
          <a:bodyPr/>
          <a:lstStyle/>
          <a:p>
            <a:pPr algn="l"/>
            <a:r>
              <a:rPr lang="en-US" dirty="0" smtClean="0"/>
              <a:t>		Robert Greenleaf went 			further than Theory Y</a:t>
            </a:r>
            <a:endParaRPr lang="en-US" dirty="0"/>
          </a:p>
        </p:txBody>
      </p:sp>
      <p:sp>
        <p:nvSpPr>
          <p:cNvPr id="3" name="Content Placeholder 2"/>
          <p:cNvSpPr>
            <a:spLocks noGrp="1"/>
          </p:cNvSpPr>
          <p:nvPr>
            <p:ph idx="1"/>
          </p:nvPr>
        </p:nvSpPr>
        <p:spPr>
          <a:xfrm>
            <a:off x="457200" y="2133600"/>
            <a:ext cx="8229600" cy="4114800"/>
          </a:xfrm>
        </p:spPr>
        <p:txBody>
          <a:bodyPr/>
          <a:lstStyle/>
          <a:p>
            <a:r>
              <a:rPr lang="en-US" sz="3400" dirty="0" smtClean="0"/>
              <a:t>Greenleaf was invited by McGregor to teach at MIT</a:t>
            </a:r>
          </a:p>
          <a:p>
            <a:r>
              <a:rPr lang="en-US" sz="3400" dirty="0" smtClean="0"/>
              <a:t>Greenleaf went further than Theory Y, urging a pro-active focus on the growth of the people within the organization.</a:t>
            </a:r>
          </a:p>
          <a:p>
            <a:r>
              <a:rPr lang="en-US" sz="3400" dirty="0" smtClean="0"/>
              <a:t>Greenleaf: A leader who accepts this would say: “I am in the business of growing people.”</a:t>
            </a: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10</a:t>
            </a:fld>
            <a:endParaRPr lang="en-US"/>
          </a:p>
        </p:txBody>
      </p:sp>
      <p:pic>
        <p:nvPicPr>
          <p:cNvPr id="7" name="Picture 6" descr="Greenleaf 13.jpg"/>
          <p:cNvPicPr>
            <a:picLocks noChangeAspect="1"/>
          </p:cNvPicPr>
          <p:nvPr/>
        </p:nvPicPr>
        <p:blipFill>
          <a:blip r:embed="rId2" cstate="print"/>
          <a:stretch>
            <a:fillRect/>
          </a:stretch>
        </p:blipFill>
        <p:spPr>
          <a:xfrm>
            <a:off x="762000" y="685800"/>
            <a:ext cx="1295400" cy="1143351"/>
          </a:xfrm>
          <a:prstGeom prst="rect">
            <a:avLst/>
          </a:prstGeom>
        </p:spPr>
      </p:pic>
    </p:spTree>
    <p:extLst>
      <p:ext uri="{BB962C8B-B14F-4D97-AF65-F5344CB8AC3E}">
        <p14:creationId xmlns:p14="http://schemas.microsoft.com/office/powerpoint/2010/main" val="2362179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48200"/>
            <a:ext cx="8229600" cy="1249363"/>
          </a:xfrm>
        </p:spPr>
        <p:txBody>
          <a:bodyPr/>
          <a:lstStyle/>
          <a:p>
            <a:pPr algn="ctr">
              <a:buFont typeface="Wingdings" pitchFamily="-106" charset="2"/>
              <a:buNone/>
              <a:defRPr/>
            </a:pPr>
            <a:r>
              <a:rPr lang="en-US" sz="4400" b="1" dirty="0" smtClean="0"/>
              <a:t>Defining the Servant-Leader</a:t>
            </a:r>
            <a:endParaRPr lang="en-US" sz="4400" b="1" dirty="0"/>
          </a:p>
        </p:txBody>
      </p:sp>
      <p:sp>
        <p:nvSpPr>
          <p:cNvPr id="10244" name="Slide Number Placeholder 3"/>
          <p:cNvSpPr>
            <a:spLocks noGrp="1"/>
          </p:cNvSpPr>
          <p:nvPr>
            <p:ph type="sldNum" sz="quarter" idx="11"/>
          </p:nvPr>
        </p:nvSpPr>
        <p:spPr>
          <a:noFill/>
        </p:spPr>
        <p:txBody>
          <a:bodyPr/>
          <a:lstStyle/>
          <a:p>
            <a:fld id="{3D9104CB-66D1-4EF5-9100-6677AAC2A48C}" type="slidenum">
              <a:rPr lang="en-US" smtClean="0"/>
              <a:pPr/>
              <a:t>11</a:t>
            </a:fld>
            <a:endParaRPr lang="en-US" smtClean="0"/>
          </a:p>
        </p:txBody>
      </p:sp>
      <p:pic>
        <p:nvPicPr>
          <p:cNvPr id="10245" name="Picture 4" descr="leaflogo.jpg"/>
          <p:cNvPicPr>
            <a:picLocks noChangeAspect="1"/>
          </p:cNvPicPr>
          <p:nvPr/>
        </p:nvPicPr>
        <p:blipFill>
          <a:blip r:embed="rId2" cstate="print"/>
          <a:srcRect/>
          <a:stretch>
            <a:fillRect/>
          </a:stretch>
        </p:blipFill>
        <p:spPr bwMode="auto">
          <a:xfrm>
            <a:off x="3200400" y="1447800"/>
            <a:ext cx="2435225" cy="2774950"/>
          </a:xfrm>
          <a:prstGeom prst="rect">
            <a:avLst/>
          </a:prstGeom>
          <a:noFill/>
          <a:ln w="9525">
            <a:noFill/>
            <a:miter lim="800000"/>
            <a:headEnd/>
            <a:tailEnd/>
          </a:ln>
        </p:spPr>
      </p:pic>
    </p:spTree>
    <p:extLst>
      <p:ext uri="{BB962C8B-B14F-4D97-AF65-F5344CB8AC3E}">
        <p14:creationId xmlns:p14="http://schemas.microsoft.com/office/powerpoint/2010/main" val="2193679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371600"/>
          </a:xfrm>
        </p:spPr>
        <p:txBody>
          <a:bodyPr/>
          <a:lstStyle/>
          <a:p>
            <a:r>
              <a:rPr lang="en-US" i="1" dirty="0" smtClean="0"/>
              <a:t>  The Servant as Leader</a:t>
            </a:r>
            <a:endParaRPr lang="en-US" i="1" dirty="0"/>
          </a:p>
        </p:txBody>
      </p:sp>
      <p:sp>
        <p:nvSpPr>
          <p:cNvPr id="3" name="Content Placeholder 2"/>
          <p:cNvSpPr>
            <a:spLocks noGrp="1"/>
          </p:cNvSpPr>
          <p:nvPr>
            <p:ph idx="1"/>
          </p:nvPr>
        </p:nvSpPr>
        <p:spPr>
          <a:xfrm>
            <a:off x="457200" y="2057400"/>
            <a:ext cx="8229600" cy="4297363"/>
          </a:xfrm>
        </p:spPr>
        <p:txBody>
          <a:bodyPr/>
          <a:lstStyle/>
          <a:p>
            <a:r>
              <a:rPr lang="en-US" dirty="0" smtClean="0"/>
              <a:t>Greenleaf’s classic essay, </a:t>
            </a:r>
            <a:r>
              <a:rPr lang="en-US" i="1" dirty="0" smtClean="0"/>
              <a:t>The Servant as Leader</a:t>
            </a:r>
            <a:r>
              <a:rPr lang="en-US" dirty="0" smtClean="0"/>
              <a:t>, was published in 1970, ten years after McGregor’s </a:t>
            </a:r>
            <a:r>
              <a:rPr lang="en-US" i="1" dirty="0" smtClean="0"/>
              <a:t>The Human Side of Enterprise</a:t>
            </a:r>
          </a:p>
          <a:p>
            <a:r>
              <a:rPr lang="en-US" dirty="0" smtClean="0"/>
              <a:t>Known as “the orange book,” it has been read by hundreds of thousands of people since 1970</a:t>
            </a:r>
          </a:p>
          <a:p>
            <a:r>
              <a:rPr lang="en-US" dirty="0" smtClean="0"/>
              <a:t>Greenleaf’s 1977 collection of essays ranks high even today on the Amazon.com list of most-read books on leadership (#15,000 all books)</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12</a:t>
            </a:fld>
            <a:endParaRPr lang="en-US"/>
          </a:p>
        </p:txBody>
      </p:sp>
      <p:pic>
        <p:nvPicPr>
          <p:cNvPr id="6" name="Picture 5" descr="tsal2008.jpg"/>
          <p:cNvPicPr>
            <a:picLocks noChangeAspect="1"/>
          </p:cNvPicPr>
          <p:nvPr/>
        </p:nvPicPr>
        <p:blipFill>
          <a:blip r:embed="rId2" cstate="print"/>
          <a:stretch>
            <a:fillRect/>
          </a:stretch>
        </p:blipFill>
        <p:spPr>
          <a:xfrm>
            <a:off x="990600" y="304800"/>
            <a:ext cx="938406" cy="13652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447800"/>
          </a:xfrm>
        </p:spPr>
        <p:txBody>
          <a:bodyPr/>
          <a:lstStyle/>
          <a:p>
            <a:pPr algn="l"/>
            <a:r>
              <a:rPr lang="en-US" dirty="0" smtClean="0"/>
              <a:t>		   </a:t>
            </a:r>
            <a:r>
              <a:rPr lang="en-US" sz="4200" dirty="0" smtClean="0"/>
              <a:t>Greenleaf’s definition</a:t>
            </a:r>
            <a:br>
              <a:rPr lang="en-US" sz="4200" dirty="0" smtClean="0"/>
            </a:br>
            <a:r>
              <a:rPr lang="en-US" sz="4200" dirty="0" smtClean="0"/>
              <a:t>                 of the servant-leader </a:t>
            </a:r>
            <a:r>
              <a:rPr lang="en-US" sz="3400" dirty="0" smtClean="0"/>
              <a:t>(p.9)</a:t>
            </a:r>
            <a:endParaRPr lang="en-US" sz="3400" dirty="0"/>
          </a:p>
        </p:txBody>
      </p:sp>
      <p:sp>
        <p:nvSpPr>
          <p:cNvPr id="3" name="Content Placeholder 2"/>
          <p:cNvSpPr>
            <a:spLocks noGrp="1"/>
          </p:cNvSpPr>
          <p:nvPr>
            <p:ph idx="1"/>
          </p:nvPr>
        </p:nvSpPr>
        <p:spPr>
          <a:xfrm>
            <a:off x="533400" y="1905000"/>
            <a:ext cx="8229600" cy="4495800"/>
          </a:xfrm>
        </p:spPr>
        <p:txBody>
          <a:bodyPr/>
          <a:lstStyle/>
          <a:p>
            <a:r>
              <a:rPr lang="en-US" sz="3600" dirty="0" smtClean="0"/>
              <a:t>The servant-leader </a:t>
            </a:r>
            <a:r>
              <a:rPr lang="en-US" sz="3600" i="1" dirty="0" smtClean="0"/>
              <a:t>is</a:t>
            </a:r>
            <a:r>
              <a:rPr lang="en-US" sz="3600" dirty="0" smtClean="0"/>
              <a:t> servant first… It begins with the natural feeling that one wants to serve, to serve </a:t>
            </a:r>
            <a:r>
              <a:rPr lang="en-US" sz="3600" i="1" dirty="0" smtClean="0"/>
              <a:t>first</a:t>
            </a:r>
            <a:r>
              <a:rPr lang="en-US" sz="3600" dirty="0" smtClean="0"/>
              <a:t>. Then conscious choice brings one to aspire to lead. That person is sharply different from one who is </a:t>
            </a:r>
            <a:r>
              <a:rPr lang="en-US" sz="3600" i="1" dirty="0" smtClean="0"/>
              <a:t>leader</a:t>
            </a:r>
            <a:r>
              <a:rPr lang="en-US" sz="3600" dirty="0" smtClean="0"/>
              <a:t> first, perhaps because of the need to assuage an unusual power drive or to acquire material possessions…</a:t>
            </a:r>
          </a:p>
          <a:p>
            <a:pPr>
              <a:buNone/>
            </a:pPr>
            <a:r>
              <a:rPr lang="en-US" dirty="0" smtClean="0"/>
              <a:t> </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13</a:t>
            </a:fld>
            <a:endParaRPr lang="en-US" dirty="0"/>
          </a:p>
        </p:txBody>
      </p:sp>
      <p:pic>
        <p:nvPicPr>
          <p:cNvPr id="4101" name="Picture 5" descr="C:\Documents and Settings\KKeith\Local Settings\Temporary Internet Files\Content.IE5\VQICXL9D\MC900437545[1].wmf"/>
          <p:cNvPicPr>
            <a:picLocks noChangeAspect="1" noChangeArrowheads="1"/>
          </p:cNvPicPr>
          <p:nvPr/>
        </p:nvPicPr>
        <p:blipFill>
          <a:blip r:embed="rId2" cstate="print"/>
          <a:srcRect/>
          <a:stretch>
            <a:fillRect/>
          </a:stretch>
        </p:blipFill>
        <p:spPr bwMode="auto">
          <a:xfrm>
            <a:off x="838200" y="381000"/>
            <a:ext cx="1600200" cy="1301384"/>
          </a:xfrm>
          <a:prstGeom prst="rect">
            <a:avLst/>
          </a:prstGeom>
          <a:noFill/>
        </p:spPr>
      </p:pic>
    </p:spTree>
    <p:extLst>
      <p:ext uri="{BB962C8B-B14F-4D97-AF65-F5344CB8AC3E}">
        <p14:creationId xmlns:p14="http://schemas.microsoft.com/office/powerpoint/2010/main" val="31310941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75982"/>
            <a:ext cx="8229600" cy="1371600"/>
          </a:xfrm>
        </p:spPr>
        <p:txBody>
          <a:bodyPr/>
          <a:lstStyle/>
          <a:p>
            <a:r>
              <a:rPr lang="en-US" dirty="0" smtClean="0"/>
              <a:t>  		      Servant-first and other 	     people’s priorities</a:t>
            </a:r>
            <a:endParaRPr lang="en-US" dirty="0"/>
          </a:p>
        </p:txBody>
      </p:sp>
      <p:sp>
        <p:nvSpPr>
          <p:cNvPr id="3" name="Content Placeholder 2"/>
          <p:cNvSpPr>
            <a:spLocks noGrp="1"/>
          </p:cNvSpPr>
          <p:nvPr>
            <p:ph idx="1"/>
          </p:nvPr>
        </p:nvSpPr>
        <p:spPr>
          <a:xfrm>
            <a:off x="457200" y="2514600"/>
            <a:ext cx="8229600" cy="3840163"/>
          </a:xfrm>
        </p:spPr>
        <p:txBody>
          <a:bodyPr/>
          <a:lstStyle/>
          <a:p>
            <a:r>
              <a:rPr lang="en-US" sz="4400" dirty="0" smtClean="0"/>
              <a:t>The difference manifests itself in the care taken by the servant-first to make sure that other people’s highest priority needs are being served.</a:t>
            </a:r>
            <a:endParaRPr lang="en-US" sz="4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14</a:t>
            </a:fld>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762000"/>
            <a:ext cx="2133600" cy="1199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473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676400"/>
          </a:xfrm>
        </p:spPr>
        <p:txBody>
          <a:bodyPr/>
          <a:lstStyle/>
          <a:p>
            <a:r>
              <a:rPr lang="en-US" dirty="0" smtClean="0"/>
              <a:t>  			The best test of a   	 	      servant-leader</a:t>
            </a:r>
            <a:endParaRPr lang="en-US" dirty="0"/>
          </a:p>
        </p:txBody>
      </p:sp>
      <p:sp>
        <p:nvSpPr>
          <p:cNvPr id="3" name="Content Placeholder 2"/>
          <p:cNvSpPr>
            <a:spLocks noGrp="1"/>
          </p:cNvSpPr>
          <p:nvPr>
            <p:ph idx="1"/>
          </p:nvPr>
        </p:nvSpPr>
        <p:spPr>
          <a:xfrm>
            <a:off x="457200" y="2514600"/>
            <a:ext cx="8229600" cy="3611563"/>
          </a:xfrm>
        </p:spPr>
        <p:txBody>
          <a:bodyPr/>
          <a:lstStyle/>
          <a:p>
            <a:r>
              <a:rPr lang="en-US" sz="4400" dirty="0" smtClean="0"/>
              <a:t>Do those served grow as persons? Do they, </a:t>
            </a:r>
            <a:r>
              <a:rPr lang="en-US" sz="4400" i="1" dirty="0" smtClean="0"/>
              <a:t>while being served</a:t>
            </a:r>
            <a:r>
              <a:rPr lang="en-US" sz="4400" dirty="0" smtClean="0"/>
              <a:t>, become healthier, wiser, freer, more autonomous, more likely themselves to become servants?</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15</a:t>
            </a:fld>
            <a:endParaRPr lang="en-US" dirty="0"/>
          </a:p>
        </p:txBody>
      </p:sp>
      <p:pic>
        <p:nvPicPr>
          <p:cNvPr id="6" name="Picture 2" descr="C:\Documents and Settings\KKeith\Local Settings\Temporary Internet Files\Content.IE5\R5VN99U1\MC900437101[1].wmf"/>
          <p:cNvPicPr>
            <a:picLocks noChangeAspect="1" noChangeArrowheads="1"/>
          </p:cNvPicPr>
          <p:nvPr/>
        </p:nvPicPr>
        <p:blipFill>
          <a:blip r:embed="rId2" cstate="print"/>
          <a:srcRect/>
          <a:stretch>
            <a:fillRect/>
          </a:stretch>
        </p:blipFill>
        <p:spPr bwMode="auto">
          <a:xfrm>
            <a:off x="1295400" y="762000"/>
            <a:ext cx="1771343" cy="1524000"/>
          </a:xfrm>
          <a:prstGeom prst="rect">
            <a:avLst/>
          </a:prstGeom>
          <a:noFill/>
        </p:spPr>
      </p:pic>
    </p:spTree>
    <p:extLst>
      <p:ext uri="{BB962C8B-B14F-4D97-AF65-F5344CB8AC3E}">
        <p14:creationId xmlns:p14="http://schemas.microsoft.com/office/powerpoint/2010/main" val="1377330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755292"/>
          </a:xfrm>
        </p:spPr>
        <p:txBody>
          <a:bodyPr/>
          <a:lstStyle/>
          <a:p>
            <a:r>
              <a:rPr lang="en-US" dirty="0" smtClean="0"/>
              <a:t>	 Caring for the</a:t>
            </a:r>
            <a:br>
              <a:rPr lang="en-US" dirty="0" smtClean="0"/>
            </a:br>
            <a:r>
              <a:rPr lang="en-US" dirty="0" smtClean="0"/>
              <a:t> 	    least privileged</a:t>
            </a:r>
            <a:endParaRPr lang="en-US" dirty="0"/>
          </a:p>
        </p:txBody>
      </p:sp>
      <p:sp>
        <p:nvSpPr>
          <p:cNvPr id="3" name="Content Placeholder 2"/>
          <p:cNvSpPr>
            <a:spLocks noGrp="1"/>
          </p:cNvSpPr>
          <p:nvPr>
            <p:ph idx="1"/>
          </p:nvPr>
        </p:nvSpPr>
        <p:spPr>
          <a:xfrm>
            <a:off x="457200" y="2895600"/>
            <a:ext cx="8229600" cy="3230563"/>
          </a:xfrm>
        </p:spPr>
        <p:txBody>
          <a:bodyPr/>
          <a:lstStyle/>
          <a:p>
            <a:r>
              <a:rPr lang="en-US" sz="4400" i="1" dirty="0" smtClean="0"/>
              <a:t>And</a:t>
            </a:r>
            <a:r>
              <a:rPr lang="en-US" sz="4400" dirty="0" smtClean="0"/>
              <a:t>, what is the effect on the least privileged in society? Will they benefit or at least not be further deprived?</a:t>
            </a:r>
          </a:p>
          <a:p>
            <a:pPr>
              <a:buNone/>
            </a:pPr>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16</a:t>
            </a:fld>
            <a:endParaRPr lang="en-US"/>
          </a:p>
        </p:txBody>
      </p:sp>
      <p:pic>
        <p:nvPicPr>
          <p:cNvPr id="1028" name="Picture 4" descr="C:\Documents and Settings\KKeith\Local Settings\Temporary Internet Files\Content.IE5\E397ZQCC\MC900195248[1].wmf"/>
          <p:cNvPicPr>
            <a:picLocks noChangeAspect="1" noChangeArrowheads="1"/>
          </p:cNvPicPr>
          <p:nvPr/>
        </p:nvPicPr>
        <p:blipFill>
          <a:blip r:embed="rId2" cstate="print"/>
          <a:srcRect/>
          <a:stretch>
            <a:fillRect/>
          </a:stretch>
        </p:blipFill>
        <p:spPr bwMode="auto">
          <a:xfrm>
            <a:off x="1295400" y="762000"/>
            <a:ext cx="1752600" cy="1755292"/>
          </a:xfrm>
          <a:prstGeom prst="rect">
            <a:avLst/>
          </a:prstGeom>
          <a:noFill/>
        </p:spPr>
      </p:pic>
    </p:spTree>
    <p:extLst>
      <p:ext uri="{BB962C8B-B14F-4D97-AF65-F5344CB8AC3E}">
        <p14:creationId xmlns:p14="http://schemas.microsoft.com/office/powerpoint/2010/main" val="24554971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583378"/>
          </a:xfrm>
        </p:spPr>
        <p:txBody>
          <a:bodyPr/>
          <a:lstStyle/>
          <a:p>
            <a:r>
              <a:rPr lang="en-US" sz="4200" dirty="0" smtClean="0"/>
              <a:t> 		Greenleaf: Characteristics</a:t>
            </a:r>
            <a:br>
              <a:rPr lang="en-US" sz="4200" dirty="0" smtClean="0"/>
            </a:br>
            <a:r>
              <a:rPr lang="en-US" sz="4200" dirty="0" smtClean="0"/>
              <a:t>of servant-leaders</a:t>
            </a:r>
            <a:endParaRPr lang="en-US" sz="4200" dirty="0"/>
          </a:p>
        </p:txBody>
      </p:sp>
      <p:sp>
        <p:nvSpPr>
          <p:cNvPr id="3" name="Content Placeholder 2"/>
          <p:cNvSpPr>
            <a:spLocks noGrp="1"/>
          </p:cNvSpPr>
          <p:nvPr>
            <p:ph idx="1"/>
          </p:nvPr>
        </p:nvSpPr>
        <p:spPr>
          <a:xfrm>
            <a:off x="457200" y="2362200"/>
            <a:ext cx="8229600" cy="3886200"/>
          </a:xfrm>
        </p:spPr>
        <p:txBody>
          <a:bodyPr/>
          <a:lstStyle/>
          <a:p>
            <a:r>
              <a:rPr lang="en-US" sz="3800" dirty="0" smtClean="0"/>
              <a:t>Most important characteristic: </a:t>
            </a:r>
            <a:r>
              <a:rPr lang="en-US" sz="3800" i="1" dirty="0" smtClean="0"/>
              <a:t>the desire to serve</a:t>
            </a:r>
          </a:p>
          <a:p>
            <a:r>
              <a:rPr lang="en-US" sz="3800" dirty="0" smtClean="0"/>
              <a:t>Listening and understanding; acceptance and empathy; foresight; awareness; persuasion; conceptualization; self-healing; and rebuilding community. </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17</a:t>
            </a:fld>
            <a:endParaRPr lang="en-US"/>
          </a:p>
        </p:txBody>
      </p:sp>
      <p:pic>
        <p:nvPicPr>
          <p:cNvPr id="7" name="Picture 6" descr="Greenleaf 3.jpg"/>
          <p:cNvPicPr>
            <a:picLocks noChangeAspect="1"/>
          </p:cNvPicPr>
          <p:nvPr/>
        </p:nvPicPr>
        <p:blipFill>
          <a:blip r:embed="rId2" cstate="print"/>
          <a:stretch>
            <a:fillRect/>
          </a:stretch>
        </p:blipFill>
        <p:spPr>
          <a:xfrm>
            <a:off x="990600" y="609599"/>
            <a:ext cx="1066800" cy="1507179"/>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600200"/>
          </a:xfrm>
        </p:spPr>
        <p:txBody>
          <a:bodyPr/>
          <a:lstStyle/>
          <a:p>
            <a:r>
              <a:rPr lang="en-US" dirty="0" smtClean="0"/>
              <a:t>		Greenleaf: Characteristics of servant-leaders</a:t>
            </a:r>
            <a:endParaRPr lang="en-US" dirty="0"/>
          </a:p>
        </p:txBody>
      </p:sp>
      <p:sp>
        <p:nvSpPr>
          <p:cNvPr id="3" name="Content Placeholder 2"/>
          <p:cNvSpPr>
            <a:spLocks noGrp="1"/>
          </p:cNvSpPr>
          <p:nvPr>
            <p:ph idx="1"/>
          </p:nvPr>
        </p:nvSpPr>
        <p:spPr>
          <a:xfrm>
            <a:off x="457200" y="2514600"/>
            <a:ext cx="8229600" cy="3505200"/>
          </a:xfrm>
        </p:spPr>
        <p:txBody>
          <a:bodyPr/>
          <a:lstStyle/>
          <a:p>
            <a:r>
              <a:rPr lang="en-US" sz="3800" dirty="0" smtClean="0"/>
              <a:t>Servant-leaders initiate action, are goal-oriented, are dreamers of great dreams, are good communicators, are able to withdraw and re-orient themselves, and are dependable, trusted, creative, intuitive, and situational.</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18</a:t>
            </a:fld>
            <a:endParaRPr lang="en-US"/>
          </a:p>
        </p:txBody>
      </p:sp>
      <p:pic>
        <p:nvPicPr>
          <p:cNvPr id="6" name="Picture 5" descr="tsalCOVER72.jpg"/>
          <p:cNvPicPr>
            <a:picLocks noChangeAspect="1"/>
          </p:cNvPicPr>
          <p:nvPr/>
        </p:nvPicPr>
        <p:blipFill>
          <a:blip r:embed="rId2" cstate="print"/>
          <a:stretch>
            <a:fillRect/>
          </a:stretch>
        </p:blipFill>
        <p:spPr>
          <a:xfrm>
            <a:off x="914400" y="381000"/>
            <a:ext cx="1152275" cy="16764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76349"/>
          </a:xfrm>
        </p:spPr>
        <p:txBody>
          <a:bodyPr/>
          <a:lstStyle/>
          <a:p>
            <a:pPr algn="l"/>
            <a:r>
              <a:rPr lang="en-US" dirty="0" smtClean="0"/>
              <a:t>		  </a:t>
            </a:r>
            <a:r>
              <a:rPr lang="en-US" sz="4200" dirty="0" smtClean="0"/>
              <a:t>Greenleaf on the ultimate 		  goal of servant leadership</a:t>
            </a:r>
            <a:endParaRPr lang="en-US" sz="4200" dirty="0"/>
          </a:p>
        </p:txBody>
      </p:sp>
      <p:sp>
        <p:nvSpPr>
          <p:cNvPr id="3" name="Content Placeholder 2"/>
          <p:cNvSpPr>
            <a:spLocks noGrp="1"/>
          </p:cNvSpPr>
          <p:nvPr>
            <p:ph idx="1"/>
          </p:nvPr>
        </p:nvSpPr>
        <p:spPr>
          <a:xfrm>
            <a:off x="457200" y="2209800"/>
            <a:ext cx="8229600" cy="3916363"/>
          </a:xfrm>
        </p:spPr>
        <p:txBody>
          <a:bodyPr/>
          <a:lstStyle/>
          <a:p>
            <a:r>
              <a:rPr lang="en-US" sz="3400" dirty="0" smtClean="0"/>
              <a:t>Leaders become servant-leaders and help their organizations to become servant-institutions</a:t>
            </a:r>
          </a:p>
          <a:p>
            <a:r>
              <a:rPr lang="en-US" sz="3400" dirty="0" smtClean="0"/>
              <a:t>Servant-institutions focus on serving their employees, customers, and communities</a:t>
            </a:r>
          </a:p>
          <a:p>
            <a:r>
              <a:rPr lang="en-US" sz="3400" dirty="0" smtClean="0"/>
              <a:t>The quality of our lives improves, and we live in a more just and caring society</a:t>
            </a: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19</a:t>
            </a:fld>
            <a:endParaRPr lang="en-US"/>
          </a:p>
        </p:txBody>
      </p:sp>
      <p:pic>
        <p:nvPicPr>
          <p:cNvPr id="10252" name="Picture 12" descr="C:\Users\Owner\AppData\Local\Microsoft\Windows\Temporary Internet Files\Content.IE5\G8IJXTY6\MC91021589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609600"/>
            <a:ext cx="1600200" cy="1200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558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lstStyle/>
          <a:p>
            <a:pPr algn="l"/>
            <a:r>
              <a:rPr lang="en-US" dirty="0" smtClean="0"/>
              <a:t>	     Questions…</a:t>
            </a:r>
            <a:endParaRPr lang="en-US" dirty="0"/>
          </a:p>
        </p:txBody>
      </p:sp>
      <p:sp>
        <p:nvSpPr>
          <p:cNvPr id="3" name="Content Placeholder 2"/>
          <p:cNvSpPr>
            <a:spLocks noGrp="1"/>
          </p:cNvSpPr>
          <p:nvPr>
            <p:ph idx="1"/>
          </p:nvPr>
        </p:nvSpPr>
        <p:spPr>
          <a:xfrm>
            <a:off x="457200" y="1752600"/>
            <a:ext cx="8229600" cy="4525963"/>
          </a:xfrm>
        </p:spPr>
        <p:txBody>
          <a:bodyPr/>
          <a:lstStyle/>
          <a:p>
            <a:r>
              <a:rPr lang="en-US" sz="3600" dirty="0" smtClean="0"/>
              <a:t>What was the “management theory” context in which Greenleaf first articulated his ideas about servant leadership?</a:t>
            </a:r>
          </a:p>
          <a:p>
            <a:r>
              <a:rPr lang="en-US" sz="3600" dirty="0" smtClean="0"/>
              <a:t>How do we define servant leadership?</a:t>
            </a:r>
          </a:p>
          <a:p>
            <a:r>
              <a:rPr lang="en-US" sz="3600" dirty="0" smtClean="0"/>
              <a:t>What makes servant leadership effective?</a:t>
            </a:r>
          </a:p>
          <a:p>
            <a:r>
              <a:rPr lang="en-US" sz="3600" dirty="0" smtClean="0"/>
              <a:t>What are the prospects for the growth of servant leadership in the future?</a:t>
            </a:r>
            <a:r>
              <a:rPr lang="en-US" dirty="0" smtClean="0"/>
              <a:t> </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a:t>
            </a:fld>
            <a:endParaRPr lang="en-US"/>
          </a:p>
        </p:txBody>
      </p:sp>
      <p:pic>
        <p:nvPicPr>
          <p:cNvPr id="7" name="Picture 4" descr="leaflogo.jpg"/>
          <p:cNvPicPr>
            <a:picLocks noChangeAspect="1"/>
          </p:cNvPicPr>
          <p:nvPr/>
        </p:nvPicPr>
        <p:blipFill>
          <a:blip r:embed="rId2" cstate="print"/>
          <a:srcRect/>
          <a:stretch>
            <a:fillRect/>
          </a:stretch>
        </p:blipFill>
        <p:spPr bwMode="auto">
          <a:xfrm>
            <a:off x="1066800" y="457200"/>
            <a:ext cx="762000" cy="8683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524000"/>
          </a:xfrm>
        </p:spPr>
        <p:txBody>
          <a:bodyPr/>
          <a:lstStyle/>
          <a:p>
            <a:pPr algn="l"/>
            <a:r>
              <a:rPr lang="en-US" dirty="0" smtClean="0"/>
              <a:t>			Larry Spears:</a:t>
            </a:r>
            <a:br>
              <a:rPr lang="en-US" dirty="0" smtClean="0"/>
            </a:br>
            <a:r>
              <a:rPr lang="en-US" dirty="0" smtClean="0"/>
              <a:t>			Ten characteristics</a:t>
            </a:r>
            <a:endParaRPr lang="en-US" dirty="0"/>
          </a:p>
        </p:txBody>
      </p:sp>
      <p:sp>
        <p:nvSpPr>
          <p:cNvPr id="3" name="Content Placeholder 2"/>
          <p:cNvSpPr>
            <a:spLocks noGrp="1"/>
          </p:cNvSpPr>
          <p:nvPr>
            <p:ph idx="1"/>
          </p:nvPr>
        </p:nvSpPr>
        <p:spPr>
          <a:xfrm>
            <a:off x="457200" y="2209800"/>
            <a:ext cx="8229600" cy="4038600"/>
          </a:xfrm>
        </p:spPr>
        <p:txBody>
          <a:bodyPr/>
          <a:lstStyle/>
          <a:p>
            <a:r>
              <a:rPr lang="en-US" sz="3600" dirty="0" smtClean="0"/>
              <a:t>Larry Spears, the CEO of the Greenleaf Center for 16 years, selected ten characteristics of servant leadership:</a:t>
            </a:r>
          </a:p>
          <a:p>
            <a:pPr lvl="1"/>
            <a:r>
              <a:rPr lang="en-US" sz="3600" dirty="0" smtClean="0"/>
              <a:t>Listening, empathy, healing, awareness, persuasion, conceptualization, foresight, stewardship, commitment to the growth of people, and building community</a:t>
            </a:r>
            <a:endParaRPr lang="en-US" sz="36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20</a:t>
            </a:fld>
            <a:endParaRPr lang="en-US"/>
          </a:p>
        </p:txBody>
      </p:sp>
      <p:pic>
        <p:nvPicPr>
          <p:cNvPr id="5" name="Picture 4" descr="Larry Spears.gif"/>
          <p:cNvPicPr>
            <a:picLocks noChangeAspect="1"/>
          </p:cNvPicPr>
          <p:nvPr/>
        </p:nvPicPr>
        <p:blipFill>
          <a:blip r:embed="rId2" cstate="print"/>
          <a:stretch>
            <a:fillRect/>
          </a:stretch>
        </p:blipFill>
        <p:spPr>
          <a:xfrm>
            <a:off x="1371600" y="457200"/>
            <a:ext cx="1200150" cy="150018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29600" cy="1478280"/>
          </a:xfrm>
        </p:spPr>
        <p:txBody>
          <a:bodyPr/>
          <a:lstStyle/>
          <a:p>
            <a:r>
              <a:rPr lang="en-US" dirty="0"/>
              <a:t> </a:t>
            </a:r>
            <a:r>
              <a:rPr lang="en-US" dirty="0" smtClean="0"/>
              <a:t> </a:t>
            </a:r>
            <a:r>
              <a:rPr lang="en-US" sz="4200" dirty="0" smtClean="0"/>
              <a:t>Bob </a:t>
            </a:r>
            <a:r>
              <a:rPr lang="en-US" sz="4200" dirty="0" err="1" smtClean="0"/>
              <a:t>Liden</a:t>
            </a:r>
            <a:r>
              <a:rPr lang="en-US" sz="4200" dirty="0" smtClean="0"/>
              <a:t>: Servant</a:t>
            </a:r>
            <a:br>
              <a:rPr lang="en-US" sz="4200" dirty="0" smtClean="0"/>
            </a:br>
            <a:r>
              <a:rPr lang="en-US" sz="4200" dirty="0"/>
              <a:t>	</a:t>
            </a:r>
            <a:r>
              <a:rPr lang="en-US" sz="4200" dirty="0" smtClean="0"/>
              <a:t> leadership dimensions</a:t>
            </a:r>
            <a:endParaRPr lang="en-US" sz="4200" dirty="0"/>
          </a:p>
        </p:txBody>
      </p:sp>
      <p:sp>
        <p:nvSpPr>
          <p:cNvPr id="3" name="Content Placeholder 2"/>
          <p:cNvSpPr>
            <a:spLocks noGrp="1"/>
          </p:cNvSpPr>
          <p:nvPr>
            <p:ph idx="1"/>
          </p:nvPr>
        </p:nvSpPr>
        <p:spPr>
          <a:xfrm>
            <a:off x="457200" y="1905000"/>
            <a:ext cx="8229600" cy="4221163"/>
          </a:xfrm>
        </p:spPr>
        <p:txBody>
          <a:bodyPr/>
          <a:lstStyle/>
          <a:p>
            <a:r>
              <a:rPr lang="en-US" sz="3400" dirty="0" err="1" smtClean="0"/>
              <a:t>Liden</a:t>
            </a:r>
            <a:r>
              <a:rPr lang="en-US" sz="3400" dirty="0" smtClean="0"/>
              <a:t> et al., article in </a:t>
            </a:r>
            <a:r>
              <a:rPr lang="en-US" sz="3400" i="1" dirty="0" smtClean="0"/>
              <a:t>The Leadership Quarterly</a:t>
            </a:r>
            <a:r>
              <a:rPr lang="en-US" sz="3400" dirty="0" smtClean="0"/>
              <a:t> in 2008, identified nine servant leadership dimensions:</a:t>
            </a:r>
          </a:p>
          <a:p>
            <a:pPr lvl="1"/>
            <a:r>
              <a:rPr lang="en-US" sz="3400" dirty="0" smtClean="0"/>
              <a:t>emotional healing, creating value for the community, conceptual skills, empowering, helping subordinates grow and succeed, putting subordinates first, behaving ethically, relationships, and </a:t>
            </a:r>
            <a:r>
              <a:rPr lang="en-US" sz="3400" dirty="0" err="1" smtClean="0"/>
              <a:t>servanthood</a:t>
            </a:r>
            <a:r>
              <a:rPr lang="en-US" sz="3400" dirty="0" smtClean="0"/>
              <a:t>.</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21</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277687"/>
            <a:ext cx="986290" cy="147828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19200"/>
          </a:xfrm>
        </p:spPr>
        <p:txBody>
          <a:bodyPr/>
          <a:lstStyle/>
          <a:p>
            <a:r>
              <a:rPr lang="en-US" dirty="0" smtClean="0"/>
              <a:t>	   Dirk van Dierendonck:</a:t>
            </a:r>
            <a:br>
              <a:rPr lang="en-US" dirty="0" smtClean="0"/>
            </a:br>
            <a:r>
              <a:rPr lang="en-US" dirty="0" smtClean="0"/>
              <a:t>	  Six key characteristics</a:t>
            </a:r>
            <a:endParaRPr lang="en-US" dirty="0"/>
          </a:p>
        </p:txBody>
      </p:sp>
      <p:sp>
        <p:nvSpPr>
          <p:cNvPr id="3" name="Content Placeholder 2"/>
          <p:cNvSpPr>
            <a:spLocks noGrp="1"/>
          </p:cNvSpPr>
          <p:nvPr>
            <p:ph idx="1"/>
          </p:nvPr>
        </p:nvSpPr>
        <p:spPr>
          <a:xfrm>
            <a:off x="457200" y="2133600"/>
            <a:ext cx="8229600" cy="4038600"/>
          </a:xfrm>
        </p:spPr>
        <p:txBody>
          <a:bodyPr/>
          <a:lstStyle/>
          <a:p>
            <a:r>
              <a:rPr lang="en-US" sz="3600" dirty="0" smtClean="0"/>
              <a:t>Professor, Erasmus University, Holland;  article in </a:t>
            </a:r>
            <a:r>
              <a:rPr lang="en-US" sz="3600" i="1" dirty="0" smtClean="0"/>
              <a:t>Journal of Management</a:t>
            </a:r>
            <a:r>
              <a:rPr lang="en-US" sz="3600" dirty="0" smtClean="0"/>
              <a:t> in 2010:</a:t>
            </a:r>
          </a:p>
          <a:p>
            <a:pPr lvl="1"/>
            <a:r>
              <a:rPr lang="en-US" sz="3600" dirty="0" smtClean="0"/>
              <a:t>Servant-leaders empower and develop people; they show humility; are authentic; accept people for who they are; provide direction; and are stewards who work for the good of the whole.</a:t>
            </a:r>
            <a:endParaRPr lang="en-US" sz="36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22</a:t>
            </a:fld>
            <a:endParaRPr lang="en-US">
              <a:solidFill>
                <a:srgbClr val="FFFFFF"/>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6163" y="609600"/>
            <a:ext cx="812800" cy="1219200"/>
          </a:xfrm>
          <a:prstGeom prst="rect">
            <a:avLst/>
          </a:prstGeom>
        </p:spPr>
      </p:pic>
    </p:spTree>
    <p:extLst>
      <p:ext uri="{BB962C8B-B14F-4D97-AF65-F5344CB8AC3E}">
        <p14:creationId xmlns:p14="http://schemas.microsoft.com/office/powerpoint/2010/main" val="3883014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71600"/>
          </a:xfrm>
        </p:spPr>
        <p:txBody>
          <a:bodyPr/>
          <a:lstStyle/>
          <a:p>
            <a:pPr algn="l"/>
            <a:r>
              <a:rPr lang="en-US" dirty="0" smtClean="0"/>
              <a:t>		 </a:t>
            </a:r>
            <a:r>
              <a:rPr lang="en-US" dirty="0" err="1" smtClean="0"/>
              <a:t>Laub</a:t>
            </a:r>
            <a:r>
              <a:rPr lang="en-US" dirty="0" smtClean="0"/>
              <a:t>: Organizational 		        Leadership Assessment</a:t>
            </a:r>
            <a:endParaRPr lang="en-US" dirty="0"/>
          </a:p>
        </p:txBody>
      </p:sp>
      <p:sp>
        <p:nvSpPr>
          <p:cNvPr id="3" name="Content Placeholder 2"/>
          <p:cNvSpPr>
            <a:spLocks noGrp="1"/>
          </p:cNvSpPr>
          <p:nvPr>
            <p:ph idx="1"/>
          </p:nvPr>
        </p:nvSpPr>
        <p:spPr>
          <a:xfrm>
            <a:off x="457200" y="2286000"/>
            <a:ext cx="8229600" cy="3992563"/>
          </a:xfrm>
        </p:spPr>
        <p:txBody>
          <a:bodyPr/>
          <a:lstStyle/>
          <a:p>
            <a:r>
              <a:rPr lang="en-US" sz="3400" dirty="0" smtClean="0"/>
              <a:t>Dr. Jim </a:t>
            </a:r>
            <a:r>
              <a:rPr lang="en-US" sz="3400" dirty="0" err="1" smtClean="0"/>
              <a:t>Laub</a:t>
            </a:r>
            <a:r>
              <a:rPr lang="en-US" sz="3400" dirty="0" smtClean="0"/>
              <a:t> developed the Organizational Leadership Assessment (OLA) to assess organizational health based on </a:t>
            </a:r>
            <a:r>
              <a:rPr lang="en-US" sz="3400" dirty="0" smtClean="0">
                <a:effectLst>
                  <a:outerShdw blurRad="38100" dist="38100" dir="2700000" algn="tl">
                    <a:srgbClr val="000000">
                      <a:alpha val="43137"/>
                    </a:srgbClr>
                  </a:outerShdw>
                </a:effectLst>
              </a:rPr>
              <a:t>six key areas </a:t>
            </a:r>
            <a:r>
              <a:rPr lang="en-US" sz="3400" dirty="0" smtClean="0"/>
              <a:t>of effective organizational leadership:</a:t>
            </a:r>
          </a:p>
          <a:p>
            <a:pPr lvl="1"/>
            <a:r>
              <a:rPr lang="en-US" sz="3400" dirty="0" smtClean="0"/>
              <a:t>Display </a:t>
            </a:r>
            <a:r>
              <a:rPr lang="en-US" sz="3400" dirty="0"/>
              <a:t>authenticity, value people, develop people, build community, provide leadership, share </a:t>
            </a:r>
            <a:r>
              <a:rPr lang="en-US" sz="3400" dirty="0" smtClean="0"/>
              <a:t>leadership </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23</a:t>
            </a:fld>
            <a:endParaRPr lang="en-US"/>
          </a:p>
        </p:txBody>
      </p:sp>
      <p:pic>
        <p:nvPicPr>
          <p:cNvPr id="6" name="Picture 5" descr="laub.jpg"/>
          <p:cNvPicPr>
            <a:picLocks noChangeAspect="1"/>
          </p:cNvPicPr>
          <p:nvPr/>
        </p:nvPicPr>
        <p:blipFill>
          <a:blip r:embed="rId2" cstate="print"/>
          <a:stretch>
            <a:fillRect/>
          </a:stretch>
        </p:blipFill>
        <p:spPr>
          <a:xfrm>
            <a:off x="1143000" y="533400"/>
            <a:ext cx="900113" cy="1389192"/>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19600"/>
            <a:ext cx="8229600" cy="1477963"/>
          </a:xfrm>
        </p:spPr>
        <p:txBody>
          <a:bodyPr/>
          <a:lstStyle/>
          <a:p>
            <a:pPr algn="ctr">
              <a:buFont typeface="Wingdings" pitchFamily="-106" charset="2"/>
              <a:buNone/>
              <a:defRPr/>
            </a:pPr>
            <a:r>
              <a:rPr lang="en-US" sz="4400" b="1" dirty="0" smtClean="0"/>
              <a:t>Servant Leadership</a:t>
            </a:r>
          </a:p>
          <a:p>
            <a:pPr algn="ctr">
              <a:buFont typeface="Wingdings" pitchFamily="-106" charset="2"/>
              <a:buNone/>
              <a:defRPr/>
            </a:pPr>
            <a:r>
              <a:rPr lang="en-US" sz="4400" b="1" dirty="0" smtClean="0"/>
              <a:t>Compared with Other Ideas</a:t>
            </a:r>
            <a:endParaRPr lang="en-US" sz="4400" b="1" dirty="0"/>
          </a:p>
        </p:txBody>
      </p:sp>
      <p:sp>
        <p:nvSpPr>
          <p:cNvPr id="10244" name="Slide Number Placeholder 3"/>
          <p:cNvSpPr>
            <a:spLocks noGrp="1"/>
          </p:cNvSpPr>
          <p:nvPr>
            <p:ph type="sldNum" sz="quarter" idx="11"/>
          </p:nvPr>
        </p:nvSpPr>
        <p:spPr>
          <a:noFill/>
        </p:spPr>
        <p:txBody>
          <a:bodyPr/>
          <a:lstStyle/>
          <a:p>
            <a:fld id="{3D9104CB-66D1-4EF5-9100-6677AAC2A48C}" type="slidenum">
              <a:rPr lang="en-US" smtClean="0"/>
              <a:pPr/>
              <a:t>24</a:t>
            </a:fld>
            <a:endParaRPr lang="en-US" smtClean="0"/>
          </a:p>
        </p:txBody>
      </p:sp>
      <p:pic>
        <p:nvPicPr>
          <p:cNvPr id="7" name="Picture 4" descr="leaflogo.jpg"/>
          <p:cNvPicPr>
            <a:picLocks noChangeAspect="1"/>
          </p:cNvPicPr>
          <p:nvPr/>
        </p:nvPicPr>
        <p:blipFill>
          <a:blip r:embed="rId2" cstate="print"/>
          <a:srcRect/>
          <a:stretch>
            <a:fillRect/>
          </a:stretch>
        </p:blipFill>
        <p:spPr bwMode="auto">
          <a:xfrm>
            <a:off x="3276600" y="1219200"/>
            <a:ext cx="2435225" cy="277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676400"/>
          </a:xfrm>
        </p:spPr>
        <p:txBody>
          <a:bodyPr/>
          <a:lstStyle/>
          <a:p>
            <a:pPr algn="l"/>
            <a:r>
              <a:rPr lang="en-US" dirty="0" smtClean="0"/>
              <a:t>		     Theories proposed</a:t>
            </a:r>
            <a:br>
              <a:rPr lang="en-US" dirty="0" smtClean="0"/>
            </a:br>
            <a:r>
              <a:rPr lang="en-US" dirty="0" smtClean="0"/>
              <a:t>		     since Greenleaf (1970) </a:t>
            </a:r>
            <a:endParaRPr lang="en-US" dirty="0"/>
          </a:p>
        </p:txBody>
      </p:sp>
      <p:sp>
        <p:nvSpPr>
          <p:cNvPr id="3" name="Content Placeholder 2"/>
          <p:cNvSpPr>
            <a:spLocks noGrp="1"/>
          </p:cNvSpPr>
          <p:nvPr>
            <p:ph idx="1"/>
          </p:nvPr>
        </p:nvSpPr>
        <p:spPr>
          <a:xfrm>
            <a:off x="457200" y="2438400"/>
            <a:ext cx="8229600" cy="3687763"/>
          </a:xfrm>
        </p:spPr>
        <p:txBody>
          <a:bodyPr/>
          <a:lstStyle/>
          <a:p>
            <a:r>
              <a:rPr lang="en-US" sz="3400" dirty="0" smtClean="0"/>
              <a:t>Transforming/Transformational Leadership… Theory Z… Leader-Member Exchange (LMX)… Ethical Leadership…Level 5 Leadership…Authentic Leadership… Adaptive Leadership…Spiritual Leadership…Empowering Leadership…</a:t>
            </a:r>
          </a:p>
          <a:p>
            <a:pPr>
              <a:buNone/>
            </a:pPr>
            <a:r>
              <a:rPr lang="en-US" sz="3400" dirty="0" smtClean="0"/>
              <a:t>	Self-Sacrificing Leadership…</a:t>
            </a: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25</a:t>
            </a:fld>
            <a:endParaRPr lang="en-US"/>
          </a:p>
        </p:txBody>
      </p:sp>
      <p:pic>
        <p:nvPicPr>
          <p:cNvPr id="4098" name="Picture 2" descr="C:\Documents and Settings\KKeith\Local Settings\Temporary Internet Files\Content.IE5\G3WQSQQJ\MC900383516[1].wmf"/>
          <p:cNvPicPr>
            <a:picLocks noChangeAspect="1" noChangeArrowheads="1"/>
          </p:cNvPicPr>
          <p:nvPr/>
        </p:nvPicPr>
        <p:blipFill>
          <a:blip r:embed="rId2" cstate="print"/>
          <a:srcRect/>
          <a:stretch>
            <a:fillRect/>
          </a:stretch>
        </p:blipFill>
        <p:spPr bwMode="auto">
          <a:xfrm>
            <a:off x="1219200" y="609600"/>
            <a:ext cx="1189177" cy="1483315"/>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l"/>
            <a:r>
              <a:rPr lang="en-US" dirty="0" smtClean="0"/>
              <a:t>		 What is unique</a:t>
            </a:r>
            <a:br>
              <a:rPr lang="en-US" dirty="0" smtClean="0"/>
            </a:br>
            <a:r>
              <a:rPr lang="en-US" dirty="0" smtClean="0"/>
              <a:t>		 to servant leadership</a:t>
            </a:r>
            <a:endParaRPr lang="en-US" dirty="0"/>
          </a:p>
        </p:txBody>
      </p:sp>
      <p:sp>
        <p:nvSpPr>
          <p:cNvPr id="3" name="Content Placeholder 2"/>
          <p:cNvSpPr>
            <a:spLocks noGrp="1"/>
          </p:cNvSpPr>
          <p:nvPr>
            <p:ph idx="1"/>
          </p:nvPr>
        </p:nvSpPr>
        <p:spPr>
          <a:xfrm>
            <a:off x="457200" y="1905000"/>
            <a:ext cx="8229600" cy="4221163"/>
          </a:xfrm>
        </p:spPr>
        <p:txBody>
          <a:bodyPr/>
          <a:lstStyle/>
          <a:p>
            <a:r>
              <a:rPr lang="en-US" dirty="0" smtClean="0"/>
              <a:t>Based on the views of scholars, the elements that are most unique to servant leadership compared with other theories are</a:t>
            </a:r>
          </a:p>
          <a:p>
            <a:pPr lvl="1"/>
            <a:r>
              <a:rPr lang="en-US" dirty="0" smtClean="0"/>
              <a:t>the moral component</a:t>
            </a:r>
          </a:p>
          <a:p>
            <a:pPr lvl="1"/>
            <a:r>
              <a:rPr lang="en-US" dirty="0" smtClean="0"/>
              <a:t>the focus on serving followers for their own good, not just the good of the organization, and forming long-term relationships with followers, encouraging their growth and development so that over time they may reach their fullest potential</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26</a:t>
            </a:fld>
            <a:endParaRPr lang="en-US"/>
          </a:p>
        </p:txBody>
      </p:sp>
      <p:pic>
        <p:nvPicPr>
          <p:cNvPr id="5" name="Picture 4" descr="leaflogo.jpg"/>
          <p:cNvPicPr>
            <a:picLocks noChangeAspect="1"/>
          </p:cNvPicPr>
          <p:nvPr/>
        </p:nvPicPr>
        <p:blipFill>
          <a:blip r:embed="rId2" cstate="print"/>
          <a:stretch>
            <a:fillRect/>
          </a:stretch>
        </p:blipFill>
        <p:spPr>
          <a:xfrm>
            <a:off x="1219200" y="457200"/>
            <a:ext cx="990600" cy="1128993"/>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219200"/>
          </a:xfrm>
        </p:spPr>
        <p:txBody>
          <a:bodyPr/>
          <a:lstStyle/>
          <a:p>
            <a:pPr algn="l"/>
            <a:r>
              <a:rPr lang="en-US" dirty="0" smtClean="0"/>
              <a:t>		  What is unique</a:t>
            </a:r>
            <a:br>
              <a:rPr lang="en-US" dirty="0" smtClean="0"/>
            </a:br>
            <a:r>
              <a:rPr lang="en-US" dirty="0" smtClean="0"/>
              <a:t>		  to servant leadership</a:t>
            </a:r>
            <a:endParaRPr lang="en-US" dirty="0"/>
          </a:p>
        </p:txBody>
      </p:sp>
      <p:sp>
        <p:nvSpPr>
          <p:cNvPr id="3" name="Content Placeholder 2"/>
          <p:cNvSpPr>
            <a:spLocks noGrp="1"/>
          </p:cNvSpPr>
          <p:nvPr>
            <p:ph idx="1"/>
          </p:nvPr>
        </p:nvSpPr>
        <p:spPr>
          <a:xfrm>
            <a:off x="457200" y="2286000"/>
            <a:ext cx="8229600" cy="3840163"/>
          </a:xfrm>
        </p:spPr>
        <p:txBody>
          <a:bodyPr/>
          <a:lstStyle/>
          <a:p>
            <a:pPr lvl="1"/>
            <a:r>
              <a:rPr lang="en-US" sz="3400" dirty="0" smtClean="0"/>
              <a:t>concern with the success of all stakeholders, broadly defined—employees, customers, business partners, communities, and society as a whole—including those who are the least privileged; and</a:t>
            </a:r>
          </a:p>
          <a:p>
            <a:pPr lvl="1"/>
            <a:r>
              <a:rPr lang="en-US" sz="3400" dirty="0" smtClean="0"/>
              <a:t>self-reflection, as a counter to the leader’s hubris.  </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27</a:t>
            </a:fld>
            <a:endParaRPr lang="en-US"/>
          </a:p>
        </p:txBody>
      </p:sp>
      <p:pic>
        <p:nvPicPr>
          <p:cNvPr id="5" name="Picture 4" descr="leaflogo.jpg"/>
          <p:cNvPicPr>
            <a:picLocks noChangeAspect="1"/>
          </p:cNvPicPr>
          <p:nvPr/>
        </p:nvPicPr>
        <p:blipFill>
          <a:blip r:embed="rId2" cstate="print"/>
          <a:stretch>
            <a:fillRect/>
          </a:stretch>
        </p:blipFill>
        <p:spPr>
          <a:xfrm>
            <a:off x="1143000" y="838200"/>
            <a:ext cx="990600" cy="1128993"/>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25562"/>
          </a:xfrm>
        </p:spPr>
        <p:txBody>
          <a:bodyPr/>
          <a:lstStyle/>
          <a:p>
            <a:pPr algn="l"/>
            <a:r>
              <a:rPr lang="en-US" dirty="0" smtClean="0"/>
              <a:t>	      Dirk van </a:t>
            </a:r>
            <a:r>
              <a:rPr lang="en-US" dirty="0" err="1" smtClean="0"/>
              <a:t>Dierendonck</a:t>
            </a:r>
            <a:r>
              <a:rPr lang="en-US" dirty="0" smtClean="0"/>
              <a:t>:</a:t>
            </a:r>
            <a:br>
              <a:rPr lang="en-US" dirty="0" smtClean="0"/>
            </a:br>
            <a:r>
              <a:rPr lang="en-US" dirty="0" smtClean="0"/>
              <a:t>	      Comparing theories</a:t>
            </a:r>
            <a:endParaRPr lang="en-US" dirty="0"/>
          </a:p>
        </p:txBody>
      </p:sp>
      <p:sp>
        <p:nvSpPr>
          <p:cNvPr id="3" name="Content Placeholder 2"/>
          <p:cNvSpPr>
            <a:spLocks noGrp="1"/>
          </p:cNvSpPr>
          <p:nvPr>
            <p:ph idx="1"/>
          </p:nvPr>
        </p:nvSpPr>
        <p:spPr>
          <a:xfrm>
            <a:off x="457200" y="2057400"/>
            <a:ext cx="8229600" cy="4221163"/>
          </a:xfrm>
        </p:spPr>
        <p:txBody>
          <a:bodyPr/>
          <a:lstStyle/>
          <a:p>
            <a:r>
              <a:rPr lang="en-US" sz="3400" dirty="0" smtClean="0"/>
              <a:t>Van </a:t>
            </a:r>
            <a:r>
              <a:rPr lang="en-US" sz="3400" dirty="0" err="1" smtClean="0"/>
              <a:t>Dierendonck</a:t>
            </a:r>
            <a:r>
              <a:rPr lang="en-US" sz="3400" dirty="0" smtClean="0"/>
              <a:t> studied seven leadership theories that revealed the most overlap with servant leadership:</a:t>
            </a:r>
          </a:p>
          <a:p>
            <a:pPr lvl="1"/>
            <a:r>
              <a:rPr lang="en-US" sz="3400" dirty="0" smtClean="0"/>
              <a:t>transformational leadership, authentic leadership, ethical leadership, Level 5 leadership, empowering leadership, spiritual leadership, and self-sacrificing leadership.</a:t>
            </a:r>
          </a:p>
          <a:p>
            <a:pPr>
              <a:buNone/>
            </a:pP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28</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533400"/>
            <a:ext cx="812800" cy="12192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lstStyle/>
          <a:p>
            <a:r>
              <a:rPr lang="en-US" dirty="0" smtClean="0"/>
              <a:t>      Dirk van </a:t>
            </a:r>
            <a:r>
              <a:rPr lang="en-US" dirty="0" err="1" smtClean="0"/>
              <a:t>Dierendonck</a:t>
            </a:r>
            <a:r>
              <a:rPr lang="en-US" dirty="0" smtClean="0"/>
              <a:t>:</a:t>
            </a:r>
            <a:br>
              <a:rPr lang="en-US" dirty="0" smtClean="0"/>
            </a:br>
            <a:r>
              <a:rPr lang="en-US" dirty="0" smtClean="0"/>
              <a:t>Comparing theories</a:t>
            </a:r>
            <a:endParaRPr lang="en-US" dirty="0"/>
          </a:p>
        </p:txBody>
      </p:sp>
      <p:sp>
        <p:nvSpPr>
          <p:cNvPr id="3" name="Content Placeholder 2"/>
          <p:cNvSpPr>
            <a:spLocks noGrp="1"/>
          </p:cNvSpPr>
          <p:nvPr>
            <p:ph idx="1"/>
          </p:nvPr>
        </p:nvSpPr>
        <p:spPr>
          <a:xfrm>
            <a:off x="457200" y="2133600"/>
            <a:ext cx="8229600" cy="4221163"/>
          </a:xfrm>
        </p:spPr>
        <p:txBody>
          <a:bodyPr/>
          <a:lstStyle/>
          <a:p>
            <a:r>
              <a:rPr lang="en-US" sz="3400" dirty="0" smtClean="0"/>
              <a:t>Van Dierendonck concluded that none of the seven theories incorporates all six characteristics of servant leadership, which puts servant leadership in a unique position.</a:t>
            </a:r>
          </a:p>
          <a:p>
            <a:r>
              <a:rPr lang="en-US" sz="3400" dirty="0" smtClean="0"/>
              <a:t>Additionally, servant leadership theory distinctly specifies a combined motivation to become a leader with a need to serve that is at the foundation of these behaviors.</a:t>
            </a: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29</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533400"/>
            <a:ext cx="812800" cy="1219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648200"/>
            <a:ext cx="8229600" cy="1249363"/>
          </a:xfrm>
        </p:spPr>
        <p:txBody>
          <a:bodyPr/>
          <a:lstStyle/>
          <a:p>
            <a:pPr algn="ctr">
              <a:buFont typeface="Wingdings" pitchFamily="-106" charset="2"/>
              <a:buNone/>
              <a:defRPr/>
            </a:pPr>
            <a:r>
              <a:rPr lang="en-US" sz="4400" b="1" dirty="0" smtClean="0"/>
              <a:t>The Modern Context</a:t>
            </a:r>
            <a:endParaRPr lang="en-US" sz="4400" b="1" dirty="0"/>
          </a:p>
        </p:txBody>
      </p:sp>
      <p:sp>
        <p:nvSpPr>
          <p:cNvPr id="10244" name="Slide Number Placeholder 3"/>
          <p:cNvSpPr>
            <a:spLocks noGrp="1"/>
          </p:cNvSpPr>
          <p:nvPr>
            <p:ph type="sldNum" sz="quarter" idx="11"/>
          </p:nvPr>
        </p:nvSpPr>
        <p:spPr>
          <a:noFill/>
        </p:spPr>
        <p:txBody>
          <a:bodyPr/>
          <a:lstStyle/>
          <a:p>
            <a:fld id="{3D9104CB-66D1-4EF5-9100-6677AAC2A48C}" type="slidenum">
              <a:rPr lang="en-US" smtClean="0"/>
              <a:pPr/>
              <a:t>3</a:t>
            </a:fld>
            <a:endParaRPr lang="en-US" smtClean="0"/>
          </a:p>
        </p:txBody>
      </p:sp>
      <p:pic>
        <p:nvPicPr>
          <p:cNvPr id="10245" name="Picture 4" descr="leaflogo.jpg"/>
          <p:cNvPicPr>
            <a:picLocks noChangeAspect="1"/>
          </p:cNvPicPr>
          <p:nvPr/>
        </p:nvPicPr>
        <p:blipFill>
          <a:blip r:embed="rId2" cstate="print"/>
          <a:srcRect/>
          <a:stretch>
            <a:fillRect/>
          </a:stretch>
        </p:blipFill>
        <p:spPr bwMode="auto">
          <a:xfrm>
            <a:off x="3200400" y="1447800"/>
            <a:ext cx="2435225" cy="2774950"/>
          </a:xfrm>
          <a:prstGeom prst="rect">
            <a:avLst/>
          </a:prstGeom>
          <a:noFill/>
          <a:ln w="9525">
            <a:noFill/>
            <a:miter lim="800000"/>
            <a:headEnd/>
            <a:tailEnd/>
          </a:ln>
        </p:spPr>
      </p:pic>
    </p:spTree>
    <p:extLst>
      <p:ext uri="{BB962C8B-B14F-4D97-AF65-F5344CB8AC3E}">
        <p14:creationId xmlns:p14="http://schemas.microsoft.com/office/powerpoint/2010/main" val="1042421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l"/>
            <a:r>
              <a:rPr lang="en-US" dirty="0" smtClean="0"/>
              <a:t>		Greenleaf vs. Scholars</a:t>
            </a:r>
            <a:endParaRPr lang="en-US" dirty="0"/>
          </a:p>
        </p:txBody>
      </p:sp>
      <p:sp>
        <p:nvSpPr>
          <p:cNvPr id="3" name="Content Placeholder 2"/>
          <p:cNvSpPr>
            <a:spLocks noGrp="1"/>
          </p:cNvSpPr>
          <p:nvPr>
            <p:ph idx="1"/>
          </p:nvPr>
        </p:nvSpPr>
        <p:spPr>
          <a:xfrm>
            <a:off x="457200" y="1828800"/>
            <a:ext cx="8229600" cy="4525963"/>
          </a:xfrm>
        </p:spPr>
        <p:txBody>
          <a:bodyPr/>
          <a:lstStyle/>
          <a:p>
            <a:r>
              <a:rPr lang="en-US" sz="3400" dirty="0" smtClean="0"/>
              <a:t>Greenleaf proposed a philosophy, characteristics, and practices—not a theory</a:t>
            </a:r>
          </a:p>
          <a:p>
            <a:r>
              <a:rPr lang="en-US" sz="3400" dirty="0" smtClean="0"/>
              <a:t>Scholars study leaders and followers</a:t>
            </a:r>
          </a:p>
          <a:p>
            <a:r>
              <a:rPr lang="en-US" sz="3400" dirty="0" smtClean="0"/>
              <a:t>Greenleaf’s writings are about leaders who work closely with their colleagues, deliver services to their customers, and benefit society at large</a:t>
            </a:r>
          </a:p>
          <a:p>
            <a:r>
              <a:rPr lang="en-US" sz="3400" dirty="0" err="1" smtClean="0"/>
              <a:t>Leaders</a:t>
            </a:r>
            <a:r>
              <a:rPr lang="en-US" sz="3400" dirty="0" err="1" smtClean="0">
                <a:sym typeface="Wingdings" pitchFamily="2" charset="2"/>
              </a:rPr>
              <a:t>ColleaguesCustomersSociety</a:t>
            </a:r>
            <a:r>
              <a:rPr lang="en-US" sz="3400" dirty="0" smtClean="0"/>
              <a:t> </a:t>
            </a:r>
            <a:r>
              <a:rPr lang="en-US" dirty="0" smtClean="0"/>
              <a:t>  </a:t>
            </a:r>
            <a:endParaRPr lang="en-US" dirty="0"/>
          </a:p>
        </p:txBody>
      </p:sp>
      <p:sp>
        <p:nvSpPr>
          <p:cNvPr id="4" name="Slide Number Placeholder 3"/>
          <p:cNvSpPr>
            <a:spLocks noGrp="1"/>
          </p:cNvSpPr>
          <p:nvPr>
            <p:ph type="sldNum" sz="quarter" idx="11"/>
          </p:nvPr>
        </p:nvSpPr>
        <p:spPr>
          <a:xfrm>
            <a:off x="6629400" y="6172200"/>
            <a:ext cx="2133600" cy="476250"/>
          </a:xfrm>
        </p:spPr>
        <p:txBody>
          <a:bodyPr/>
          <a:lstStyle/>
          <a:p>
            <a:pPr>
              <a:defRPr/>
            </a:pPr>
            <a:fld id="{46F55E5A-06A1-4024-92E3-E37A303B06C1}" type="slidenum">
              <a:rPr lang="en-US" smtClean="0"/>
              <a:pPr>
                <a:defRPr/>
              </a:pPr>
              <a:t>30</a:t>
            </a:fld>
            <a:endParaRPr lang="en-US"/>
          </a:p>
        </p:txBody>
      </p:sp>
      <p:pic>
        <p:nvPicPr>
          <p:cNvPr id="5" name="Picture 4" descr="Greenleaf 13.jpg"/>
          <p:cNvPicPr>
            <a:picLocks noChangeAspect="1"/>
          </p:cNvPicPr>
          <p:nvPr/>
        </p:nvPicPr>
        <p:blipFill>
          <a:blip r:embed="rId2" cstate="print"/>
          <a:stretch>
            <a:fillRect/>
          </a:stretch>
        </p:blipFill>
        <p:spPr>
          <a:xfrm>
            <a:off x="1066800" y="533400"/>
            <a:ext cx="1143000" cy="1008839"/>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38600"/>
            <a:ext cx="8229600" cy="2087563"/>
          </a:xfrm>
        </p:spPr>
        <p:txBody>
          <a:bodyPr/>
          <a:lstStyle/>
          <a:p>
            <a:pPr algn="ctr">
              <a:buFont typeface="Wingdings" pitchFamily="-106" charset="2"/>
              <a:buNone/>
              <a:defRPr/>
            </a:pPr>
            <a:endParaRPr lang="en-US" sz="4400" b="1" dirty="0" smtClean="0"/>
          </a:p>
          <a:p>
            <a:pPr algn="ctr">
              <a:buFont typeface="Wingdings" pitchFamily="-106" charset="2"/>
              <a:buNone/>
              <a:defRPr/>
            </a:pPr>
            <a:r>
              <a:rPr lang="en-US" sz="4400" b="1" dirty="0" smtClean="0"/>
              <a:t>Servant </a:t>
            </a:r>
            <a:r>
              <a:rPr lang="en-US" sz="4800" b="1" dirty="0" smtClean="0"/>
              <a:t>Leadership</a:t>
            </a:r>
            <a:r>
              <a:rPr lang="en-US" sz="4400" b="1" dirty="0" smtClean="0"/>
              <a:t> Is Effective</a:t>
            </a:r>
            <a:endParaRPr lang="en-US" sz="4400" b="1" dirty="0"/>
          </a:p>
        </p:txBody>
      </p:sp>
      <p:sp>
        <p:nvSpPr>
          <p:cNvPr id="14340" name="Slide Number Placeholder 3"/>
          <p:cNvSpPr>
            <a:spLocks noGrp="1"/>
          </p:cNvSpPr>
          <p:nvPr>
            <p:ph type="sldNum" sz="quarter" idx="11"/>
          </p:nvPr>
        </p:nvSpPr>
        <p:spPr>
          <a:noFill/>
        </p:spPr>
        <p:txBody>
          <a:bodyPr/>
          <a:lstStyle/>
          <a:p>
            <a:fld id="{E80E7F4D-9472-42F5-977E-38A5D549D82F}" type="slidenum">
              <a:rPr lang="en-US" smtClean="0"/>
              <a:pPr/>
              <a:t>31</a:t>
            </a:fld>
            <a:endParaRPr lang="en-US" smtClean="0"/>
          </a:p>
        </p:txBody>
      </p:sp>
      <p:pic>
        <p:nvPicPr>
          <p:cNvPr id="7" name="Picture 4" descr="leaflogo.jpg"/>
          <p:cNvPicPr>
            <a:picLocks noChangeAspect="1"/>
          </p:cNvPicPr>
          <p:nvPr/>
        </p:nvPicPr>
        <p:blipFill>
          <a:blip r:embed="rId2" cstate="print"/>
          <a:srcRect/>
          <a:stretch>
            <a:fillRect/>
          </a:stretch>
        </p:blipFill>
        <p:spPr bwMode="auto">
          <a:xfrm>
            <a:off x="3276600" y="1676400"/>
            <a:ext cx="2435225" cy="277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1066800"/>
          </a:xfrm>
        </p:spPr>
        <p:txBody>
          <a:bodyPr/>
          <a:lstStyle/>
          <a:p>
            <a:r>
              <a:rPr lang="en-US" dirty="0" smtClean="0"/>
              <a:t>		   What servant 				 leadership is </a:t>
            </a:r>
            <a:r>
              <a:rPr lang="en-US" i="1" dirty="0" smtClean="0"/>
              <a:t>not</a:t>
            </a:r>
            <a:endParaRPr lang="en-US" i="1" dirty="0"/>
          </a:p>
        </p:txBody>
      </p:sp>
      <p:sp>
        <p:nvSpPr>
          <p:cNvPr id="3" name="Content Placeholder 2"/>
          <p:cNvSpPr>
            <a:spLocks noGrp="1"/>
          </p:cNvSpPr>
          <p:nvPr>
            <p:ph idx="1"/>
          </p:nvPr>
        </p:nvSpPr>
        <p:spPr>
          <a:xfrm>
            <a:off x="457200" y="2286000"/>
            <a:ext cx="8229600" cy="3810000"/>
          </a:xfrm>
        </p:spPr>
        <p:txBody>
          <a:bodyPr/>
          <a:lstStyle/>
          <a:p>
            <a:r>
              <a:rPr lang="en-US" sz="3500" dirty="0" smtClean="0"/>
              <a:t>It is not </a:t>
            </a:r>
            <a:r>
              <a:rPr lang="en-US" sz="3500" i="1" dirty="0" smtClean="0"/>
              <a:t>soft</a:t>
            </a:r>
            <a:r>
              <a:rPr lang="en-US" sz="3500" dirty="0" smtClean="0"/>
              <a:t>—the servant-leader can make hard decisions (but the decisions are made to serve others, not to gain personal power)</a:t>
            </a:r>
          </a:p>
          <a:p>
            <a:r>
              <a:rPr lang="en-US" sz="3500" dirty="0" smtClean="0"/>
              <a:t>It is not about </a:t>
            </a:r>
            <a:r>
              <a:rPr lang="en-US" sz="3500" i="1" dirty="0" smtClean="0"/>
              <a:t>a single style</a:t>
            </a:r>
            <a:r>
              <a:rPr lang="en-US" sz="3500" dirty="0" smtClean="0"/>
              <a:t> of leading– the servant-leader uses whatever style is needed to effectively address each person or situation</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32</a:t>
            </a:fld>
            <a:endParaRPr lang="en-US"/>
          </a:p>
        </p:txBody>
      </p:sp>
      <p:pic>
        <p:nvPicPr>
          <p:cNvPr id="5" name="Picture 4" descr="warning sign.PNG"/>
          <p:cNvPicPr>
            <a:picLocks noChangeAspect="1"/>
          </p:cNvPicPr>
          <p:nvPr/>
        </p:nvPicPr>
        <p:blipFill>
          <a:blip r:embed="rId2" cstate="print"/>
          <a:stretch>
            <a:fillRect/>
          </a:stretch>
        </p:blipFill>
        <p:spPr>
          <a:xfrm>
            <a:off x="1295400" y="838200"/>
            <a:ext cx="1219200" cy="1219200"/>
          </a:xfrm>
          <a:prstGeom prst="rect">
            <a:avLst/>
          </a:prstGeom>
        </p:spPr>
      </p:pic>
    </p:spTree>
    <p:extLst>
      <p:ext uri="{BB962C8B-B14F-4D97-AF65-F5344CB8AC3E}">
        <p14:creationId xmlns:p14="http://schemas.microsoft.com/office/powerpoint/2010/main" val="27909146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295400"/>
          </a:xfrm>
        </p:spPr>
        <p:txBody>
          <a:bodyPr/>
          <a:lstStyle/>
          <a:p>
            <a:r>
              <a:rPr lang="en-US" dirty="0" smtClean="0"/>
              <a:t>		   Servant-leaders get			two kinds of results</a:t>
            </a:r>
            <a:endParaRPr lang="en-US" dirty="0"/>
          </a:p>
        </p:txBody>
      </p:sp>
      <p:sp>
        <p:nvSpPr>
          <p:cNvPr id="3" name="Content Placeholder 2"/>
          <p:cNvSpPr>
            <a:spLocks noGrp="1"/>
          </p:cNvSpPr>
          <p:nvPr>
            <p:ph idx="1"/>
          </p:nvPr>
        </p:nvSpPr>
        <p:spPr>
          <a:xfrm>
            <a:off x="457200" y="1981200"/>
            <a:ext cx="8229600" cy="4144963"/>
          </a:xfrm>
        </p:spPr>
        <p:txBody>
          <a:bodyPr/>
          <a:lstStyle/>
          <a:p>
            <a:r>
              <a:rPr lang="en-US" sz="3400" dirty="0" smtClean="0"/>
              <a:t>They obtain the resources to continue and if possible expand the work of the organization (e.g., a profit or surplus)</a:t>
            </a:r>
          </a:p>
          <a:p>
            <a:pPr lvl="2"/>
            <a:r>
              <a:rPr lang="en-US" sz="3400" dirty="0" smtClean="0"/>
              <a:t>This is an organizational </a:t>
            </a:r>
            <a:r>
              <a:rPr lang="en-US" sz="3400" i="1" dirty="0" smtClean="0"/>
              <a:t>need</a:t>
            </a:r>
          </a:p>
          <a:p>
            <a:r>
              <a:rPr lang="en-US" sz="3400" dirty="0" smtClean="0"/>
              <a:t>They serve their colleagues and customers, and make the world a better place</a:t>
            </a:r>
          </a:p>
          <a:p>
            <a:pPr lvl="2"/>
            <a:r>
              <a:rPr lang="en-US" sz="3400" dirty="0" smtClean="0"/>
              <a:t>This is the organization’s </a:t>
            </a:r>
            <a:r>
              <a:rPr lang="en-US" sz="3400" i="1" dirty="0" smtClean="0"/>
              <a:t>purpose</a:t>
            </a:r>
          </a:p>
          <a:p>
            <a:pPr>
              <a:buNone/>
            </a:pP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33</a:t>
            </a:fld>
            <a:endParaRPr lang="en-US" dirty="0"/>
          </a:p>
        </p:txBody>
      </p:sp>
      <p:pic>
        <p:nvPicPr>
          <p:cNvPr id="5" name="Picture 4" descr="upward arrow.JPG"/>
          <p:cNvPicPr>
            <a:picLocks noChangeAspect="1"/>
          </p:cNvPicPr>
          <p:nvPr/>
        </p:nvPicPr>
        <p:blipFill>
          <a:blip r:embed="rId2" cstate="print"/>
          <a:stretch>
            <a:fillRect/>
          </a:stretch>
        </p:blipFill>
        <p:spPr>
          <a:xfrm>
            <a:off x="990600" y="457200"/>
            <a:ext cx="1676400" cy="125730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19200"/>
          </a:xfrm>
        </p:spPr>
        <p:txBody>
          <a:bodyPr/>
          <a:lstStyle/>
          <a:p>
            <a:pPr algn="l"/>
            <a:r>
              <a:rPr lang="en-US" dirty="0" smtClean="0"/>
              <a:t>	  		</a:t>
            </a:r>
            <a:endParaRPr lang="en-US" dirty="0"/>
          </a:p>
        </p:txBody>
      </p:sp>
      <p:sp>
        <p:nvSpPr>
          <p:cNvPr id="3" name="Content Placeholder 2"/>
          <p:cNvSpPr>
            <a:spLocks noGrp="1"/>
          </p:cNvSpPr>
          <p:nvPr>
            <p:ph idx="1"/>
          </p:nvPr>
        </p:nvSpPr>
        <p:spPr>
          <a:xfrm>
            <a:off x="457200" y="1981200"/>
            <a:ext cx="8229600" cy="4343400"/>
          </a:xfrm>
        </p:spPr>
        <p:txBody>
          <a:bodyPr/>
          <a:lstStyle/>
          <a:p>
            <a:r>
              <a:rPr lang="en-US" sz="3600" dirty="0" smtClean="0"/>
              <a:t>“High-commitment high-performance CEOs understand that being part of an enterprise that is helping to create a better world unleashes the commitment and energy of their people.”</a:t>
            </a:r>
            <a:r>
              <a:rPr lang="en-US" dirty="0" smtClean="0"/>
              <a:t> </a:t>
            </a:r>
          </a:p>
          <a:p>
            <a:pPr lvl="2"/>
            <a:r>
              <a:rPr lang="en-US" sz="3000" dirty="0" smtClean="0"/>
              <a:t>“The Uncompromising Leader,” July-August 2008, by </a:t>
            </a:r>
            <a:r>
              <a:rPr lang="en-US" sz="3000" dirty="0" err="1" smtClean="0"/>
              <a:t>Eisenstat</a:t>
            </a:r>
            <a:r>
              <a:rPr lang="en-US" sz="3000" dirty="0" smtClean="0"/>
              <a:t>, Beer, Foote, </a:t>
            </a:r>
            <a:r>
              <a:rPr lang="en-US" sz="3000" dirty="0" err="1" smtClean="0"/>
              <a:t>Fredberg</a:t>
            </a:r>
            <a:r>
              <a:rPr lang="en-US" sz="3000" dirty="0" smtClean="0"/>
              <a:t>, </a:t>
            </a:r>
            <a:r>
              <a:rPr lang="en-US" sz="3000" dirty="0" err="1" smtClean="0"/>
              <a:t>Norrgren</a:t>
            </a:r>
            <a:endParaRPr lang="en-US" sz="3000" dirty="0" smtClean="0"/>
          </a:p>
          <a:p>
            <a:pPr lvl="1">
              <a:buNone/>
            </a:pPr>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34</a:t>
            </a:fld>
            <a:endParaRPr lang="en-US"/>
          </a:p>
        </p:txBody>
      </p:sp>
      <p:pic>
        <p:nvPicPr>
          <p:cNvPr id="6" name="Picture 5" descr="harvard business review logo1.jpg"/>
          <p:cNvPicPr>
            <a:picLocks noChangeAspect="1"/>
          </p:cNvPicPr>
          <p:nvPr/>
        </p:nvPicPr>
        <p:blipFill>
          <a:blip r:embed="rId2" cstate="print"/>
          <a:stretch>
            <a:fillRect/>
          </a:stretch>
        </p:blipFill>
        <p:spPr>
          <a:xfrm>
            <a:off x="2819400" y="533400"/>
            <a:ext cx="3048000" cy="118110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rrowheads="1"/>
          </p:cNvSpPr>
          <p:nvPr>
            <p:ph type="title"/>
          </p:nvPr>
        </p:nvSpPr>
        <p:spPr>
          <a:xfrm>
            <a:off x="533400" y="381000"/>
            <a:ext cx="8153400" cy="838200"/>
          </a:xfrm>
        </p:spPr>
        <p:txBody>
          <a:bodyPr/>
          <a:lstStyle/>
          <a:p>
            <a:pPr algn="l" eaLnBrk="1" hangingPunct="1">
              <a:defRPr/>
            </a:pPr>
            <a:r>
              <a:rPr lang="en-US" sz="3600" dirty="0" smtClean="0"/>
              <a:t>  	     Key Practices of Servant-Leaders</a:t>
            </a:r>
          </a:p>
        </p:txBody>
      </p:sp>
      <p:sp>
        <p:nvSpPr>
          <p:cNvPr id="96259" name="Rectangle 3"/>
          <p:cNvSpPr>
            <a:spLocks noGrp="1" noChangeArrowheads="1"/>
          </p:cNvSpPr>
          <p:nvPr>
            <p:ph type="body" sz="half" idx="1"/>
          </p:nvPr>
        </p:nvSpPr>
        <p:spPr>
          <a:xfrm>
            <a:off x="457200" y="1524000"/>
            <a:ext cx="8001000" cy="4602163"/>
          </a:xfrm>
        </p:spPr>
        <p:txBody>
          <a:bodyPr/>
          <a:lstStyle/>
          <a:p>
            <a:pPr eaLnBrk="1" hangingPunct="1">
              <a:lnSpc>
                <a:spcPct val="90000"/>
              </a:lnSpc>
              <a:defRPr/>
            </a:pPr>
            <a:r>
              <a:rPr lang="en-US" sz="3600" dirty="0" smtClean="0"/>
              <a:t>Self-Awareness</a:t>
            </a:r>
          </a:p>
          <a:p>
            <a:pPr eaLnBrk="1" hangingPunct="1">
              <a:lnSpc>
                <a:spcPct val="90000"/>
              </a:lnSpc>
              <a:defRPr/>
            </a:pPr>
            <a:r>
              <a:rPr lang="en-US" sz="3600" dirty="0" smtClean="0"/>
              <a:t>Listening</a:t>
            </a:r>
          </a:p>
          <a:p>
            <a:pPr eaLnBrk="1" hangingPunct="1">
              <a:lnSpc>
                <a:spcPct val="90000"/>
              </a:lnSpc>
              <a:defRPr/>
            </a:pPr>
            <a:r>
              <a:rPr lang="en-US" sz="3600" dirty="0" smtClean="0"/>
              <a:t>Changing the pyramid</a:t>
            </a:r>
          </a:p>
          <a:p>
            <a:pPr eaLnBrk="1" hangingPunct="1">
              <a:lnSpc>
                <a:spcPct val="90000"/>
              </a:lnSpc>
              <a:defRPr/>
            </a:pPr>
            <a:r>
              <a:rPr lang="en-US" sz="3600" dirty="0" smtClean="0"/>
              <a:t>Developing your colleagues</a:t>
            </a:r>
          </a:p>
          <a:p>
            <a:pPr eaLnBrk="1" hangingPunct="1">
              <a:lnSpc>
                <a:spcPct val="90000"/>
              </a:lnSpc>
              <a:defRPr/>
            </a:pPr>
            <a:r>
              <a:rPr lang="en-US" sz="3600" dirty="0" smtClean="0"/>
              <a:t>Coaching, not controlling</a:t>
            </a:r>
          </a:p>
          <a:p>
            <a:pPr eaLnBrk="1" hangingPunct="1">
              <a:lnSpc>
                <a:spcPct val="90000"/>
              </a:lnSpc>
              <a:defRPr/>
            </a:pPr>
            <a:r>
              <a:rPr lang="en-US" sz="3600" dirty="0" smtClean="0"/>
              <a:t>Unleashing the energy and intelligence of others</a:t>
            </a:r>
          </a:p>
          <a:p>
            <a:pPr eaLnBrk="1" hangingPunct="1">
              <a:lnSpc>
                <a:spcPct val="90000"/>
              </a:lnSpc>
              <a:defRPr/>
            </a:pPr>
            <a:r>
              <a:rPr lang="en-US" sz="3600" dirty="0" smtClean="0"/>
              <a:t>Foresight</a:t>
            </a:r>
          </a:p>
          <a:p>
            <a:pPr eaLnBrk="1" hangingPunct="1">
              <a:lnSpc>
                <a:spcPct val="90000"/>
              </a:lnSpc>
              <a:defRPr/>
            </a:pPr>
            <a:endParaRPr lang="en-US" sz="2800" dirty="0" smtClean="0"/>
          </a:p>
        </p:txBody>
      </p:sp>
      <p:sp>
        <p:nvSpPr>
          <p:cNvPr id="21509" name="Slide Number Placeholder 4"/>
          <p:cNvSpPr>
            <a:spLocks noGrp="1"/>
          </p:cNvSpPr>
          <p:nvPr>
            <p:ph type="sldNum" sz="quarter" idx="11"/>
          </p:nvPr>
        </p:nvSpPr>
        <p:spPr>
          <a:noFill/>
        </p:spPr>
        <p:txBody>
          <a:bodyPr/>
          <a:lstStyle/>
          <a:p>
            <a:fld id="{1958C3EF-5C98-4169-9A58-AA7C84815E59}" type="slidenum">
              <a:rPr lang="en-US" smtClean="0"/>
              <a:pPr/>
              <a:t>35</a:t>
            </a:fld>
            <a:endParaRPr lang="en-US" smtClean="0"/>
          </a:p>
        </p:txBody>
      </p:sp>
      <p:pic>
        <p:nvPicPr>
          <p:cNvPr id="7" name="Content Placeholder 6" descr="leaflogo.jpg"/>
          <p:cNvPicPr>
            <a:picLocks noGrp="1" noChangeAspect="1"/>
          </p:cNvPicPr>
          <p:nvPr>
            <p:ph sz="half" idx="2"/>
          </p:nvPr>
        </p:nvPicPr>
        <p:blipFill>
          <a:blip r:embed="rId2" cstate="print"/>
          <a:stretch>
            <a:fillRect/>
          </a:stretch>
        </p:blipFill>
        <p:spPr>
          <a:xfrm>
            <a:off x="1066800" y="381000"/>
            <a:ext cx="685800" cy="781611"/>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19600"/>
            <a:ext cx="8229600" cy="1477963"/>
          </a:xfrm>
        </p:spPr>
        <p:txBody>
          <a:bodyPr/>
          <a:lstStyle/>
          <a:p>
            <a:pPr algn="ctr">
              <a:buFont typeface="Wingdings" pitchFamily="-106" charset="2"/>
              <a:buNone/>
              <a:defRPr/>
            </a:pPr>
            <a:r>
              <a:rPr lang="en-US" sz="4000" b="1" dirty="0" smtClean="0"/>
              <a:t>Research on the Impacts of</a:t>
            </a:r>
          </a:p>
          <a:p>
            <a:pPr algn="ctr">
              <a:buFont typeface="Wingdings" pitchFamily="-106" charset="2"/>
              <a:buNone/>
              <a:defRPr/>
            </a:pPr>
            <a:r>
              <a:rPr lang="en-US" sz="4000" b="1" dirty="0" smtClean="0"/>
              <a:t>Servant Leadership in the Workplace</a:t>
            </a:r>
            <a:endParaRPr lang="en-US" sz="4000" b="1" dirty="0"/>
          </a:p>
        </p:txBody>
      </p:sp>
      <p:sp>
        <p:nvSpPr>
          <p:cNvPr id="10244" name="Slide Number Placeholder 3"/>
          <p:cNvSpPr>
            <a:spLocks noGrp="1"/>
          </p:cNvSpPr>
          <p:nvPr>
            <p:ph type="sldNum" sz="quarter" idx="11"/>
          </p:nvPr>
        </p:nvSpPr>
        <p:spPr>
          <a:noFill/>
        </p:spPr>
        <p:txBody>
          <a:bodyPr/>
          <a:lstStyle/>
          <a:p>
            <a:fld id="{3D9104CB-66D1-4EF5-9100-6677AAC2A48C}" type="slidenum">
              <a:rPr lang="en-US" smtClean="0"/>
              <a:pPr/>
              <a:t>36</a:t>
            </a:fld>
            <a:endParaRPr lang="en-US" smtClean="0"/>
          </a:p>
        </p:txBody>
      </p:sp>
      <p:pic>
        <p:nvPicPr>
          <p:cNvPr id="7" name="Picture 4" descr="leaflogo.jpg"/>
          <p:cNvPicPr>
            <a:picLocks noChangeAspect="1"/>
          </p:cNvPicPr>
          <p:nvPr/>
        </p:nvPicPr>
        <p:blipFill>
          <a:blip r:embed="rId2" cstate="print"/>
          <a:srcRect/>
          <a:stretch>
            <a:fillRect/>
          </a:stretch>
        </p:blipFill>
        <p:spPr bwMode="auto">
          <a:xfrm>
            <a:off x="3352800" y="1279525"/>
            <a:ext cx="2435225" cy="2774950"/>
          </a:xfrm>
          <a:prstGeom prst="rect">
            <a:avLst/>
          </a:prstGeom>
          <a:noFill/>
          <a:ln w="9525">
            <a:noFill/>
            <a:miter lim="800000"/>
            <a:headEnd/>
            <a:tailEnd/>
          </a:ln>
        </p:spPr>
      </p:pic>
    </p:spTree>
    <p:extLst>
      <p:ext uri="{BB962C8B-B14F-4D97-AF65-F5344CB8AC3E}">
        <p14:creationId xmlns:p14="http://schemas.microsoft.com/office/powerpoint/2010/main" val="25780834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295400"/>
          </a:xfrm>
        </p:spPr>
        <p:txBody>
          <a:bodyPr/>
          <a:lstStyle/>
          <a:p>
            <a:pPr algn="l"/>
            <a:r>
              <a:rPr lang="en-US" dirty="0" smtClean="0"/>
              <a:t>	          Building strong teams</a:t>
            </a:r>
            <a:endParaRPr lang="en-US" dirty="0"/>
          </a:p>
        </p:txBody>
      </p:sp>
      <p:sp>
        <p:nvSpPr>
          <p:cNvPr id="3" name="Content Placeholder 2"/>
          <p:cNvSpPr>
            <a:spLocks noGrp="1"/>
          </p:cNvSpPr>
          <p:nvPr>
            <p:ph idx="1"/>
          </p:nvPr>
        </p:nvSpPr>
        <p:spPr>
          <a:xfrm>
            <a:off x="457200" y="1981200"/>
            <a:ext cx="8229600" cy="4419600"/>
          </a:xfrm>
        </p:spPr>
        <p:txBody>
          <a:bodyPr/>
          <a:lstStyle/>
          <a:p>
            <a:r>
              <a:rPr lang="en-US" sz="3400" dirty="0" smtClean="0"/>
              <a:t>Servant-leaders gain team member trust and build long-term relationships</a:t>
            </a:r>
          </a:p>
          <a:p>
            <a:r>
              <a:rPr lang="en-US" sz="3400" dirty="0" smtClean="0"/>
              <a:t>Servant-leaders promote open and problem-driven communication within the team</a:t>
            </a:r>
          </a:p>
          <a:p>
            <a:r>
              <a:rPr lang="en-US" sz="3400" dirty="0" smtClean="0"/>
              <a:t>Servant-leaders cultivate personal integrity, and help team members to cooperate with and care about each other</a:t>
            </a:r>
          </a:p>
          <a:p>
            <a:pPr lvl="2"/>
            <a:r>
              <a:rPr lang="en-US" sz="2600" dirty="0" smtClean="0"/>
              <a:t>Dr. Robert Liden, University of Illinois at Chicago</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37</a:t>
            </a:fld>
            <a:endParaRPr lang="en-US"/>
          </a:p>
        </p:txBody>
      </p:sp>
      <p:pic>
        <p:nvPicPr>
          <p:cNvPr id="6" name="Picture 5" descr="three people meeting.WMF"/>
          <p:cNvPicPr>
            <a:picLocks noChangeAspect="1"/>
          </p:cNvPicPr>
          <p:nvPr/>
        </p:nvPicPr>
        <p:blipFill>
          <a:blip r:embed="rId2" cstate="print"/>
          <a:stretch>
            <a:fillRect/>
          </a:stretch>
        </p:blipFill>
        <p:spPr>
          <a:xfrm>
            <a:off x="838200" y="381000"/>
            <a:ext cx="1676400" cy="1334340"/>
          </a:xfrm>
          <a:prstGeom prst="rect">
            <a:avLst/>
          </a:prstGeom>
        </p:spPr>
      </p:pic>
    </p:spTree>
    <p:extLst>
      <p:ext uri="{BB962C8B-B14F-4D97-AF65-F5344CB8AC3E}">
        <p14:creationId xmlns:p14="http://schemas.microsoft.com/office/powerpoint/2010/main" val="2827974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219200"/>
          </a:xfrm>
        </p:spPr>
        <p:txBody>
          <a:bodyPr/>
          <a:lstStyle/>
          <a:p>
            <a:pPr algn="l"/>
            <a:r>
              <a:rPr lang="en-US" dirty="0" smtClean="0"/>
              <a:t>			Facilitating </a:t>
            </a:r>
            <a:br>
              <a:rPr lang="en-US" dirty="0" smtClean="0"/>
            </a:br>
            <a:r>
              <a:rPr lang="en-US" dirty="0" smtClean="0"/>
              <a:t>			effective teamwork</a:t>
            </a:r>
            <a:endParaRPr lang="en-US" dirty="0"/>
          </a:p>
        </p:txBody>
      </p:sp>
      <p:sp>
        <p:nvSpPr>
          <p:cNvPr id="3" name="Content Placeholder 2"/>
          <p:cNvSpPr>
            <a:spLocks noGrp="1"/>
          </p:cNvSpPr>
          <p:nvPr>
            <p:ph idx="1"/>
          </p:nvPr>
        </p:nvSpPr>
        <p:spPr>
          <a:xfrm>
            <a:off x="457200" y="2438400"/>
            <a:ext cx="8229600" cy="3962400"/>
          </a:xfrm>
        </p:spPr>
        <p:txBody>
          <a:bodyPr/>
          <a:lstStyle/>
          <a:p>
            <a:r>
              <a:rPr lang="en-US" sz="3600" dirty="0" smtClean="0"/>
              <a:t>Servant-leaders facilitate team confidence, affirming the strengths and potential of the team and providing development support</a:t>
            </a:r>
          </a:p>
          <a:p>
            <a:r>
              <a:rPr lang="en-US" sz="3600" dirty="0" smtClean="0"/>
              <a:t>Servant-leaders facilitate effective team  behaviors</a:t>
            </a:r>
          </a:p>
          <a:p>
            <a:pPr lvl="2"/>
            <a:r>
              <a:rPr lang="en-US" sz="3000" dirty="0" err="1" smtClean="0"/>
              <a:t>Hu</a:t>
            </a:r>
            <a:r>
              <a:rPr lang="en-US" sz="3000" dirty="0" smtClean="0"/>
              <a:t> &amp; Liden, </a:t>
            </a:r>
            <a:r>
              <a:rPr lang="en-US" sz="3000" i="1" dirty="0" smtClean="0"/>
              <a:t>Journal of Applied Psychology</a:t>
            </a:r>
            <a:r>
              <a:rPr lang="en-US" sz="3000" dirty="0" smtClean="0"/>
              <a:t>, 2011</a:t>
            </a:r>
          </a:p>
          <a:p>
            <a:pPr lvl="2"/>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38</a:t>
            </a:fld>
            <a:endParaRPr lang="en-US"/>
          </a:p>
        </p:txBody>
      </p:sp>
      <p:pic>
        <p:nvPicPr>
          <p:cNvPr id="6" name="Picture 5" descr="mountain woman.WMF"/>
          <p:cNvPicPr>
            <a:picLocks noChangeAspect="1"/>
          </p:cNvPicPr>
          <p:nvPr/>
        </p:nvPicPr>
        <p:blipFill>
          <a:blip r:embed="rId2" cstate="print"/>
          <a:stretch>
            <a:fillRect/>
          </a:stretch>
        </p:blipFill>
        <p:spPr>
          <a:xfrm>
            <a:off x="1447800" y="914400"/>
            <a:ext cx="1188537" cy="1143000"/>
          </a:xfrm>
          <a:prstGeom prst="rect">
            <a:avLst/>
          </a:prstGeom>
        </p:spPr>
      </p:pic>
    </p:spTree>
    <p:extLst>
      <p:ext uri="{BB962C8B-B14F-4D97-AF65-F5344CB8AC3E}">
        <p14:creationId xmlns:p14="http://schemas.microsoft.com/office/powerpoint/2010/main" val="25481769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25562"/>
          </a:xfrm>
        </p:spPr>
        <p:txBody>
          <a:bodyPr/>
          <a:lstStyle/>
          <a:p>
            <a:r>
              <a:rPr lang="en-US" dirty="0" smtClean="0"/>
              <a:t> 		   Enhancing performance</a:t>
            </a:r>
            <a:br>
              <a:rPr lang="en-US" dirty="0" smtClean="0"/>
            </a:br>
            <a:r>
              <a:rPr lang="en-US" dirty="0" smtClean="0"/>
              <a:t>     and commitment</a:t>
            </a:r>
            <a:endParaRPr lang="en-US" dirty="0"/>
          </a:p>
        </p:txBody>
      </p:sp>
      <p:sp>
        <p:nvSpPr>
          <p:cNvPr id="3" name="Content Placeholder 2"/>
          <p:cNvSpPr>
            <a:spLocks noGrp="1"/>
          </p:cNvSpPr>
          <p:nvPr>
            <p:ph idx="1"/>
          </p:nvPr>
        </p:nvSpPr>
        <p:spPr>
          <a:xfrm>
            <a:off x="381000" y="2057400"/>
            <a:ext cx="8229600" cy="4495800"/>
          </a:xfrm>
        </p:spPr>
        <p:txBody>
          <a:bodyPr/>
          <a:lstStyle/>
          <a:p>
            <a:r>
              <a:rPr lang="en-US" sz="3400" dirty="0" smtClean="0"/>
              <a:t>Servant leadership may enhance both job performance and commitment to the organization</a:t>
            </a:r>
          </a:p>
          <a:p>
            <a:r>
              <a:rPr lang="en-US" sz="3400" dirty="0" smtClean="0"/>
              <a:t>Servant-leaders may inspire followers to take an active role in serving the community in which the organization is embedded</a:t>
            </a:r>
          </a:p>
          <a:p>
            <a:pPr lvl="2"/>
            <a:r>
              <a:rPr lang="en-US" sz="3200" dirty="0" smtClean="0"/>
              <a:t>Liden , Wayne, Zhao &amp; Henderson, </a:t>
            </a:r>
            <a:r>
              <a:rPr lang="en-US" sz="3200" i="1" dirty="0" smtClean="0"/>
              <a:t>Leadership Quarterly</a:t>
            </a:r>
            <a:r>
              <a:rPr lang="en-US" sz="3200" dirty="0" smtClean="0"/>
              <a:t>, 2008</a:t>
            </a:r>
          </a:p>
          <a:p>
            <a:pPr lvl="2">
              <a:buNone/>
            </a:pPr>
            <a:endParaRPr lang="en-US" dirty="0" smtClean="0"/>
          </a:p>
          <a:p>
            <a:pPr lvl="2"/>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39</a:t>
            </a:fld>
            <a:endParaRPr lang="en-US"/>
          </a:p>
        </p:txBody>
      </p:sp>
      <p:pic>
        <p:nvPicPr>
          <p:cNvPr id="5" name="Picture 4" descr="man hiking stairs.WMF"/>
          <p:cNvPicPr>
            <a:picLocks noChangeAspect="1"/>
          </p:cNvPicPr>
          <p:nvPr/>
        </p:nvPicPr>
        <p:blipFill>
          <a:blip r:embed="rId2" cstate="print"/>
          <a:stretch>
            <a:fillRect/>
          </a:stretch>
        </p:blipFill>
        <p:spPr>
          <a:xfrm>
            <a:off x="1219200" y="457200"/>
            <a:ext cx="1143000" cy="1323983"/>
          </a:xfrm>
          <a:prstGeom prst="rect">
            <a:avLst/>
          </a:prstGeom>
        </p:spPr>
      </p:pic>
    </p:spTree>
    <p:extLst>
      <p:ext uri="{BB962C8B-B14F-4D97-AF65-F5344CB8AC3E}">
        <p14:creationId xmlns:p14="http://schemas.microsoft.com/office/powerpoint/2010/main" val="1377534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lstStyle/>
          <a:p>
            <a:r>
              <a:rPr lang="en-US" sz="3200" dirty="0" smtClean="0"/>
              <a:t/>
            </a:r>
            <a:br>
              <a:rPr lang="en-US" sz="3200" dirty="0" smtClean="0"/>
            </a:br>
            <a:r>
              <a:rPr lang="en-US" sz="3200" dirty="0" smtClean="0"/>
              <a:t>     			</a:t>
            </a:r>
            <a:r>
              <a:rPr lang="en-US" sz="4000" dirty="0" smtClean="0"/>
              <a:t>Robert K. Greenleaf</a:t>
            </a:r>
            <a:br>
              <a:rPr lang="en-US" sz="4000" dirty="0" smtClean="0"/>
            </a:br>
            <a:r>
              <a:rPr lang="en-US" sz="4000" dirty="0" smtClean="0"/>
              <a:t>   	(1904-1990)</a:t>
            </a:r>
            <a:r>
              <a:rPr lang="en-US" sz="3200" dirty="0" smtClean="0"/>
              <a:t/>
            </a:r>
            <a:br>
              <a:rPr lang="en-US" sz="3200" dirty="0" smtClean="0"/>
            </a:br>
            <a:r>
              <a:rPr lang="en-US" sz="3200" dirty="0" smtClean="0"/>
              <a:t>		   </a:t>
            </a:r>
            <a:endParaRPr lang="en-US" sz="3200" dirty="0"/>
          </a:p>
        </p:txBody>
      </p:sp>
      <p:sp>
        <p:nvSpPr>
          <p:cNvPr id="3" name="Content Placeholder 2"/>
          <p:cNvSpPr>
            <a:spLocks noGrp="1"/>
          </p:cNvSpPr>
          <p:nvPr>
            <p:ph idx="1"/>
          </p:nvPr>
        </p:nvSpPr>
        <p:spPr>
          <a:xfrm>
            <a:off x="457200" y="2362200"/>
            <a:ext cx="8229600" cy="4038600"/>
          </a:xfrm>
        </p:spPr>
        <p:txBody>
          <a:bodyPr/>
          <a:lstStyle/>
          <a:p>
            <a:r>
              <a:rPr lang="en-US" sz="3600" dirty="0" smtClean="0"/>
              <a:t>Worked for AT&amp; T for 38 years; eventually became Director of Management Research</a:t>
            </a:r>
          </a:p>
          <a:p>
            <a:r>
              <a:rPr lang="en-US" sz="3600" dirty="0" smtClean="0"/>
              <a:t>Launched the modern servant leadership movement with his essay, </a:t>
            </a:r>
            <a:r>
              <a:rPr lang="en-US" sz="3600" i="1" dirty="0" smtClean="0"/>
              <a:t>The Servant as Leader</a:t>
            </a:r>
            <a:r>
              <a:rPr lang="en-US" sz="3600" dirty="0" smtClean="0"/>
              <a:t>, published in 1970 after he retired</a:t>
            </a:r>
          </a:p>
          <a:p>
            <a:r>
              <a:rPr lang="en-US" sz="3600" dirty="0" smtClean="0"/>
              <a:t>Friend of Peter </a:t>
            </a:r>
            <a:r>
              <a:rPr lang="en-US" sz="3600" dirty="0" err="1" smtClean="0"/>
              <a:t>Drucker</a:t>
            </a:r>
            <a:r>
              <a:rPr lang="en-US" sz="3600" dirty="0" smtClean="0"/>
              <a:t> and acquaintance of Douglas McGregor</a:t>
            </a:r>
            <a:r>
              <a:rPr lang="en-US" dirty="0" smtClean="0"/>
              <a:t> </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a:t>
            </a:fld>
            <a:endParaRPr lang="en-US" dirty="0"/>
          </a:p>
        </p:txBody>
      </p:sp>
      <p:pic>
        <p:nvPicPr>
          <p:cNvPr id="5" name="Picture 4" descr="Greenleaf 3.jpg"/>
          <p:cNvPicPr>
            <a:picLocks noChangeAspect="1"/>
          </p:cNvPicPr>
          <p:nvPr/>
        </p:nvPicPr>
        <p:blipFill>
          <a:blip r:embed="rId2" cstate="print"/>
          <a:stretch>
            <a:fillRect/>
          </a:stretch>
        </p:blipFill>
        <p:spPr>
          <a:xfrm>
            <a:off x="1752600" y="381001"/>
            <a:ext cx="1295400" cy="1830146"/>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447800"/>
          </a:xfrm>
        </p:spPr>
        <p:txBody>
          <a:bodyPr/>
          <a:lstStyle/>
          <a:p>
            <a:pPr algn="l"/>
            <a:r>
              <a:rPr lang="en-US" dirty="0" smtClean="0"/>
              <a:t>	 	 More helping and	</a:t>
            </a:r>
            <a:br>
              <a:rPr lang="en-US" dirty="0" smtClean="0"/>
            </a:br>
            <a:r>
              <a:rPr lang="en-US" dirty="0" smtClean="0"/>
              <a:t> 		 creative employees</a:t>
            </a:r>
            <a:endParaRPr lang="en-US" dirty="0"/>
          </a:p>
        </p:txBody>
      </p:sp>
      <p:sp>
        <p:nvSpPr>
          <p:cNvPr id="3" name="Content Placeholder 2"/>
          <p:cNvSpPr>
            <a:spLocks noGrp="1"/>
          </p:cNvSpPr>
          <p:nvPr>
            <p:ph idx="1"/>
          </p:nvPr>
        </p:nvSpPr>
        <p:spPr>
          <a:xfrm>
            <a:off x="457200" y="2362200"/>
            <a:ext cx="8229600" cy="4038600"/>
          </a:xfrm>
        </p:spPr>
        <p:txBody>
          <a:bodyPr/>
          <a:lstStyle/>
          <a:p>
            <a:r>
              <a:rPr lang="en-US" sz="3600" dirty="0" smtClean="0"/>
              <a:t>Empirical research has revealed that employees of servant-leaders are more helping and creative than those working with leaders who scored lower on servant leadership.</a:t>
            </a:r>
          </a:p>
          <a:p>
            <a:pPr lvl="2"/>
            <a:r>
              <a:rPr lang="en-US" sz="3200" dirty="0" err="1" smtClean="0"/>
              <a:t>Neubert</a:t>
            </a:r>
            <a:r>
              <a:rPr lang="en-US" sz="3200" dirty="0" smtClean="0"/>
              <a:t>, </a:t>
            </a:r>
            <a:r>
              <a:rPr lang="en-US" sz="3200" dirty="0" err="1" smtClean="0"/>
              <a:t>Kacmar</a:t>
            </a:r>
            <a:r>
              <a:rPr lang="en-US" sz="3200" dirty="0" smtClean="0"/>
              <a:t>, Carlson, </a:t>
            </a:r>
            <a:r>
              <a:rPr lang="en-US" sz="3200" dirty="0" err="1" smtClean="0"/>
              <a:t>Chonko</a:t>
            </a:r>
            <a:r>
              <a:rPr lang="en-US" sz="3200" dirty="0" smtClean="0"/>
              <a:t>, &amp; Roberts, </a:t>
            </a:r>
            <a:r>
              <a:rPr lang="en-US" sz="3200" i="1" dirty="0" smtClean="0"/>
              <a:t>Journal of Applied Psychology</a:t>
            </a:r>
            <a:r>
              <a:rPr lang="en-US" sz="3200" dirty="0" smtClean="0"/>
              <a:t>, 2008</a:t>
            </a:r>
            <a:endParaRPr lang="en-US" sz="32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40</a:t>
            </a:fld>
            <a:endParaRPr lang="en-US"/>
          </a:p>
        </p:txBody>
      </p:sp>
      <p:pic>
        <p:nvPicPr>
          <p:cNvPr id="5" name="Picture 4" descr="light bulb balloon.WMF"/>
          <p:cNvPicPr>
            <a:picLocks noChangeAspect="1"/>
          </p:cNvPicPr>
          <p:nvPr/>
        </p:nvPicPr>
        <p:blipFill>
          <a:blip r:embed="rId2" cstate="print"/>
          <a:stretch>
            <a:fillRect/>
          </a:stretch>
        </p:blipFill>
        <p:spPr>
          <a:xfrm>
            <a:off x="914400" y="762000"/>
            <a:ext cx="1066800" cy="1392181"/>
          </a:xfrm>
          <a:prstGeom prst="rect">
            <a:avLst/>
          </a:prstGeom>
        </p:spPr>
      </p:pic>
    </p:spTree>
    <p:extLst>
      <p:ext uri="{BB962C8B-B14F-4D97-AF65-F5344CB8AC3E}">
        <p14:creationId xmlns:p14="http://schemas.microsoft.com/office/powerpoint/2010/main" val="34288964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401762"/>
          </a:xfrm>
        </p:spPr>
        <p:txBody>
          <a:bodyPr/>
          <a:lstStyle/>
          <a:p>
            <a:r>
              <a:rPr lang="en-US" dirty="0" smtClean="0"/>
              <a:t>	 	  More organizational 			 citizenship behaviors</a:t>
            </a:r>
            <a:endParaRPr lang="en-US" dirty="0"/>
          </a:p>
        </p:txBody>
      </p:sp>
      <p:sp>
        <p:nvSpPr>
          <p:cNvPr id="3" name="Content Placeholder 2"/>
          <p:cNvSpPr>
            <a:spLocks noGrp="1"/>
          </p:cNvSpPr>
          <p:nvPr>
            <p:ph idx="1"/>
          </p:nvPr>
        </p:nvSpPr>
        <p:spPr>
          <a:xfrm>
            <a:off x="457200" y="2209800"/>
            <a:ext cx="8229600" cy="3916363"/>
          </a:xfrm>
        </p:spPr>
        <p:txBody>
          <a:bodyPr/>
          <a:lstStyle/>
          <a:p>
            <a:r>
              <a:rPr lang="en-US" sz="3600" dirty="0" smtClean="0"/>
              <a:t>Servant-leader behaviors are related to organizational justice (fairness in decisions made regarding employees), which in turn leads employees to reciprocate by engaging in organizational citizenship behaviors (OCBs).</a:t>
            </a:r>
          </a:p>
          <a:p>
            <a:pPr lvl="3"/>
            <a:r>
              <a:rPr lang="en-US" sz="3200" dirty="0" err="1" smtClean="0"/>
              <a:t>Ehrhart</a:t>
            </a:r>
            <a:r>
              <a:rPr lang="en-US" sz="3200" dirty="0" smtClean="0"/>
              <a:t>, </a:t>
            </a:r>
            <a:r>
              <a:rPr lang="en-US" sz="3200" i="1" dirty="0" smtClean="0"/>
              <a:t>Personnel Psychology</a:t>
            </a:r>
            <a:r>
              <a:rPr lang="en-US" sz="3200" dirty="0" smtClean="0"/>
              <a:t>, 2004</a:t>
            </a:r>
            <a:r>
              <a:rPr lang="en-US" sz="2800" dirty="0" smtClean="0"/>
              <a:t> </a:t>
            </a:r>
            <a:endParaRPr lang="en-US" sz="28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41</a:t>
            </a:fld>
            <a:endParaRPr lang="en-US"/>
          </a:p>
        </p:txBody>
      </p:sp>
      <p:pic>
        <p:nvPicPr>
          <p:cNvPr id="6" name="Picture 5" descr="teamwork at desk.WMF"/>
          <p:cNvPicPr>
            <a:picLocks noChangeAspect="1"/>
          </p:cNvPicPr>
          <p:nvPr/>
        </p:nvPicPr>
        <p:blipFill>
          <a:blip r:embed="rId2" cstate="print"/>
          <a:stretch>
            <a:fillRect/>
          </a:stretch>
        </p:blipFill>
        <p:spPr>
          <a:xfrm>
            <a:off x="990600" y="609600"/>
            <a:ext cx="1493068" cy="1391137"/>
          </a:xfrm>
          <a:prstGeom prst="rect">
            <a:avLst/>
          </a:prstGeom>
        </p:spPr>
      </p:pic>
    </p:spTree>
    <p:extLst>
      <p:ext uri="{BB962C8B-B14F-4D97-AF65-F5344CB8AC3E}">
        <p14:creationId xmlns:p14="http://schemas.microsoft.com/office/powerpoint/2010/main" val="807500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  		Enhanced self-efficacy</a:t>
            </a:r>
            <a:endParaRPr lang="en-US" dirty="0"/>
          </a:p>
        </p:txBody>
      </p:sp>
      <p:sp>
        <p:nvSpPr>
          <p:cNvPr id="3" name="Content Placeholder 2"/>
          <p:cNvSpPr>
            <a:spLocks noGrp="1"/>
          </p:cNvSpPr>
          <p:nvPr>
            <p:ph idx="1"/>
          </p:nvPr>
        </p:nvSpPr>
        <p:spPr>
          <a:xfrm>
            <a:off x="457200" y="1752600"/>
            <a:ext cx="8229600" cy="4572000"/>
          </a:xfrm>
        </p:spPr>
        <p:txBody>
          <a:bodyPr/>
          <a:lstStyle/>
          <a:p>
            <a:r>
              <a:rPr lang="en-US" sz="3600" dirty="0" smtClean="0"/>
              <a:t>Servant leadership encourages OCBs by enhancing self-efficacy (people’s self confidence in their ability to perform specific tasks well), creating a service climate at work, and establishing a fair workplace.</a:t>
            </a:r>
          </a:p>
          <a:p>
            <a:pPr lvl="2"/>
            <a:r>
              <a:rPr lang="en-US" sz="3200" dirty="0" err="1" smtClean="0"/>
              <a:t>Walumbwa</a:t>
            </a:r>
            <a:r>
              <a:rPr lang="en-US" sz="3200" dirty="0" smtClean="0"/>
              <a:t>, </a:t>
            </a:r>
            <a:r>
              <a:rPr lang="en-US" sz="3200" dirty="0" err="1" smtClean="0"/>
              <a:t>Hartnell</a:t>
            </a:r>
            <a:r>
              <a:rPr lang="en-US" sz="3200" dirty="0" smtClean="0"/>
              <a:t> &amp; </a:t>
            </a:r>
            <a:r>
              <a:rPr lang="en-US" sz="3200" dirty="0" err="1" smtClean="0"/>
              <a:t>Oke</a:t>
            </a:r>
            <a:r>
              <a:rPr lang="en-US" sz="3200" dirty="0" smtClean="0"/>
              <a:t>, </a:t>
            </a:r>
            <a:r>
              <a:rPr lang="en-US" sz="3200" i="1" dirty="0" smtClean="0"/>
              <a:t>Journal of Applied Psychology</a:t>
            </a:r>
            <a:r>
              <a:rPr lang="en-US" sz="3200" dirty="0" smtClean="0"/>
              <a:t>, 2010</a:t>
            </a:r>
            <a:endParaRPr lang="en-US" sz="32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42</a:t>
            </a:fld>
            <a:endParaRPr lang="en-US"/>
          </a:p>
        </p:txBody>
      </p:sp>
      <p:pic>
        <p:nvPicPr>
          <p:cNvPr id="7" name="Picture 6" descr="man flag mountain.WMF"/>
          <p:cNvPicPr>
            <a:picLocks noChangeAspect="1"/>
          </p:cNvPicPr>
          <p:nvPr/>
        </p:nvPicPr>
        <p:blipFill>
          <a:blip r:embed="rId2" cstate="print"/>
          <a:stretch>
            <a:fillRect/>
          </a:stretch>
        </p:blipFill>
        <p:spPr>
          <a:xfrm>
            <a:off x="1219200" y="381000"/>
            <a:ext cx="990600" cy="1152117"/>
          </a:xfrm>
          <a:prstGeom prst="rect">
            <a:avLst/>
          </a:prstGeom>
        </p:spPr>
      </p:pic>
    </p:spTree>
    <p:extLst>
      <p:ext uri="{BB962C8B-B14F-4D97-AF65-F5344CB8AC3E}">
        <p14:creationId xmlns:p14="http://schemas.microsoft.com/office/powerpoint/2010/main" val="36844625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229600" cy="1447800"/>
          </a:xfrm>
        </p:spPr>
        <p:txBody>
          <a:bodyPr/>
          <a:lstStyle/>
          <a:p>
            <a:r>
              <a:rPr lang="en-US" dirty="0" smtClean="0"/>
              <a:t>		Greater job satisfaction</a:t>
            </a:r>
            <a:endParaRPr lang="en-US" dirty="0"/>
          </a:p>
        </p:txBody>
      </p:sp>
      <p:sp>
        <p:nvSpPr>
          <p:cNvPr id="3" name="Content Placeholder 2"/>
          <p:cNvSpPr>
            <a:spLocks noGrp="1"/>
          </p:cNvSpPr>
          <p:nvPr>
            <p:ph idx="1"/>
          </p:nvPr>
        </p:nvSpPr>
        <p:spPr>
          <a:xfrm>
            <a:off x="457200" y="2590800"/>
            <a:ext cx="8229600" cy="3535363"/>
          </a:xfrm>
        </p:spPr>
        <p:txBody>
          <a:bodyPr/>
          <a:lstStyle/>
          <a:p>
            <a:r>
              <a:rPr lang="en-US" sz="3600" dirty="0" smtClean="0"/>
              <a:t>Servant leadership has been shown to be positively related to employee job satisfaction</a:t>
            </a:r>
          </a:p>
          <a:p>
            <a:pPr lvl="2"/>
            <a:r>
              <a:rPr lang="en-US" sz="3200" dirty="0" smtClean="0"/>
              <a:t>Mayer, </a:t>
            </a:r>
            <a:r>
              <a:rPr lang="en-US" sz="3200" dirty="0" err="1" smtClean="0"/>
              <a:t>Bardes</a:t>
            </a:r>
            <a:r>
              <a:rPr lang="en-US" sz="3200" dirty="0" smtClean="0"/>
              <a:t> &amp; Piccolo, </a:t>
            </a:r>
            <a:r>
              <a:rPr lang="en-US" sz="3200" i="1" dirty="0" smtClean="0"/>
              <a:t>European Journal of Work and Organizational Psychology</a:t>
            </a:r>
            <a:r>
              <a:rPr lang="en-US" sz="3200" dirty="0" smtClean="0"/>
              <a:t>, 2008.</a:t>
            </a:r>
            <a:endParaRPr lang="en-US" sz="32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43</a:t>
            </a:fld>
            <a:endParaRPr lang="en-US"/>
          </a:p>
        </p:txBody>
      </p:sp>
      <p:pic>
        <p:nvPicPr>
          <p:cNvPr id="5" name="Picture 4" descr="happy employee.WMF"/>
          <p:cNvPicPr>
            <a:picLocks noChangeAspect="1"/>
          </p:cNvPicPr>
          <p:nvPr/>
        </p:nvPicPr>
        <p:blipFill>
          <a:blip r:embed="rId2" cstate="print"/>
          <a:stretch>
            <a:fillRect/>
          </a:stretch>
        </p:blipFill>
        <p:spPr>
          <a:xfrm>
            <a:off x="990600" y="990600"/>
            <a:ext cx="1295400" cy="1402586"/>
          </a:xfrm>
          <a:prstGeom prst="rect">
            <a:avLst/>
          </a:prstGeom>
        </p:spPr>
      </p:pic>
    </p:spTree>
    <p:extLst>
      <p:ext uri="{BB962C8B-B14F-4D97-AF65-F5344CB8AC3E}">
        <p14:creationId xmlns:p14="http://schemas.microsoft.com/office/powerpoint/2010/main" val="33429445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25562"/>
          </a:xfrm>
        </p:spPr>
        <p:txBody>
          <a:bodyPr/>
          <a:lstStyle/>
          <a:p>
            <a:r>
              <a:rPr lang="en-US" dirty="0" smtClean="0"/>
              <a:t>  Case study:</a:t>
            </a:r>
            <a:br>
              <a:rPr lang="en-US" dirty="0" smtClean="0"/>
            </a:br>
            <a:r>
              <a:rPr lang="en-US" dirty="0" smtClean="0"/>
              <a:t>	     Nurse managers</a:t>
            </a:r>
            <a:endParaRPr lang="en-US" dirty="0"/>
          </a:p>
        </p:txBody>
      </p:sp>
      <p:sp>
        <p:nvSpPr>
          <p:cNvPr id="3" name="Content Placeholder 2"/>
          <p:cNvSpPr>
            <a:spLocks noGrp="1"/>
          </p:cNvSpPr>
          <p:nvPr>
            <p:ph idx="1"/>
          </p:nvPr>
        </p:nvSpPr>
        <p:spPr>
          <a:xfrm>
            <a:off x="457200" y="2057400"/>
            <a:ext cx="8229600" cy="4068763"/>
          </a:xfrm>
        </p:spPr>
        <p:txBody>
          <a:bodyPr/>
          <a:lstStyle/>
          <a:p>
            <a:r>
              <a:rPr lang="en-US" dirty="0" smtClean="0"/>
              <a:t>I</a:t>
            </a:r>
            <a:r>
              <a:rPr lang="en-US" sz="3600" dirty="0" smtClean="0"/>
              <a:t>n a study at a hospital, nurses who perceived that their nurse managers had a higher servant leadership orientation demonstrated greater job satisfaction</a:t>
            </a:r>
          </a:p>
          <a:p>
            <a:pPr lvl="2"/>
            <a:r>
              <a:rPr lang="en-US" sz="3200" dirty="0" smtClean="0"/>
              <a:t>Jenkins &amp; Stewart, “The importance of a servant leader orientation,” </a:t>
            </a:r>
            <a:r>
              <a:rPr lang="en-US" sz="3200" i="1" dirty="0" smtClean="0"/>
              <a:t>Health Care Management Review</a:t>
            </a:r>
            <a:r>
              <a:rPr lang="en-US" sz="3200" dirty="0" smtClean="0"/>
              <a:t>, 2010</a:t>
            </a:r>
          </a:p>
          <a:p>
            <a:pPr lvl="2"/>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44</a:t>
            </a:fld>
            <a:endParaRPr lang="en-US"/>
          </a:p>
        </p:txBody>
      </p:sp>
      <p:pic>
        <p:nvPicPr>
          <p:cNvPr id="5" name="Picture 4" descr="nurses.WMF"/>
          <p:cNvPicPr>
            <a:picLocks noChangeAspect="1"/>
          </p:cNvPicPr>
          <p:nvPr/>
        </p:nvPicPr>
        <p:blipFill>
          <a:blip r:embed="rId2" cstate="print"/>
          <a:stretch>
            <a:fillRect/>
          </a:stretch>
        </p:blipFill>
        <p:spPr>
          <a:xfrm>
            <a:off x="1524000" y="533400"/>
            <a:ext cx="1422149" cy="1299009"/>
          </a:xfrm>
          <a:prstGeom prst="rect">
            <a:avLst/>
          </a:prstGeom>
        </p:spPr>
      </p:pic>
    </p:spTree>
    <p:extLst>
      <p:ext uri="{BB962C8B-B14F-4D97-AF65-F5344CB8AC3E}">
        <p14:creationId xmlns:p14="http://schemas.microsoft.com/office/powerpoint/2010/main" val="34179207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38600"/>
            <a:ext cx="8229600" cy="2087563"/>
          </a:xfrm>
        </p:spPr>
        <p:txBody>
          <a:bodyPr/>
          <a:lstStyle/>
          <a:p>
            <a:pPr algn="ctr">
              <a:buNone/>
            </a:pPr>
            <a:r>
              <a:rPr lang="en-US" sz="4400" dirty="0" smtClean="0"/>
              <a:t>Back-of-the-Envelope Research</a:t>
            </a:r>
            <a:endParaRPr lang="en-US" sz="4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45</a:t>
            </a:fld>
            <a:endParaRPr lang="en-US"/>
          </a:p>
        </p:txBody>
      </p:sp>
      <p:pic>
        <p:nvPicPr>
          <p:cNvPr id="7" name="Picture 6" descr="back of envelope rough.WMF"/>
          <p:cNvPicPr>
            <a:picLocks noChangeAspect="1"/>
          </p:cNvPicPr>
          <p:nvPr/>
        </p:nvPicPr>
        <p:blipFill>
          <a:blip r:embed="rId2" cstate="print"/>
          <a:stretch>
            <a:fillRect/>
          </a:stretch>
        </p:blipFill>
        <p:spPr>
          <a:xfrm>
            <a:off x="3200400" y="1676400"/>
            <a:ext cx="2528935" cy="1797113"/>
          </a:xfrm>
          <a:prstGeom prst="rect">
            <a:avLst/>
          </a:prstGeom>
        </p:spPr>
      </p:pic>
    </p:spTree>
    <p:extLst>
      <p:ext uri="{BB962C8B-B14F-4D97-AF65-F5344CB8AC3E}">
        <p14:creationId xmlns:p14="http://schemas.microsoft.com/office/powerpoint/2010/main" val="42585367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pPr algn="l">
              <a:defRPr/>
            </a:pPr>
            <a:r>
              <a:rPr lang="en-US" dirty="0" smtClean="0"/>
              <a:t>	      </a:t>
            </a:r>
            <a:r>
              <a:rPr lang="en-US" sz="4200" dirty="0" smtClean="0"/>
              <a:t>Better than Great</a:t>
            </a:r>
            <a:endParaRPr lang="en-US" sz="4200" dirty="0"/>
          </a:p>
        </p:txBody>
      </p:sp>
      <p:sp>
        <p:nvSpPr>
          <p:cNvPr id="3" name="Content Placeholder 2"/>
          <p:cNvSpPr>
            <a:spLocks noGrp="1"/>
          </p:cNvSpPr>
          <p:nvPr>
            <p:ph idx="1"/>
          </p:nvPr>
        </p:nvSpPr>
        <p:spPr>
          <a:xfrm>
            <a:off x="457200" y="1981200"/>
            <a:ext cx="8229600" cy="4144963"/>
          </a:xfrm>
        </p:spPr>
        <p:txBody>
          <a:bodyPr/>
          <a:lstStyle/>
          <a:p>
            <a:pPr>
              <a:defRPr/>
            </a:pPr>
            <a:r>
              <a:rPr lang="en-US" sz="4000" dirty="0" smtClean="0"/>
              <a:t>Comparison of “Good to Great” companies with servant-led companies</a:t>
            </a:r>
          </a:p>
          <a:p>
            <a:pPr>
              <a:defRPr/>
            </a:pPr>
            <a:r>
              <a:rPr lang="en-US" sz="4000" dirty="0" smtClean="0"/>
              <a:t>Ten year period ending in 2005</a:t>
            </a:r>
          </a:p>
          <a:p>
            <a:pPr>
              <a:defRPr/>
            </a:pPr>
            <a:r>
              <a:rPr lang="en-US" sz="4000" dirty="0" smtClean="0"/>
              <a:t>500 largest companies = 10.8% return</a:t>
            </a:r>
          </a:p>
          <a:p>
            <a:pPr>
              <a:defRPr/>
            </a:pPr>
            <a:r>
              <a:rPr lang="en-US" sz="4000" dirty="0" smtClean="0"/>
              <a:t>“Good to Great” = 17.5% return</a:t>
            </a:r>
          </a:p>
          <a:p>
            <a:pPr>
              <a:defRPr/>
            </a:pPr>
            <a:r>
              <a:rPr lang="en-US" sz="4000" dirty="0" smtClean="0"/>
              <a:t>Servant-led companies = 24.2% return</a:t>
            </a:r>
          </a:p>
          <a:p>
            <a:pPr lvl="2">
              <a:buFont typeface="Wingdings" pitchFamily="-106" charset="2"/>
              <a:buNone/>
              <a:defRPr/>
            </a:pPr>
            <a:endParaRPr lang="en-US" dirty="0"/>
          </a:p>
        </p:txBody>
      </p:sp>
      <p:sp>
        <p:nvSpPr>
          <p:cNvPr id="20484" name="Slide Number Placeholder 3"/>
          <p:cNvSpPr>
            <a:spLocks noGrp="1"/>
          </p:cNvSpPr>
          <p:nvPr>
            <p:ph type="sldNum" sz="quarter" idx="11"/>
          </p:nvPr>
        </p:nvSpPr>
        <p:spPr>
          <a:noFill/>
        </p:spPr>
        <p:txBody>
          <a:bodyPr/>
          <a:lstStyle/>
          <a:p>
            <a:fld id="{34CF1F41-AC18-4C9F-9184-52CB86C9796D}" type="slidenum">
              <a:rPr lang="en-US" smtClean="0"/>
              <a:pPr/>
              <a:t>46</a:t>
            </a:fld>
            <a:endParaRPr lang="en-US" smtClean="0"/>
          </a:p>
        </p:txBody>
      </p:sp>
      <p:pic>
        <p:nvPicPr>
          <p:cNvPr id="6" name="Picture 5" descr="Seven Pillars book cover.jpg"/>
          <p:cNvPicPr>
            <a:picLocks noChangeAspect="1"/>
          </p:cNvPicPr>
          <p:nvPr/>
        </p:nvPicPr>
        <p:blipFill>
          <a:blip r:embed="rId2" cstate="print"/>
          <a:srcRect l="18750" r="18750"/>
          <a:stretch>
            <a:fillRect/>
          </a:stretch>
        </p:blipFill>
        <p:spPr>
          <a:xfrm>
            <a:off x="6705600" y="457200"/>
            <a:ext cx="838200" cy="1341120"/>
          </a:xfrm>
          <a:prstGeom prst="rect">
            <a:avLst/>
          </a:prstGeom>
        </p:spPr>
      </p:pic>
      <p:pic>
        <p:nvPicPr>
          <p:cNvPr id="7" name="Picture 6" descr="Good to Great book cover.jpg"/>
          <p:cNvPicPr>
            <a:picLocks noChangeAspect="1"/>
          </p:cNvPicPr>
          <p:nvPr/>
        </p:nvPicPr>
        <p:blipFill>
          <a:blip r:embed="rId3" cstate="print"/>
          <a:srcRect l="18229" t="11979" r="24479"/>
          <a:stretch>
            <a:fillRect/>
          </a:stretch>
        </p:blipFill>
        <p:spPr>
          <a:xfrm>
            <a:off x="990600" y="457199"/>
            <a:ext cx="892758" cy="1371601"/>
          </a:xfrm>
          <a:prstGeom prst="rect">
            <a:avLst/>
          </a:prstGeom>
        </p:spPr>
      </p:pic>
    </p:spTree>
    <p:extLst>
      <p:ext uri="{BB962C8B-B14F-4D97-AF65-F5344CB8AC3E}">
        <p14:creationId xmlns:p14="http://schemas.microsoft.com/office/powerpoint/2010/main" val="19698770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Slide Number Placeholder 4"/>
          <p:cNvSpPr>
            <a:spLocks noGrp="1"/>
          </p:cNvSpPr>
          <p:nvPr>
            <p:ph type="sldNum" sz="quarter" idx="11"/>
          </p:nvPr>
        </p:nvSpPr>
        <p:spPr>
          <a:noFill/>
        </p:spPr>
        <p:txBody>
          <a:bodyPr/>
          <a:lstStyle/>
          <a:p>
            <a:fld id="{EDED4104-A1C7-4181-A91C-37FB48E3304B}" type="slidenum">
              <a:rPr lang="en-US" smtClean="0">
                <a:ea typeface="ＭＳ Ｐゴシック" pitchFamily="34" charset="-128"/>
              </a:rPr>
              <a:pPr/>
              <a:t>47</a:t>
            </a:fld>
            <a:endParaRPr lang="en-US" smtClean="0">
              <a:ea typeface="ＭＳ Ｐゴシック" pitchFamily="34" charset="-128"/>
            </a:endParaRPr>
          </a:p>
        </p:txBody>
      </p:sp>
      <p:pic>
        <p:nvPicPr>
          <p:cNvPr id="5" name="Picture 4" descr="leaflogo.jpg"/>
          <p:cNvPicPr>
            <a:picLocks noChangeAspect="1"/>
          </p:cNvPicPr>
          <p:nvPr/>
        </p:nvPicPr>
        <p:blipFill>
          <a:blip r:embed="rId3" cstate="print"/>
          <a:srcRect/>
          <a:stretch>
            <a:fillRect/>
          </a:stretch>
        </p:blipFill>
        <p:spPr bwMode="auto">
          <a:xfrm>
            <a:off x="3200400" y="1447800"/>
            <a:ext cx="2435225" cy="2774950"/>
          </a:xfrm>
          <a:prstGeom prst="rect">
            <a:avLst/>
          </a:prstGeom>
          <a:noFill/>
          <a:ln w="9525">
            <a:noFill/>
            <a:miter lim="800000"/>
            <a:headEnd/>
            <a:tailEnd/>
          </a:ln>
        </p:spPr>
      </p:pic>
      <p:sp>
        <p:nvSpPr>
          <p:cNvPr id="3" name="Content Placeholder 2"/>
          <p:cNvSpPr>
            <a:spLocks noGrp="1"/>
          </p:cNvSpPr>
          <p:nvPr>
            <p:ph idx="1"/>
          </p:nvPr>
        </p:nvSpPr>
        <p:spPr>
          <a:xfrm>
            <a:off x="533400" y="4648200"/>
            <a:ext cx="8229600" cy="1143000"/>
          </a:xfrm>
        </p:spPr>
        <p:txBody>
          <a:bodyPr/>
          <a:lstStyle/>
          <a:p>
            <a:pPr marL="0" indent="0" algn="ctr">
              <a:buNone/>
            </a:pPr>
            <a:r>
              <a:rPr lang="en-US" sz="4400" b="1" dirty="0" smtClean="0"/>
              <a:t>Future Prospects for Growth</a:t>
            </a:r>
            <a:endParaRPr lang="en-US" sz="4400"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Negative Factors</a:t>
            </a:r>
            <a:endParaRPr lang="en-US" dirty="0"/>
          </a:p>
        </p:txBody>
      </p:sp>
      <p:sp>
        <p:nvSpPr>
          <p:cNvPr id="3" name="Content Placeholder 2"/>
          <p:cNvSpPr>
            <a:spLocks noGrp="1"/>
          </p:cNvSpPr>
          <p:nvPr>
            <p:ph idx="1"/>
          </p:nvPr>
        </p:nvSpPr>
        <p:spPr>
          <a:xfrm>
            <a:off x="381000" y="1524000"/>
            <a:ext cx="8229600" cy="4876800"/>
          </a:xfrm>
        </p:spPr>
        <p:txBody>
          <a:bodyPr/>
          <a:lstStyle/>
          <a:p>
            <a:r>
              <a:rPr lang="en-US" dirty="0" smtClean="0"/>
              <a:t>Theory X and the power model of leadership are still dominant in most cultures</a:t>
            </a:r>
          </a:p>
          <a:p>
            <a:r>
              <a:rPr lang="en-US" dirty="0" smtClean="0"/>
              <a:t>Many people do not understand servant leadership, or will not support or reward it</a:t>
            </a:r>
          </a:p>
          <a:p>
            <a:r>
              <a:rPr lang="en-US" dirty="0" smtClean="0"/>
              <a:t>People in leadership positions may feel threatened by servant leadership </a:t>
            </a:r>
          </a:p>
          <a:p>
            <a:r>
              <a:rPr lang="en-US" dirty="0" smtClean="0"/>
              <a:t>Servant leadership is more effective in the long run but takes an up-front commitment to invest a lot of time and energy to grow people</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48</a:t>
            </a:fld>
            <a:endParaRPr lang="en-US"/>
          </a:p>
        </p:txBody>
      </p:sp>
      <p:pic>
        <p:nvPicPr>
          <p:cNvPr id="5" name="Picture 4" descr="Minus sign.PNG"/>
          <p:cNvPicPr>
            <a:picLocks noChangeAspect="1"/>
          </p:cNvPicPr>
          <p:nvPr/>
        </p:nvPicPr>
        <p:blipFill>
          <a:blip r:embed="rId2" cstate="print"/>
          <a:stretch>
            <a:fillRect/>
          </a:stretch>
        </p:blipFill>
        <p:spPr>
          <a:xfrm>
            <a:off x="990600" y="304800"/>
            <a:ext cx="1371600" cy="1194909"/>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pPr algn="l"/>
            <a:r>
              <a:rPr lang="en-US" dirty="0" smtClean="0"/>
              <a:t>		Positive Factors</a:t>
            </a:r>
            <a:endParaRPr lang="en-US" dirty="0"/>
          </a:p>
        </p:txBody>
      </p:sp>
      <p:sp>
        <p:nvSpPr>
          <p:cNvPr id="3" name="Content Placeholder 2"/>
          <p:cNvSpPr>
            <a:spLocks noGrp="1"/>
          </p:cNvSpPr>
          <p:nvPr>
            <p:ph idx="1"/>
          </p:nvPr>
        </p:nvSpPr>
        <p:spPr>
          <a:xfrm>
            <a:off x="457200" y="1981200"/>
            <a:ext cx="8229600" cy="4144963"/>
          </a:xfrm>
        </p:spPr>
        <p:txBody>
          <a:bodyPr/>
          <a:lstStyle/>
          <a:p>
            <a:r>
              <a:rPr lang="en-US" sz="3400" dirty="0" smtClean="0"/>
              <a:t>Servant-leaders get results in ways that serve individuals, organizations, and society at large</a:t>
            </a:r>
          </a:p>
          <a:p>
            <a:r>
              <a:rPr lang="en-US" sz="3400" dirty="0" smtClean="0"/>
              <a:t>The emphasis on growing people is strategic</a:t>
            </a:r>
          </a:p>
          <a:p>
            <a:r>
              <a:rPr lang="en-US" sz="3400" dirty="0"/>
              <a:t>Servant leadership may be preferred by </a:t>
            </a:r>
            <a:r>
              <a:rPr lang="en-US" sz="3400" dirty="0" smtClean="0"/>
              <a:t>many </a:t>
            </a:r>
            <a:r>
              <a:rPr lang="en-US" sz="3400" dirty="0" err="1" smtClean="0"/>
              <a:t>millennials</a:t>
            </a:r>
            <a:endParaRPr lang="en-US" sz="3400" dirty="0"/>
          </a:p>
          <a:p>
            <a:r>
              <a:rPr lang="en-US" sz="3400" dirty="0" smtClean="0"/>
              <a:t>Servant leadership can work in many cultures</a:t>
            </a:r>
          </a:p>
          <a:p>
            <a:pPr>
              <a:buNone/>
            </a:pPr>
            <a:r>
              <a:rPr lang="en-US" sz="3400" dirty="0" smtClean="0"/>
              <a:t>	--it has a </a:t>
            </a:r>
            <a:r>
              <a:rPr lang="en-US" sz="3400" i="1" dirty="0" smtClean="0"/>
              <a:t>worldwide</a:t>
            </a:r>
            <a:r>
              <a:rPr lang="en-US" sz="3400" dirty="0" smtClean="0"/>
              <a:t> future  </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49</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685800"/>
            <a:ext cx="1288103" cy="1122168"/>
          </a:xfrm>
          <a:prstGeom prst="rect">
            <a:avLst/>
          </a:prstGeom>
        </p:spPr>
      </p:pic>
    </p:spTree>
    <p:extLst>
      <p:ext uri="{BB962C8B-B14F-4D97-AF65-F5344CB8AC3E}">
        <p14:creationId xmlns:p14="http://schemas.microsoft.com/office/powerpoint/2010/main" val="1451846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676400"/>
          </a:xfrm>
        </p:spPr>
        <p:txBody>
          <a:bodyPr/>
          <a:lstStyle/>
          <a:p>
            <a:pPr algn="l"/>
            <a:r>
              <a:rPr lang="en-US" dirty="0" smtClean="0"/>
              <a:t>		  Douglas McGregor</a:t>
            </a:r>
            <a:br>
              <a:rPr lang="en-US" dirty="0" smtClean="0"/>
            </a:br>
            <a:r>
              <a:rPr lang="en-US" dirty="0" smtClean="0"/>
              <a:t>			   </a:t>
            </a:r>
            <a:r>
              <a:rPr lang="en-US" sz="3400" dirty="0" smtClean="0"/>
              <a:t>(1906-1964)</a:t>
            </a:r>
            <a:endParaRPr lang="en-US" sz="3400" dirty="0"/>
          </a:p>
        </p:txBody>
      </p:sp>
      <p:sp>
        <p:nvSpPr>
          <p:cNvPr id="3" name="Content Placeholder 2"/>
          <p:cNvSpPr>
            <a:spLocks noGrp="1"/>
          </p:cNvSpPr>
          <p:nvPr>
            <p:ph idx="1"/>
          </p:nvPr>
        </p:nvSpPr>
        <p:spPr>
          <a:xfrm>
            <a:off x="457200" y="2514600"/>
            <a:ext cx="8229600" cy="3763963"/>
          </a:xfrm>
        </p:spPr>
        <p:txBody>
          <a:bodyPr/>
          <a:lstStyle/>
          <a:p>
            <a:r>
              <a:rPr lang="en-US" dirty="0" smtClean="0"/>
              <a:t>Professor of Management at Sloan School of Management, MIT</a:t>
            </a:r>
          </a:p>
          <a:p>
            <a:r>
              <a:rPr lang="en-US" dirty="0" smtClean="0"/>
              <a:t>President of Antioch College, 1948-54</a:t>
            </a:r>
          </a:p>
          <a:p>
            <a:r>
              <a:rPr lang="en-US" dirty="0" smtClean="0"/>
              <a:t>Coined “Theory X” and “Theory Y” regarding assumptions about people in the workplace</a:t>
            </a:r>
          </a:p>
          <a:p>
            <a:r>
              <a:rPr lang="en-US" dirty="0" smtClean="0"/>
              <a:t>“Theory Y” was based on Abraham Maslow’s “Humanistic School of Psychology”</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a:t>
            </a:fld>
            <a:endParaRPr lang="en-US"/>
          </a:p>
        </p:txBody>
      </p:sp>
      <p:pic>
        <p:nvPicPr>
          <p:cNvPr id="5" name="Picture 4" descr="macgregor headshot 2.jpg"/>
          <p:cNvPicPr>
            <a:picLocks noChangeAspect="1"/>
          </p:cNvPicPr>
          <p:nvPr/>
        </p:nvPicPr>
        <p:blipFill>
          <a:blip r:embed="rId2" cstate="print"/>
          <a:stretch>
            <a:fillRect/>
          </a:stretch>
        </p:blipFill>
        <p:spPr>
          <a:xfrm>
            <a:off x="1143000" y="457200"/>
            <a:ext cx="1219200" cy="1693333"/>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38200"/>
          </a:xfrm>
        </p:spPr>
        <p:txBody>
          <a:bodyPr/>
          <a:lstStyle/>
          <a:p>
            <a:pPr algn="l"/>
            <a:r>
              <a:rPr lang="en-US" dirty="0" smtClean="0"/>
              <a:t>     		      </a:t>
            </a:r>
            <a:r>
              <a:rPr lang="en-US" sz="4200" dirty="0" smtClean="0"/>
              <a:t>Creating Shared Value</a:t>
            </a:r>
            <a:endParaRPr lang="en-US" sz="4200" dirty="0"/>
          </a:p>
        </p:txBody>
      </p:sp>
      <p:sp>
        <p:nvSpPr>
          <p:cNvPr id="3" name="Content Placeholder 2"/>
          <p:cNvSpPr>
            <a:spLocks noGrp="1"/>
          </p:cNvSpPr>
          <p:nvPr>
            <p:ph idx="1"/>
          </p:nvPr>
        </p:nvSpPr>
        <p:spPr>
          <a:xfrm>
            <a:off x="457200" y="1905000"/>
            <a:ext cx="8229600" cy="4221163"/>
          </a:xfrm>
        </p:spPr>
        <p:txBody>
          <a:bodyPr/>
          <a:lstStyle/>
          <a:p>
            <a:r>
              <a:rPr lang="en-US" dirty="0" smtClean="0"/>
              <a:t>Article by Michael Porter and Mark Kramer in the January-February 2011 issue of HBR</a:t>
            </a:r>
          </a:p>
          <a:p>
            <a:r>
              <a:rPr lang="en-US" dirty="0" smtClean="0"/>
              <a:t>Companies are widely perceived to be prospering at the expense of the broader community; their legitimacy has fallen</a:t>
            </a:r>
          </a:p>
          <a:p>
            <a:r>
              <a:rPr lang="en-US" dirty="0" smtClean="0"/>
              <a:t>They should focus on “shared value”—creating economic value in a way that also creates value for society by addressing its needs/challenges</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50</a:t>
            </a:fld>
            <a:endParaRPr lang="en-US"/>
          </a:p>
        </p:txBody>
      </p:sp>
      <p:pic>
        <p:nvPicPr>
          <p:cNvPr id="5" name="Picture 4" descr="harvard business review logo1.jpg"/>
          <p:cNvPicPr>
            <a:picLocks noChangeAspect="1"/>
          </p:cNvPicPr>
          <p:nvPr/>
        </p:nvPicPr>
        <p:blipFill>
          <a:blip r:embed="rId2" cstate="print"/>
          <a:stretch>
            <a:fillRect/>
          </a:stretch>
        </p:blipFill>
        <p:spPr>
          <a:xfrm>
            <a:off x="609600" y="609600"/>
            <a:ext cx="2286000" cy="86422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401762"/>
          </a:xfrm>
        </p:spPr>
        <p:txBody>
          <a:bodyPr/>
          <a:lstStyle/>
          <a:p>
            <a:pPr algn="l"/>
            <a:r>
              <a:rPr lang="en-US" dirty="0" smtClean="0"/>
              <a:t>    		  Growing people</a:t>
            </a:r>
            <a:br>
              <a:rPr lang="en-US" dirty="0" smtClean="0"/>
            </a:br>
            <a:r>
              <a:rPr lang="en-US" dirty="0" smtClean="0"/>
              <a:t>		  is strategic</a:t>
            </a:r>
            <a:endParaRPr lang="en-US" dirty="0"/>
          </a:p>
        </p:txBody>
      </p:sp>
      <p:sp>
        <p:nvSpPr>
          <p:cNvPr id="3" name="Content Placeholder 2"/>
          <p:cNvSpPr>
            <a:spLocks noGrp="1"/>
          </p:cNvSpPr>
          <p:nvPr>
            <p:ph idx="1"/>
          </p:nvPr>
        </p:nvSpPr>
        <p:spPr>
          <a:xfrm>
            <a:off x="457200" y="1981201"/>
            <a:ext cx="8229600" cy="4267200"/>
          </a:xfrm>
        </p:spPr>
        <p:txBody>
          <a:bodyPr/>
          <a:lstStyle/>
          <a:p>
            <a:r>
              <a:rPr lang="en-US" sz="3600" dirty="0" smtClean="0"/>
              <a:t>When people grow, the capacity of the organization grows.</a:t>
            </a:r>
          </a:p>
          <a:p>
            <a:r>
              <a:rPr lang="en-US" sz="3600" dirty="0" smtClean="0"/>
              <a:t>When the capacity of the organization grows, it can do things better, or do things it was never able to do before.</a:t>
            </a:r>
          </a:p>
          <a:p>
            <a:r>
              <a:rPr lang="en-US" sz="3600" dirty="0" smtClean="0"/>
              <a:t>Individuals benefit, the organization benefits, and those served benefit.</a:t>
            </a:r>
            <a:endParaRPr lang="en-US" sz="36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51</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457200"/>
            <a:ext cx="929171" cy="1371600"/>
          </a:xfrm>
          <a:prstGeom prst="rect">
            <a:avLst/>
          </a:prstGeom>
        </p:spPr>
      </p:pic>
    </p:spTree>
    <p:extLst>
      <p:ext uri="{BB962C8B-B14F-4D97-AF65-F5344CB8AC3E}">
        <p14:creationId xmlns:p14="http://schemas.microsoft.com/office/powerpoint/2010/main" val="37931873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lstStyle/>
          <a:p>
            <a:pPr algn="l"/>
            <a:r>
              <a:rPr lang="en-US" dirty="0" smtClean="0"/>
              <a:t>		 </a:t>
            </a:r>
            <a:r>
              <a:rPr lang="en-US" i="1" dirty="0" smtClean="0"/>
              <a:t>The  Trophy Kids Grow 		 Up </a:t>
            </a:r>
            <a:r>
              <a:rPr lang="en-US" dirty="0" smtClean="0"/>
              <a:t> by Ron Alsop</a:t>
            </a:r>
            <a:endParaRPr lang="en-US" i="1" dirty="0"/>
          </a:p>
        </p:txBody>
      </p:sp>
      <p:sp>
        <p:nvSpPr>
          <p:cNvPr id="3" name="Content Placeholder 2"/>
          <p:cNvSpPr>
            <a:spLocks noGrp="1"/>
          </p:cNvSpPr>
          <p:nvPr>
            <p:ph idx="1"/>
          </p:nvPr>
        </p:nvSpPr>
        <p:spPr>
          <a:xfrm>
            <a:off x="457200" y="1981200"/>
            <a:ext cx="8229600" cy="4144963"/>
          </a:xfrm>
        </p:spPr>
        <p:txBody>
          <a:bodyPr/>
          <a:lstStyle/>
          <a:p>
            <a:r>
              <a:rPr lang="en-US" dirty="0" smtClean="0"/>
              <a:t>92,000,000 </a:t>
            </a:r>
            <a:r>
              <a:rPr lang="en-US" dirty="0" err="1" smtClean="0"/>
              <a:t>milennials</a:t>
            </a:r>
            <a:r>
              <a:rPr lang="en-US" dirty="0" smtClean="0"/>
              <a:t> (born 1980-2001); larger group than Gen X (62,000,000)</a:t>
            </a:r>
          </a:p>
          <a:p>
            <a:r>
              <a:rPr lang="en-US" dirty="0" smtClean="0"/>
              <a:t>They don’t like an authoritarian, command-and-control style of management; they prefer collaboration, teams</a:t>
            </a:r>
          </a:p>
          <a:p>
            <a:r>
              <a:rPr lang="en-US" dirty="0" smtClean="0"/>
              <a:t>Status and hierarchy don’t impress them; they want to be colleagues not subordinates</a:t>
            </a:r>
          </a:p>
          <a:p>
            <a:pPr lvl="1"/>
            <a:r>
              <a:rPr lang="en-US" sz="3200" dirty="0" smtClean="0"/>
              <a:t>Greenleaf: council of equals, inverted pyramid</a:t>
            </a:r>
          </a:p>
          <a:p>
            <a:pPr lvl="1">
              <a:buNone/>
            </a:pPr>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52</a:t>
            </a:fld>
            <a:endParaRPr lang="en-US"/>
          </a:p>
        </p:txBody>
      </p:sp>
      <p:pic>
        <p:nvPicPr>
          <p:cNvPr id="5" name="Picture 4" descr="Trophy Kids Grow Up.jpg"/>
          <p:cNvPicPr>
            <a:picLocks noChangeAspect="1"/>
          </p:cNvPicPr>
          <p:nvPr/>
        </p:nvPicPr>
        <p:blipFill>
          <a:blip r:embed="rId2" cstate="print"/>
          <a:srcRect l="15790" t="10000" r="15789"/>
          <a:stretch>
            <a:fillRect/>
          </a:stretch>
        </p:blipFill>
        <p:spPr>
          <a:xfrm>
            <a:off x="1066800" y="304800"/>
            <a:ext cx="990600" cy="137160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lstStyle/>
          <a:p>
            <a:pPr algn="l"/>
            <a:r>
              <a:rPr lang="en-US" dirty="0" smtClean="0"/>
              <a:t>		 </a:t>
            </a:r>
            <a:r>
              <a:rPr lang="en-US" i="1" dirty="0" smtClean="0"/>
              <a:t>The  Trophy Kids Grow 		 Up </a:t>
            </a:r>
            <a:r>
              <a:rPr lang="en-US" dirty="0" smtClean="0"/>
              <a:t> by Ron Alsop</a:t>
            </a:r>
            <a:endParaRPr lang="en-US" i="1" dirty="0"/>
          </a:p>
        </p:txBody>
      </p:sp>
      <p:sp>
        <p:nvSpPr>
          <p:cNvPr id="3" name="Content Placeholder 2"/>
          <p:cNvSpPr>
            <a:spLocks noGrp="1"/>
          </p:cNvSpPr>
          <p:nvPr>
            <p:ph idx="1"/>
          </p:nvPr>
        </p:nvSpPr>
        <p:spPr>
          <a:xfrm>
            <a:off x="457200" y="2057400"/>
            <a:ext cx="8229600" cy="4068763"/>
          </a:xfrm>
        </p:spPr>
        <p:txBody>
          <a:bodyPr/>
          <a:lstStyle/>
          <a:p>
            <a:r>
              <a:rPr lang="en-US" dirty="0" smtClean="0"/>
              <a:t>They want to be rewarded for performance, not wait around for seniority; they want meritocracy</a:t>
            </a:r>
          </a:p>
          <a:p>
            <a:r>
              <a:rPr lang="en-US" dirty="0" smtClean="0"/>
              <a:t>They will work hard if the task is engaging and promises a tangible payoff; they want meaningful work, to make a difference</a:t>
            </a:r>
          </a:p>
          <a:p>
            <a:pPr lvl="1"/>
            <a:r>
              <a:rPr lang="en-US" sz="3000" dirty="0" smtClean="0"/>
              <a:t>Greenleaf ethic: the work exists for the person as much as the person exists for the work; work should be meaningful to those doing it</a:t>
            </a:r>
          </a:p>
          <a:p>
            <a:pPr lvl="1">
              <a:buNone/>
            </a:pPr>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53</a:t>
            </a:fld>
            <a:endParaRPr lang="en-US"/>
          </a:p>
        </p:txBody>
      </p:sp>
      <p:pic>
        <p:nvPicPr>
          <p:cNvPr id="5" name="Picture 4" descr="Trophy Kids Grow Up.jpg"/>
          <p:cNvPicPr>
            <a:picLocks noChangeAspect="1"/>
          </p:cNvPicPr>
          <p:nvPr/>
        </p:nvPicPr>
        <p:blipFill>
          <a:blip r:embed="rId2" cstate="print"/>
          <a:srcRect l="15790" t="10000" r="15789"/>
          <a:stretch>
            <a:fillRect/>
          </a:stretch>
        </p:blipFill>
        <p:spPr>
          <a:xfrm>
            <a:off x="1066800" y="304800"/>
            <a:ext cx="990600" cy="1371600"/>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401762"/>
          </a:xfrm>
        </p:spPr>
        <p:txBody>
          <a:bodyPr/>
          <a:lstStyle/>
          <a:p>
            <a:pPr algn="l"/>
            <a:r>
              <a:rPr lang="en-US" dirty="0" smtClean="0"/>
              <a:t>		 </a:t>
            </a:r>
            <a:r>
              <a:rPr lang="en-US" i="1" dirty="0" smtClean="0"/>
              <a:t>The  Trophy Kids Grow 		 Up </a:t>
            </a:r>
            <a:r>
              <a:rPr lang="en-US" dirty="0" smtClean="0"/>
              <a:t> by Ron Alsop</a:t>
            </a:r>
            <a:endParaRPr lang="en-US" i="1" dirty="0"/>
          </a:p>
        </p:txBody>
      </p:sp>
      <p:sp>
        <p:nvSpPr>
          <p:cNvPr id="3" name="Content Placeholder 2"/>
          <p:cNvSpPr>
            <a:spLocks noGrp="1"/>
          </p:cNvSpPr>
          <p:nvPr>
            <p:ph idx="1"/>
          </p:nvPr>
        </p:nvSpPr>
        <p:spPr>
          <a:xfrm>
            <a:off x="457200" y="2438400"/>
            <a:ext cx="8229600" cy="3687763"/>
          </a:xfrm>
        </p:spPr>
        <p:txBody>
          <a:bodyPr/>
          <a:lstStyle/>
          <a:p>
            <a:r>
              <a:rPr lang="en-US" dirty="0" smtClean="0"/>
              <a:t>They will change jobs often, to keep growing</a:t>
            </a:r>
          </a:p>
          <a:p>
            <a:r>
              <a:rPr lang="en-US" dirty="0" smtClean="0"/>
              <a:t>They want more coaching, training, and mentoring programs</a:t>
            </a:r>
          </a:p>
          <a:p>
            <a:pPr lvl="1"/>
            <a:r>
              <a:rPr lang="en-US" sz="3000" dirty="0" smtClean="0"/>
              <a:t>Greenleaf: servant-leaders help their colleagues grow; they coach, train, and mentor them</a:t>
            </a:r>
          </a:p>
          <a:p>
            <a:r>
              <a:rPr lang="en-US" dirty="0" err="1" smtClean="0"/>
              <a:t>Milennials</a:t>
            </a:r>
            <a:r>
              <a:rPr lang="en-US" dirty="0" smtClean="0"/>
              <a:t> see their careers and personal lives as one—not balancing but blending them</a:t>
            </a:r>
          </a:p>
          <a:p>
            <a:pPr lvl="1"/>
            <a:endParaRPr lang="en-US" dirty="0" smtClean="0"/>
          </a:p>
          <a:p>
            <a:pPr lvl="1"/>
            <a:endParaRPr lang="en-US" dirty="0" smtClean="0"/>
          </a:p>
          <a:p>
            <a:pPr lvl="1">
              <a:buNone/>
            </a:pPr>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54</a:t>
            </a:fld>
            <a:endParaRPr lang="en-US"/>
          </a:p>
        </p:txBody>
      </p:sp>
      <p:pic>
        <p:nvPicPr>
          <p:cNvPr id="5" name="Picture 4" descr="Trophy Kids Grow Up.jpg"/>
          <p:cNvPicPr>
            <a:picLocks noChangeAspect="1"/>
          </p:cNvPicPr>
          <p:nvPr/>
        </p:nvPicPr>
        <p:blipFill>
          <a:blip r:embed="rId2" cstate="print"/>
          <a:srcRect l="15790" t="10000" r="15789"/>
          <a:stretch>
            <a:fillRect/>
          </a:stretch>
        </p:blipFill>
        <p:spPr>
          <a:xfrm>
            <a:off x="1066800" y="533400"/>
            <a:ext cx="990600" cy="1371600"/>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524000"/>
          </a:xfrm>
        </p:spPr>
        <p:txBody>
          <a:bodyPr/>
          <a:lstStyle/>
          <a:p>
            <a:pPr algn="l"/>
            <a:r>
              <a:rPr lang="en-US" dirty="0" smtClean="0"/>
              <a:t>		</a:t>
            </a:r>
            <a:r>
              <a:rPr lang="en-US" sz="4200" dirty="0" smtClean="0"/>
              <a:t>U.S. ethnic minority 			attitudes toward leadership</a:t>
            </a:r>
            <a:endParaRPr lang="en-US" sz="4200" i="1" dirty="0"/>
          </a:p>
        </p:txBody>
      </p:sp>
      <p:sp>
        <p:nvSpPr>
          <p:cNvPr id="3" name="Content Placeholder 2"/>
          <p:cNvSpPr>
            <a:spLocks noGrp="1"/>
          </p:cNvSpPr>
          <p:nvPr>
            <p:ph idx="1"/>
          </p:nvPr>
        </p:nvSpPr>
        <p:spPr>
          <a:xfrm>
            <a:off x="457200" y="2057400"/>
            <a:ext cx="8229600" cy="4191000"/>
          </a:xfrm>
        </p:spPr>
        <p:txBody>
          <a:bodyPr/>
          <a:lstStyle/>
          <a:p>
            <a:r>
              <a:rPr lang="en-US" dirty="0" smtClean="0"/>
              <a:t>In </a:t>
            </a:r>
            <a:r>
              <a:rPr lang="en-US" i="1" dirty="0" smtClean="0"/>
              <a:t>Salsa, Soul, and Spirit</a:t>
            </a:r>
            <a:r>
              <a:rPr lang="en-US" dirty="0" smtClean="0"/>
              <a:t>, Juana </a:t>
            </a:r>
            <a:r>
              <a:rPr lang="en-US" dirty="0" err="1" smtClean="0"/>
              <a:t>Bordas</a:t>
            </a:r>
            <a:r>
              <a:rPr lang="en-US" dirty="0" smtClean="0"/>
              <a:t> noted that for many Hispanic Americans, African-Americans, and Native Americans:</a:t>
            </a:r>
          </a:p>
          <a:p>
            <a:pPr lvl="1"/>
            <a:r>
              <a:rPr lang="en-US" sz="3200" dirty="0" smtClean="0"/>
              <a:t>Leadership positions belong to the community, not the individual leader</a:t>
            </a:r>
          </a:p>
          <a:p>
            <a:pPr lvl="1"/>
            <a:r>
              <a:rPr lang="en-US" sz="3200" dirty="0" smtClean="0"/>
              <a:t>Leadership positions are not for personal gain but for service to the larger community</a:t>
            </a:r>
          </a:p>
          <a:p>
            <a:pPr lvl="1"/>
            <a:r>
              <a:rPr lang="en-US" sz="3200" dirty="0" smtClean="0"/>
              <a:t>Leadership positions are rotated</a:t>
            </a:r>
            <a:endParaRPr lang="en-US" sz="32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55</a:t>
            </a:fld>
            <a:endParaRPr lang="en-US" dirty="0"/>
          </a:p>
        </p:txBody>
      </p:sp>
      <p:pic>
        <p:nvPicPr>
          <p:cNvPr id="6" name="Picture 5" descr="Juana Bordas photo.jpg"/>
          <p:cNvPicPr>
            <a:picLocks noChangeAspect="1"/>
          </p:cNvPicPr>
          <p:nvPr/>
        </p:nvPicPr>
        <p:blipFill>
          <a:blip r:embed="rId2" cstate="print"/>
          <a:stretch>
            <a:fillRect/>
          </a:stretch>
        </p:blipFill>
        <p:spPr>
          <a:xfrm>
            <a:off x="762000" y="381000"/>
            <a:ext cx="1322863" cy="1447800"/>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19600"/>
            <a:ext cx="8229600" cy="1477963"/>
          </a:xfrm>
        </p:spPr>
        <p:txBody>
          <a:bodyPr/>
          <a:lstStyle/>
          <a:p>
            <a:pPr algn="ctr">
              <a:buFont typeface="Wingdings" pitchFamily="-106" charset="2"/>
              <a:buNone/>
              <a:defRPr/>
            </a:pPr>
            <a:r>
              <a:rPr lang="en-US" sz="4400" b="1" dirty="0" smtClean="0"/>
              <a:t>Studies regarding Servant Leadership in Other Countries</a:t>
            </a:r>
            <a:endParaRPr lang="en-US" sz="4400" b="1" dirty="0"/>
          </a:p>
        </p:txBody>
      </p:sp>
      <p:sp>
        <p:nvSpPr>
          <p:cNvPr id="10244" name="Slide Number Placeholder 3"/>
          <p:cNvSpPr>
            <a:spLocks noGrp="1"/>
          </p:cNvSpPr>
          <p:nvPr>
            <p:ph type="sldNum" sz="quarter" idx="11"/>
          </p:nvPr>
        </p:nvSpPr>
        <p:spPr>
          <a:noFill/>
        </p:spPr>
        <p:txBody>
          <a:bodyPr/>
          <a:lstStyle/>
          <a:p>
            <a:fld id="{3D9104CB-66D1-4EF5-9100-6677AAC2A48C}" type="slidenum">
              <a:rPr lang="en-US" smtClean="0"/>
              <a:pPr/>
              <a:t>56</a:t>
            </a:fld>
            <a:endParaRPr lang="en-US" smtClean="0"/>
          </a:p>
        </p:txBody>
      </p:sp>
      <p:pic>
        <p:nvPicPr>
          <p:cNvPr id="7" name="Picture 4" descr="leaflogo.jpg"/>
          <p:cNvPicPr>
            <a:picLocks noChangeAspect="1"/>
          </p:cNvPicPr>
          <p:nvPr/>
        </p:nvPicPr>
        <p:blipFill>
          <a:blip r:embed="rId2" cstate="print"/>
          <a:srcRect/>
          <a:stretch>
            <a:fillRect/>
          </a:stretch>
        </p:blipFill>
        <p:spPr bwMode="auto">
          <a:xfrm>
            <a:off x="3352800" y="1279525"/>
            <a:ext cx="2435225" cy="2774950"/>
          </a:xfrm>
          <a:prstGeom prst="rect">
            <a:avLst/>
          </a:prstGeom>
          <a:noFill/>
          <a:ln w="9525">
            <a:noFill/>
            <a:miter lim="800000"/>
            <a:headEnd/>
            <a:tailEnd/>
          </a:ln>
        </p:spPr>
      </p:pic>
    </p:spTree>
    <p:extLst>
      <p:ext uri="{BB962C8B-B14F-4D97-AF65-F5344CB8AC3E}">
        <p14:creationId xmlns:p14="http://schemas.microsoft.com/office/powerpoint/2010/main" val="95267491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 Public Sector</a:t>
            </a:r>
            <a:br>
              <a:rPr lang="en-US" dirty="0" smtClean="0"/>
            </a:br>
            <a:r>
              <a:rPr lang="en-US" dirty="0" smtClean="0"/>
              <a:t>	 Leaders in China</a:t>
            </a:r>
            <a:endParaRPr lang="en-US" dirty="0"/>
          </a:p>
        </p:txBody>
      </p:sp>
      <p:sp>
        <p:nvSpPr>
          <p:cNvPr id="3" name="Content Placeholder 2"/>
          <p:cNvSpPr>
            <a:spLocks noGrp="1"/>
          </p:cNvSpPr>
          <p:nvPr>
            <p:ph idx="1"/>
          </p:nvPr>
        </p:nvSpPr>
        <p:spPr>
          <a:xfrm>
            <a:off x="381000" y="1981201"/>
            <a:ext cx="8229600" cy="4343400"/>
          </a:xfrm>
        </p:spPr>
        <p:txBody>
          <a:bodyPr/>
          <a:lstStyle/>
          <a:p>
            <a:r>
              <a:rPr lang="en-US" dirty="0" smtClean="0"/>
              <a:t>Article by Han, </a:t>
            </a:r>
            <a:r>
              <a:rPr lang="en-US" dirty="0" err="1" smtClean="0"/>
              <a:t>Kakabadse</a:t>
            </a:r>
            <a:r>
              <a:rPr lang="en-US" dirty="0" smtClean="0"/>
              <a:t> &amp; </a:t>
            </a:r>
            <a:r>
              <a:rPr lang="en-US" dirty="0" err="1" smtClean="0"/>
              <a:t>Kakabadse</a:t>
            </a:r>
            <a:r>
              <a:rPr lang="en-US" dirty="0" smtClean="0"/>
              <a:t> in </a:t>
            </a:r>
            <a:r>
              <a:rPr lang="en-US" i="1" dirty="0" smtClean="0"/>
              <a:t>Journal of Management Development</a:t>
            </a:r>
            <a:r>
              <a:rPr lang="en-US" dirty="0" smtClean="0"/>
              <a:t> (2010)</a:t>
            </a:r>
          </a:p>
          <a:p>
            <a:r>
              <a:rPr lang="en-US" dirty="0" smtClean="0"/>
              <a:t>Servant leadership seen as a way to help restore employee’s trust, commitment and confidence in management, as well as a way to attract and retain high performance employees</a:t>
            </a:r>
          </a:p>
          <a:p>
            <a:r>
              <a:rPr lang="en-US" dirty="0" smtClean="0"/>
              <a:t>Three sources for Chinese servant leadership: Confucianism, Daoism, and communist ideology</a:t>
            </a:r>
            <a:br>
              <a:rPr lang="en-US" dirty="0" smtClean="0"/>
            </a:b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57</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4763" y="533400"/>
            <a:ext cx="1042883" cy="1143000"/>
          </a:xfrm>
          <a:prstGeom prst="rect">
            <a:avLst/>
          </a:prstGeom>
        </p:spPr>
      </p:pic>
    </p:spTree>
    <p:extLst>
      <p:ext uri="{BB962C8B-B14F-4D97-AF65-F5344CB8AC3E}">
        <p14:creationId xmlns:p14="http://schemas.microsoft.com/office/powerpoint/2010/main" val="395361813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Sector</a:t>
            </a:r>
            <a:br>
              <a:rPr lang="en-US" dirty="0" smtClean="0"/>
            </a:br>
            <a:r>
              <a:rPr lang="en-US" dirty="0" smtClean="0"/>
              <a:t>	 Leaders in China</a:t>
            </a:r>
            <a:endParaRPr lang="en-US" dirty="0"/>
          </a:p>
        </p:txBody>
      </p:sp>
      <p:sp>
        <p:nvSpPr>
          <p:cNvPr id="3" name="Content Placeholder 2"/>
          <p:cNvSpPr>
            <a:spLocks noGrp="1"/>
          </p:cNvSpPr>
          <p:nvPr>
            <p:ph idx="1"/>
          </p:nvPr>
        </p:nvSpPr>
        <p:spPr>
          <a:xfrm>
            <a:off x="457200" y="1752600"/>
            <a:ext cx="8229600" cy="4572000"/>
          </a:xfrm>
        </p:spPr>
        <p:txBody>
          <a:bodyPr/>
          <a:lstStyle/>
          <a:p>
            <a:r>
              <a:rPr lang="en-US" dirty="0" smtClean="0"/>
              <a:t>Confucian characteristics: courtesy, obedience, respect to seniors, loyalty, moderation, forgiveness, wisdom, benevolence</a:t>
            </a:r>
          </a:p>
          <a:p>
            <a:r>
              <a:rPr lang="en-US" dirty="0" err="1" smtClean="0"/>
              <a:t>Daoist</a:t>
            </a:r>
            <a:r>
              <a:rPr lang="en-US" dirty="0" smtClean="0"/>
              <a:t> characteristics: vision, insight, wisdom, serving the community, humility, leading by example, empowering others</a:t>
            </a:r>
          </a:p>
          <a:p>
            <a:r>
              <a:rPr lang="en-US" dirty="0" smtClean="0"/>
              <a:t>Communist ideology: willingness to serve the people whole-heartedly; placement of collective interests above self-interest</a:t>
            </a:r>
            <a:br>
              <a:rPr lang="en-US" dirty="0" smtClean="0"/>
            </a:b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58</a:t>
            </a:fld>
            <a:endParaRPr lang="en-US">
              <a:solidFill>
                <a:srgbClr val="FFFFFF"/>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304801"/>
            <a:ext cx="1042883" cy="1143000"/>
          </a:xfrm>
          <a:prstGeom prst="rect">
            <a:avLst/>
          </a:prstGeom>
        </p:spPr>
      </p:pic>
    </p:spTree>
    <p:extLst>
      <p:ext uri="{BB962C8B-B14F-4D97-AF65-F5344CB8AC3E}">
        <p14:creationId xmlns:p14="http://schemas.microsoft.com/office/powerpoint/2010/main" val="40694634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 Public Sector</a:t>
            </a:r>
            <a:br>
              <a:rPr lang="en-US" dirty="0" smtClean="0"/>
            </a:br>
            <a:r>
              <a:rPr lang="en-US" dirty="0" smtClean="0"/>
              <a:t>	 Leaders in China</a:t>
            </a:r>
            <a:endParaRPr lang="en-US" dirty="0"/>
          </a:p>
        </p:txBody>
      </p:sp>
      <p:sp>
        <p:nvSpPr>
          <p:cNvPr id="3" name="Content Placeholder 2"/>
          <p:cNvSpPr>
            <a:spLocks noGrp="1"/>
          </p:cNvSpPr>
          <p:nvPr>
            <p:ph idx="1"/>
          </p:nvPr>
        </p:nvSpPr>
        <p:spPr>
          <a:xfrm>
            <a:off x="457200" y="1752600"/>
            <a:ext cx="8229600" cy="4572000"/>
          </a:xfrm>
        </p:spPr>
        <p:txBody>
          <a:bodyPr/>
          <a:lstStyle/>
          <a:p>
            <a:r>
              <a:rPr lang="en-US" dirty="0" smtClean="0"/>
              <a:t>Servant leadership behaviors reported:</a:t>
            </a:r>
          </a:p>
          <a:p>
            <a:pPr lvl="1"/>
            <a:r>
              <a:rPr lang="en-US" sz="3200" dirty="0" smtClean="0"/>
              <a:t>Putting people first; assisting subordinates</a:t>
            </a:r>
          </a:p>
          <a:p>
            <a:pPr lvl="1"/>
            <a:r>
              <a:rPr lang="en-US" sz="3200" dirty="0" smtClean="0"/>
              <a:t>Ethical behavior</a:t>
            </a:r>
          </a:p>
          <a:p>
            <a:pPr lvl="1"/>
            <a:r>
              <a:rPr lang="en-US" sz="3200" dirty="0" smtClean="0"/>
              <a:t>Moral (</a:t>
            </a:r>
            <a:r>
              <a:rPr lang="en-US" sz="3200" dirty="0" err="1" smtClean="0"/>
              <a:t>agapao</a:t>
            </a:r>
            <a:r>
              <a:rPr lang="en-US" sz="3200" dirty="0" smtClean="0"/>
              <a:t>) love, caring for others</a:t>
            </a:r>
          </a:p>
          <a:p>
            <a:pPr lvl="1"/>
            <a:r>
              <a:rPr lang="en-US" sz="3200" dirty="0" smtClean="0"/>
              <a:t>Conceptual skills, organizational knowledge</a:t>
            </a:r>
          </a:p>
          <a:p>
            <a:pPr lvl="1"/>
            <a:r>
              <a:rPr lang="en-US" sz="3200" dirty="0" smtClean="0"/>
              <a:t>Humility, not seeking public attention</a:t>
            </a:r>
          </a:p>
          <a:p>
            <a:pPr lvl="1"/>
            <a:r>
              <a:rPr lang="en-US" sz="3200" dirty="0" smtClean="0"/>
              <a:t>Building long-term relationships, knowing and supporting others</a:t>
            </a:r>
            <a:br>
              <a:rPr lang="en-US" sz="3200" dirty="0" smtClean="0"/>
            </a:br>
            <a:endParaRPr lang="en-US" sz="32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59</a:t>
            </a:fld>
            <a:endParaRPr lang="en-US">
              <a:solidFill>
                <a:srgbClr val="FFFFFF"/>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457200"/>
            <a:ext cx="1042883" cy="1143000"/>
          </a:xfrm>
          <a:prstGeom prst="rect">
            <a:avLst/>
          </a:prstGeom>
        </p:spPr>
      </p:pic>
    </p:spTree>
    <p:extLst>
      <p:ext uri="{BB962C8B-B14F-4D97-AF65-F5344CB8AC3E}">
        <p14:creationId xmlns:p14="http://schemas.microsoft.com/office/powerpoint/2010/main" val="1284470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95400"/>
          </a:xfrm>
        </p:spPr>
        <p:txBody>
          <a:bodyPr/>
          <a:lstStyle/>
          <a:p>
            <a:pPr algn="l"/>
            <a:r>
              <a:rPr lang="en-US" dirty="0" smtClean="0"/>
              <a:t>	    </a:t>
            </a:r>
            <a:r>
              <a:rPr lang="en-US" sz="4200" i="1" dirty="0" smtClean="0"/>
              <a:t>The Human Side of 	  	          	    Enterprise (1960)</a:t>
            </a:r>
            <a:r>
              <a:rPr lang="en-US" sz="4200" dirty="0" smtClean="0"/>
              <a:t>: Theory X</a:t>
            </a:r>
            <a:endParaRPr lang="en-US" sz="4200" dirty="0"/>
          </a:p>
        </p:txBody>
      </p:sp>
      <p:sp>
        <p:nvSpPr>
          <p:cNvPr id="3" name="Content Placeholder 2"/>
          <p:cNvSpPr>
            <a:spLocks noGrp="1"/>
          </p:cNvSpPr>
          <p:nvPr>
            <p:ph idx="1"/>
          </p:nvPr>
        </p:nvSpPr>
        <p:spPr>
          <a:xfrm>
            <a:off x="457200" y="1752600"/>
            <a:ext cx="8229600" cy="4724400"/>
          </a:xfrm>
        </p:spPr>
        <p:txBody>
          <a:bodyPr/>
          <a:lstStyle/>
          <a:p>
            <a:r>
              <a:rPr lang="en-US" dirty="0" smtClean="0"/>
              <a:t>Most people dislike work and will avoid it if they can. </a:t>
            </a:r>
          </a:p>
          <a:p>
            <a:r>
              <a:rPr lang="en-US" dirty="0" smtClean="0"/>
              <a:t>Because they don’t like work, most people must be coerced, controlled, or threatened with punishment to get them to work toward the achievement of organizational objectives.</a:t>
            </a:r>
          </a:p>
          <a:p>
            <a:pPr lvl="0"/>
            <a:r>
              <a:rPr lang="en-US" dirty="0" smtClean="0"/>
              <a:t>Most people want to be directed, and want to avoid responsibility. They have little ambition. They just want to be secure.</a:t>
            </a:r>
          </a:p>
          <a:p>
            <a:pPr>
              <a:buNone/>
            </a:pPr>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6</a:t>
            </a:fld>
            <a:endParaRPr lang="en-US"/>
          </a:p>
        </p:txBody>
      </p:sp>
      <p:pic>
        <p:nvPicPr>
          <p:cNvPr id="7" name="Picture 6" descr="macgregor book cover 2.jpg"/>
          <p:cNvPicPr>
            <a:picLocks noChangeAspect="1"/>
          </p:cNvPicPr>
          <p:nvPr/>
        </p:nvPicPr>
        <p:blipFill>
          <a:blip r:embed="rId2" cstate="print"/>
          <a:stretch>
            <a:fillRect/>
          </a:stretch>
        </p:blipFill>
        <p:spPr>
          <a:xfrm>
            <a:off x="838200" y="304800"/>
            <a:ext cx="914400" cy="1336788"/>
          </a:xfrm>
          <a:prstGeom prst="rect">
            <a:avLst/>
          </a:prstGeom>
        </p:spPr>
      </p:pic>
    </p:spTree>
    <p:extLst>
      <p:ext uri="{BB962C8B-B14F-4D97-AF65-F5344CB8AC3E}">
        <p14:creationId xmlns:p14="http://schemas.microsoft.com/office/powerpoint/2010/main" val="36354048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Public Sector</a:t>
            </a:r>
            <a:br>
              <a:rPr lang="en-US" dirty="0" smtClean="0"/>
            </a:br>
            <a:r>
              <a:rPr lang="en-US" dirty="0" smtClean="0"/>
              <a:t>	 Leaders in China</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Three types specific to Chinese context:</a:t>
            </a:r>
          </a:p>
          <a:p>
            <a:pPr lvl="1">
              <a:buClr>
                <a:srgbClr val="A886E0"/>
              </a:buClr>
            </a:pPr>
            <a:r>
              <a:rPr lang="en-US" sz="3200" dirty="0">
                <a:solidFill>
                  <a:srgbClr val="FFFFFF"/>
                </a:solidFill>
              </a:rPr>
              <a:t>Being dutiful</a:t>
            </a:r>
          </a:p>
          <a:p>
            <a:pPr lvl="1">
              <a:buClr>
                <a:srgbClr val="A886E0"/>
              </a:buClr>
            </a:pPr>
            <a:r>
              <a:rPr lang="en-US" sz="3200" dirty="0">
                <a:solidFill>
                  <a:srgbClr val="FFFFFF"/>
                </a:solidFill>
              </a:rPr>
              <a:t>Devotion to Party policies and state laws</a:t>
            </a:r>
          </a:p>
          <a:p>
            <a:pPr lvl="1">
              <a:buClr>
                <a:srgbClr val="A886E0"/>
              </a:buClr>
            </a:pPr>
            <a:r>
              <a:rPr lang="en-US" sz="3200" dirty="0">
                <a:solidFill>
                  <a:srgbClr val="FFFFFF"/>
                </a:solidFill>
              </a:rPr>
              <a:t>Listening</a:t>
            </a:r>
          </a:p>
          <a:p>
            <a:r>
              <a:rPr lang="en-US" dirty="0" smtClean="0"/>
              <a:t>Western perceptions not found:</a:t>
            </a:r>
          </a:p>
          <a:p>
            <a:pPr lvl="1"/>
            <a:r>
              <a:rPr lang="en-US" sz="3200" dirty="0" smtClean="0"/>
              <a:t>Creating value for the community</a:t>
            </a:r>
          </a:p>
          <a:p>
            <a:pPr lvl="1"/>
            <a:r>
              <a:rPr lang="en-US" sz="3200" dirty="0" smtClean="0"/>
              <a:t>Empowering, persuasive mapping</a:t>
            </a:r>
          </a:p>
          <a:p>
            <a:pPr lvl="1"/>
            <a:r>
              <a:rPr lang="en-US" sz="3200" dirty="0" smtClean="0"/>
              <a:t>Transcendent spirituality</a:t>
            </a:r>
            <a:br>
              <a:rPr lang="en-US" sz="3200" dirty="0" smtClean="0"/>
            </a:br>
            <a:endParaRPr lang="en-US" sz="32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60</a:t>
            </a:fld>
            <a:endParaRPr lang="en-US">
              <a:solidFill>
                <a:srgbClr val="FFFFFF"/>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304801"/>
            <a:ext cx="1042883" cy="1143000"/>
          </a:xfrm>
          <a:prstGeom prst="rect">
            <a:avLst/>
          </a:prstGeom>
        </p:spPr>
      </p:pic>
    </p:spTree>
    <p:extLst>
      <p:ext uri="{BB962C8B-B14F-4D97-AF65-F5344CB8AC3E}">
        <p14:creationId xmlns:p14="http://schemas.microsoft.com/office/powerpoint/2010/main" val="101075678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dirty="0" smtClean="0"/>
              <a:t>	  Republic of Ghana</a:t>
            </a:r>
            <a:endParaRPr lang="en-US" dirty="0"/>
          </a:p>
        </p:txBody>
      </p:sp>
      <p:sp>
        <p:nvSpPr>
          <p:cNvPr id="3" name="Content Placeholder 2"/>
          <p:cNvSpPr>
            <a:spLocks noGrp="1"/>
          </p:cNvSpPr>
          <p:nvPr>
            <p:ph idx="1"/>
          </p:nvPr>
        </p:nvSpPr>
        <p:spPr/>
        <p:txBody>
          <a:bodyPr/>
          <a:lstStyle/>
          <a:p>
            <a:r>
              <a:rPr lang="en-US" dirty="0" smtClean="0"/>
              <a:t>Article by Hale and Fields, published in </a:t>
            </a:r>
            <a:r>
              <a:rPr lang="en-US" i="1" dirty="0" smtClean="0"/>
              <a:t>Leadership</a:t>
            </a:r>
            <a:r>
              <a:rPr lang="en-US" dirty="0" smtClean="0"/>
              <a:t> (2007) comparing seminary students in Ghana and the United States</a:t>
            </a:r>
          </a:p>
          <a:p>
            <a:r>
              <a:rPr lang="en-US" dirty="0" smtClean="0"/>
              <a:t>In earlier periods of Ghana’s history, kings were expected to be servants to the clan or tribe</a:t>
            </a:r>
          </a:p>
          <a:p>
            <a:r>
              <a:rPr lang="en-US" dirty="0" smtClean="0"/>
              <a:t>Contemporary Sub-Saharan Africans want leaders who are strategy and goal-directed, demonstrating good character, competency, compassion, justice and wholeness </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61</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381000"/>
            <a:ext cx="1377108" cy="914400"/>
          </a:xfrm>
          <a:prstGeom prst="rect">
            <a:avLst/>
          </a:prstGeom>
        </p:spPr>
      </p:pic>
    </p:spTree>
    <p:extLst>
      <p:ext uri="{BB962C8B-B14F-4D97-AF65-F5344CB8AC3E}">
        <p14:creationId xmlns:p14="http://schemas.microsoft.com/office/powerpoint/2010/main" val="236514801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dirty="0" smtClean="0"/>
              <a:t>	  Republic of Ghana</a:t>
            </a:r>
            <a:endParaRPr lang="en-US" dirty="0"/>
          </a:p>
        </p:txBody>
      </p:sp>
      <p:sp>
        <p:nvSpPr>
          <p:cNvPr id="3" name="Content Placeholder 2"/>
          <p:cNvSpPr>
            <a:spLocks noGrp="1"/>
          </p:cNvSpPr>
          <p:nvPr>
            <p:ph idx="1"/>
          </p:nvPr>
        </p:nvSpPr>
        <p:spPr/>
        <p:txBody>
          <a:bodyPr/>
          <a:lstStyle/>
          <a:p>
            <a:r>
              <a:rPr lang="en-US" sz="3400" dirty="0" smtClean="0"/>
              <a:t>Respondents from Ghana reported servant leadership behaviors less frequently</a:t>
            </a:r>
          </a:p>
          <a:p>
            <a:r>
              <a:rPr lang="en-US" sz="3400" dirty="0" smtClean="0"/>
              <a:t>There is a high power difference; people in power are viewed as being different than others (visionaries, not “first among equals”)</a:t>
            </a:r>
          </a:p>
          <a:p>
            <a:r>
              <a:rPr lang="en-US" sz="3400" dirty="0" smtClean="0"/>
              <a:t>In-group members expect preferential treatment (not concerned with building a larger community with out-group members) </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62</a:t>
            </a:fld>
            <a:endParaRPr lang="en-US">
              <a:solidFill>
                <a:srgbClr val="FFFFFF"/>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381000"/>
            <a:ext cx="1377108" cy="914400"/>
          </a:xfrm>
          <a:prstGeom prst="rect">
            <a:avLst/>
          </a:prstGeom>
        </p:spPr>
      </p:pic>
    </p:spTree>
    <p:extLst>
      <p:ext uri="{BB962C8B-B14F-4D97-AF65-F5344CB8AC3E}">
        <p14:creationId xmlns:p14="http://schemas.microsoft.com/office/powerpoint/2010/main" val="416999355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14400"/>
          </a:xfrm>
        </p:spPr>
        <p:txBody>
          <a:bodyPr/>
          <a:lstStyle/>
          <a:p>
            <a:r>
              <a:rPr lang="en-US" dirty="0" smtClean="0"/>
              <a:t>	  Republic of Ghana</a:t>
            </a:r>
            <a:endParaRPr lang="en-US" dirty="0"/>
          </a:p>
        </p:txBody>
      </p:sp>
      <p:sp>
        <p:nvSpPr>
          <p:cNvPr id="3" name="Content Placeholder 2"/>
          <p:cNvSpPr>
            <a:spLocks noGrp="1"/>
          </p:cNvSpPr>
          <p:nvPr>
            <p:ph idx="1"/>
          </p:nvPr>
        </p:nvSpPr>
        <p:spPr>
          <a:xfrm>
            <a:off x="457200" y="1752600"/>
            <a:ext cx="8229600" cy="4419599"/>
          </a:xfrm>
        </p:spPr>
        <p:txBody>
          <a:bodyPr/>
          <a:lstStyle/>
          <a:p>
            <a:r>
              <a:rPr lang="en-US" sz="3400" dirty="0" smtClean="0"/>
              <a:t>Development of followers was not consistent with leadership behavior norms in Ghana</a:t>
            </a:r>
          </a:p>
          <a:p>
            <a:r>
              <a:rPr lang="en-US" sz="3400" dirty="0" smtClean="0"/>
              <a:t>Building relationships among co-workers was not consistent with in-group behavior in Ghana</a:t>
            </a:r>
          </a:p>
          <a:p>
            <a:r>
              <a:rPr lang="en-US" sz="3400" dirty="0" smtClean="0"/>
              <a:t>There were no significant differences in the effects of service and humility between Ghanaian and American sub-samples </a:t>
            </a:r>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63</a:t>
            </a:fld>
            <a:endParaRPr lang="en-US">
              <a:solidFill>
                <a:srgbClr val="FFFFFF"/>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609600"/>
            <a:ext cx="1377108" cy="914400"/>
          </a:xfrm>
          <a:prstGeom prst="rect">
            <a:avLst/>
          </a:prstGeom>
        </p:spPr>
      </p:pic>
    </p:spTree>
    <p:extLst>
      <p:ext uri="{BB962C8B-B14F-4D97-AF65-F5344CB8AC3E}">
        <p14:creationId xmlns:p14="http://schemas.microsoft.com/office/powerpoint/2010/main" val="2542308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990600"/>
          </a:xfrm>
        </p:spPr>
        <p:txBody>
          <a:bodyPr/>
          <a:lstStyle/>
          <a:p>
            <a:pPr algn="l"/>
            <a:r>
              <a:rPr lang="en-US" dirty="0" smtClean="0"/>
              <a:t>			</a:t>
            </a:r>
            <a:br>
              <a:rPr lang="en-US" dirty="0" smtClean="0"/>
            </a:br>
            <a:r>
              <a:rPr lang="en-US" dirty="0" smtClean="0"/>
              <a:t>		   Bedouin-Arab Culture		</a:t>
            </a:r>
            <a:endParaRPr lang="en-US" dirty="0"/>
          </a:p>
        </p:txBody>
      </p:sp>
      <p:sp>
        <p:nvSpPr>
          <p:cNvPr id="3" name="Content Placeholder 2"/>
          <p:cNvSpPr>
            <a:spLocks noGrp="1"/>
          </p:cNvSpPr>
          <p:nvPr>
            <p:ph idx="1"/>
          </p:nvPr>
        </p:nvSpPr>
        <p:spPr>
          <a:xfrm>
            <a:off x="457200" y="1981200"/>
            <a:ext cx="8229600" cy="4419600"/>
          </a:xfrm>
        </p:spPr>
        <p:txBody>
          <a:bodyPr/>
          <a:lstStyle/>
          <a:p>
            <a:r>
              <a:rPr lang="en-US" sz="3600" dirty="0" smtClean="0"/>
              <a:t>Article by </a:t>
            </a:r>
            <a:r>
              <a:rPr lang="en-US" sz="3600" dirty="0" err="1" smtClean="0"/>
              <a:t>Yasin</a:t>
            </a:r>
            <a:r>
              <a:rPr lang="en-US" sz="3600" dirty="0" smtClean="0"/>
              <a:t> </a:t>
            </a:r>
            <a:r>
              <a:rPr lang="en-US" sz="3600" dirty="0" err="1" smtClean="0"/>
              <a:t>Khalaf</a:t>
            </a:r>
            <a:r>
              <a:rPr lang="en-US" sz="3600" dirty="0" smtClean="0"/>
              <a:t> </a:t>
            </a:r>
            <a:r>
              <a:rPr lang="en-US" sz="3600" dirty="0" err="1" smtClean="0"/>
              <a:t>Sarayrah</a:t>
            </a:r>
            <a:r>
              <a:rPr lang="en-US" sz="3600" dirty="0" smtClean="0"/>
              <a:t>, “Servant Leadership in the Bedouin-Arab Culture,” </a:t>
            </a:r>
            <a:r>
              <a:rPr lang="en-US" sz="3600" i="1" dirty="0" smtClean="0"/>
              <a:t>Global Virtue Ethics Review </a:t>
            </a:r>
            <a:r>
              <a:rPr lang="en-US" sz="3600" dirty="0" smtClean="0"/>
              <a:t>(2004)</a:t>
            </a:r>
          </a:p>
          <a:p>
            <a:r>
              <a:rPr lang="en-US" sz="3600" dirty="0" smtClean="0"/>
              <a:t>Main elements of servant leadership were present in early Arab culture</a:t>
            </a:r>
          </a:p>
          <a:p>
            <a:r>
              <a:rPr lang="en-US" sz="3600" dirty="0" smtClean="0"/>
              <a:t>In traditional Bedouin desert society, the chief was seen as an equal and not a boss</a:t>
            </a:r>
          </a:p>
        </p:txBody>
      </p:sp>
      <p:sp>
        <p:nvSpPr>
          <p:cNvPr id="4" name="Slide Number Placeholder 3"/>
          <p:cNvSpPr>
            <a:spLocks noGrp="1"/>
          </p:cNvSpPr>
          <p:nvPr>
            <p:ph type="sldNum" sz="quarter" idx="11"/>
          </p:nvPr>
        </p:nvSpPr>
        <p:spPr>
          <a:xfrm rot="10800000" flipV="1">
            <a:off x="990600" y="6553200"/>
            <a:ext cx="7696200" cy="304800"/>
          </a:xfrm>
        </p:spPr>
        <p:txBody>
          <a:bodyPr/>
          <a:lstStyle/>
          <a:p>
            <a:pPr>
              <a:defRPr/>
            </a:pPr>
            <a:r>
              <a:rPr lang="en-US" dirty="0" smtClean="0"/>
              <a:t>67</a:t>
            </a:r>
            <a:endParaRPr lang="en-US" dirty="0"/>
          </a:p>
        </p:txBody>
      </p:sp>
      <p:pic>
        <p:nvPicPr>
          <p:cNvPr id="5" name="Content Placeholder 4" descr="Jordan flag.jpg"/>
          <p:cNvPicPr>
            <a:picLocks noChangeAspect="1"/>
          </p:cNvPicPr>
          <p:nvPr/>
        </p:nvPicPr>
        <p:blipFill>
          <a:blip r:embed="rId2" cstate="print"/>
          <a:stretch>
            <a:fillRect/>
          </a:stretch>
        </p:blipFill>
        <p:spPr bwMode="auto">
          <a:xfrm>
            <a:off x="762000" y="685800"/>
            <a:ext cx="1657350" cy="928116"/>
          </a:xfrm>
          <a:prstGeom prst="rect">
            <a:avLst/>
          </a:prstGeom>
          <a:noFill/>
          <a:ln w="9525">
            <a:noFill/>
            <a:miter lim="800000"/>
            <a:headEnd/>
            <a:tailEnd/>
          </a:ln>
          <a:effectLst/>
        </p:spPr>
      </p:pic>
    </p:spTree>
    <p:extLst>
      <p:ext uri="{BB962C8B-B14F-4D97-AF65-F5344CB8AC3E}">
        <p14:creationId xmlns:p14="http://schemas.microsoft.com/office/powerpoint/2010/main" val="130405886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br>
              <a:rPr lang="en-US" dirty="0" smtClean="0"/>
            </a:br>
            <a:r>
              <a:rPr lang="en-US" dirty="0" smtClean="0"/>
              <a:t>		   Bedouin-Arab Culture		</a:t>
            </a:r>
            <a:endParaRPr lang="en-US" dirty="0"/>
          </a:p>
        </p:txBody>
      </p:sp>
      <p:sp>
        <p:nvSpPr>
          <p:cNvPr id="3" name="Content Placeholder 2"/>
          <p:cNvSpPr>
            <a:spLocks noGrp="1"/>
          </p:cNvSpPr>
          <p:nvPr>
            <p:ph idx="1"/>
          </p:nvPr>
        </p:nvSpPr>
        <p:spPr>
          <a:xfrm>
            <a:off x="457200" y="1752600"/>
            <a:ext cx="8229600" cy="4648200"/>
          </a:xfrm>
        </p:spPr>
        <p:txBody>
          <a:bodyPr/>
          <a:lstStyle/>
          <a:p>
            <a:r>
              <a:rPr lang="en-US" sz="3600" dirty="0" smtClean="0"/>
              <a:t>Even Prophet Mohammed consulted with his followers when there was no revelation</a:t>
            </a:r>
          </a:p>
          <a:p>
            <a:r>
              <a:rPr lang="en-US" sz="3600" dirty="0" smtClean="0"/>
              <a:t>In the following </a:t>
            </a:r>
            <a:r>
              <a:rPr lang="en-US" sz="3600" i="1" dirty="0" err="1" smtClean="0"/>
              <a:t>hadith</a:t>
            </a:r>
            <a:r>
              <a:rPr lang="en-US" sz="3600" dirty="0" smtClean="0"/>
              <a:t>, Prophet Mohammed urged Muslim leaders to be servant-leaders:</a:t>
            </a:r>
          </a:p>
          <a:p>
            <a:pPr>
              <a:buNone/>
            </a:pPr>
            <a:r>
              <a:rPr lang="en-US" sz="3600" dirty="0" smtClean="0"/>
              <a:t>		“Verily, each of you is a shepherd, and 	each of you is responsible for the well 	being of the flock.”</a:t>
            </a:r>
            <a:endParaRPr lang="en-US" sz="3600" dirty="0"/>
          </a:p>
        </p:txBody>
      </p:sp>
      <p:sp>
        <p:nvSpPr>
          <p:cNvPr id="4" name="Slide Number Placeholder 3"/>
          <p:cNvSpPr>
            <a:spLocks noGrp="1"/>
          </p:cNvSpPr>
          <p:nvPr>
            <p:ph type="sldNum" sz="quarter" idx="11"/>
          </p:nvPr>
        </p:nvSpPr>
        <p:spPr>
          <a:xfrm rot="10800000" flipV="1">
            <a:off x="990600" y="6553200"/>
            <a:ext cx="7696200" cy="304800"/>
          </a:xfrm>
        </p:spPr>
        <p:txBody>
          <a:bodyPr/>
          <a:lstStyle/>
          <a:p>
            <a:pPr>
              <a:defRPr/>
            </a:pPr>
            <a:r>
              <a:rPr lang="en-US" dirty="0" smtClean="0"/>
              <a:t>67</a:t>
            </a:r>
            <a:endParaRPr lang="en-US" dirty="0"/>
          </a:p>
        </p:txBody>
      </p:sp>
      <p:pic>
        <p:nvPicPr>
          <p:cNvPr id="5" name="Content Placeholder 4" descr="Jordan flag.jpg"/>
          <p:cNvPicPr>
            <a:picLocks noChangeAspect="1"/>
          </p:cNvPicPr>
          <p:nvPr/>
        </p:nvPicPr>
        <p:blipFill>
          <a:blip r:embed="rId2" cstate="print"/>
          <a:stretch>
            <a:fillRect/>
          </a:stretch>
        </p:blipFill>
        <p:spPr bwMode="auto">
          <a:xfrm>
            <a:off x="762000" y="381000"/>
            <a:ext cx="1657350" cy="928116"/>
          </a:xfrm>
          <a:prstGeom prst="rect">
            <a:avLst/>
          </a:prstGeom>
          <a:noFill/>
          <a:ln w="9525">
            <a:noFill/>
            <a:miter lim="800000"/>
            <a:headEnd/>
            <a:tailEnd/>
          </a:ln>
          <a:effectLst/>
        </p:spPr>
      </p:pic>
    </p:spTree>
    <p:extLst>
      <p:ext uri="{BB962C8B-B14F-4D97-AF65-F5344CB8AC3E}">
        <p14:creationId xmlns:p14="http://schemas.microsoft.com/office/powerpoint/2010/main" val="100548200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			</a:t>
            </a:r>
            <a:br>
              <a:rPr lang="en-US" dirty="0" smtClean="0"/>
            </a:br>
            <a:r>
              <a:rPr lang="en-US" dirty="0" smtClean="0"/>
              <a:t>		  Bedouin-Arab Culture		</a:t>
            </a:r>
            <a:endParaRPr lang="en-US" dirty="0"/>
          </a:p>
        </p:txBody>
      </p:sp>
      <p:sp>
        <p:nvSpPr>
          <p:cNvPr id="3" name="Content Placeholder 2"/>
          <p:cNvSpPr>
            <a:spLocks noGrp="1"/>
          </p:cNvSpPr>
          <p:nvPr>
            <p:ph idx="1"/>
          </p:nvPr>
        </p:nvSpPr>
        <p:spPr/>
        <p:txBody>
          <a:bodyPr/>
          <a:lstStyle/>
          <a:p>
            <a:r>
              <a:rPr lang="en-US" sz="3400" dirty="0" smtClean="0"/>
              <a:t>The second Caliph, Omar Bin al-</a:t>
            </a:r>
            <a:r>
              <a:rPr lang="en-US" sz="3400" dirty="0" err="1" smtClean="0"/>
              <a:t>Khattab</a:t>
            </a:r>
            <a:r>
              <a:rPr lang="en-US" sz="3400" dirty="0" smtClean="0"/>
              <a:t> (7</a:t>
            </a:r>
            <a:r>
              <a:rPr lang="en-US" sz="3400" baseline="30000" dirty="0" smtClean="0"/>
              <a:t>th</a:t>
            </a:r>
            <a:r>
              <a:rPr lang="en-US" sz="3400" dirty="0" smtClean="0"/>
              <a:t> century) was a servant leader</a:t>
            </a:r>
          </a:p>
          <a:p>
            <a:pPr lvl="1"/>
            <a:r>
              <a:rPr lang="en-US" sz="3400" dirty="0" smtClean="0"/>
              <a:t>Was able to listen and accept criticism</a:t>
            </a:r>
          </a:p>
          <a:p>
            <a:pPr lvl="1"/>
            <a:r>
              <a:rPr lang="en-US" sz="3400" dirty="0" smtClean="0"/>
              <a:t>Planned and organized new Islamic state</a:t>
            </a:r>
          </a:p>
          <a:p>
            <a:pPr lvl="1"/>
            <a:r>
              <a:rPr lang="en-US" sz="3400" dirty="0" smtClean="0"/>
              <a:t>Promoted the participation of others in decision making</a:t>
            </a:r>
          </a:p>
          <a:p>
            <a:pPr lvl="1"/>
            <a:r>
              <a:rPr lang="en-US" sz="3400" dirty="0" smtClean="0"/>
              <a:t>Empathized with others; supported the poor; provided pensions for soldiers</a:t>
            </a:r>
          </a:p>
          <a:p>
            <a:pPr>
              <a:buNone/>
            </a:pP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66</a:t>
            </a:fld>
            <a:endParaRPr lang="en-US"/>
          </a:p>
        </p:txBody>
      </p:sp>
      <p:pic>
        <p:nvPicPr>
          <p:cNvPr id="5" name="Content Placeholder 4" descr="Jordan flag.jpg"/>
          <p:cNvPicPr>
            <a:picLocks noChangeAspect="1"/>
          </p:cNvPicPr>
          <p:nvPr/>
        </p:nvPicPr>
        <p:blipFill>
          <a:blip r:embed="rId2" cstate="print"/>
          <a:stretch>
            <a:fillRect/>
          </a:stretch>
        </p:blipFill>
        <p:spPr bwMode="auto">
          <a:xfrm>
            <a:off x="609600" y="457200"/>
            <a:ext cx="1657350" cy="928116"/>
          </a:xfrm>
          <a:prstGeom prst="rect">
            <a:avLst/>
          </a:prstGeom>
          <a:noFill/>
          <a:ln w="9525">
            <a:noFill/>
            <a:miter lim="800000"/>
            <a:headEnd/>
            <a:tailEnd/>
          </a:ln>
          <a:effectLst/>
        </p:spPr>
      </p:pic>
    </p:spTree>
    <p:extLst>
      <p:ext uri="{BB962C8B-B14F-4D97-AF65-F5344CB8AC3E}">
        <p14:creationId xmlns:p14="http://schemas.microsoft.com/office/powerpoint/2010/main" val="35503318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43000"/>
          </a:xfrm>
        </p:spPr>
        <p:txBody>
          <a:bodyPr/>
          <a:lstStyle/>
          <a:p>
            <a:pPr algn="l"/>
            <a:r>
              <a:rPr lang="en-US" dirty="0" smtClean="0"/>
              <a:t>			</a:t>
            </a:r>
            <a:br>
              <a:rPr lang="en-US" dirty="0" smtClean="0"/>
            </a:br>
            <a:r>
              <a:rPr lang="en-US" dirty="0" smtClean="0"/>
              <a:t>		  Bedouin-Arab Culture		</a:t>
            </a:r>
            <a:endParaRPr lang="en-US" dirty="0"/>
          </a:p>
        </p:txBody>
      </p:sp>
      <p:sp>
        <p:nvSpPr>
          <p:cNvPr id="3" name="Content Placeholder 2"/>
          <p:cNvSpPr>
            <a:spLocks noGrp="1"/>
          </p:cNvSpPr>
          <p:nvPr>
            <p:ph idx="1"/>
          </p:nvPr>
        </p:nvSpPr>
        <p:spPr>
          <a:xfrm>
            <a:off x="457200" y="1905000"/>
            <a:ext cx="8229600" cy="4419600"/>
          </a:xfrm>
        </p:spPr>
        <p:txBody>
          <a:bodyPr/>
          <a:lstStyle/>
          <a:p>
            <a:r>
              <a:rPr lang="en-US" sz="3400" dirty="0" smtClean="0"/>
              <a:t>Over the centuries, the original simple desert Arab/Islamic norms and values were abandoned or given new meaning</a:t>
            </a:r>
          </a:p>
          <a:p>
            <a:r>
              <a:rPr lang="en-US" sz="3400" dirty="0" smtClean="0"/>
              <a:t>However, in the 20</a:t>
            </a:r>
            <a:r>
              <a:rPr lang="en-US" sz="3400" baseline="30000" dirty="0" smtClean="0"/>
              <a:t>th</a:t>
            </a:r>
            <a:r>
              <a:rPr lang="en-US" sz="3400" dirty="0" smtClean="0"/>
              <a:t> century, areas of South and East Jordan retained the traditions</a:t>
            </a:r>
          </a:p>
          <a:p>
            <a:r>
              <a:rPr lang="en-US" sz="3400" dirty="0" smtClean="0"/>
              <a:t>Tribal proverb regarding hospitality: “The youngest is the servant and the one who rules is likewise the servant.” </a:t>
            </a:r>
            <a:endParaRPr lang="en-US" sz="34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67</a:t>
            </a:fld>
            <a:endParaRPr lang="en-US"/>
          </a:p>
        </p:txBody>
      </p:sp>
      <p:pic>
        <p:nvPicPr>
          <p:cNvPr id="5" name="Content Placeholder 4" descr="Jordan flag.jpg"/>
          <p:cNvPicPr>
            <a:picLocks noChangeAspect="1"/>
          </p:cNvPicPr>
          <p:nvPr/>
        </p:nvPicPr>
        <p:blipFill>
          <a:blip r:embed="rId2" cstate="print"/>
          <a:stretch>
            <a:fillRect/>
          </a:stretch>
        </p:blipFill>
        <p:spPr bwMode="auto">
          <a:xfrm>
            <a:off x="685800" y="609600"/>
            <a:ext cx="1657350" cy="928116"/>
          </a:xfrm>
          <a:prstGeom prst="rect">
            <a:avLst/>
          </a:prstGeom>
          <a:noFill/>
          <a:ln w="9525">
            <a:noFill/>
            <a:miter lim="800000"/>
            <a:headEnd/>
            <a:tailEnd/>
          </a:ln>
          <a:effectLst/>
        </p:spPr>
      </p:pic>
    </p:spTree>
    <p:extLst>
      <p:ext uri="{BB962C8B-B14F-4D97-AF65-F5344CB8AC3E}">
        <p14:creationId xmlns:p14="http://schemas.microsoft.com/office/powerpoint/2010/main" val="273390518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19600"/>
            <a:ext cx="8229600" cy="1477963"/>
          </a:xfrm>
        </p:spPr>
        <p:txBody>
          <a:bodyPr/>
          <a:lstStyle/>
          <a:p>
            <a:pPr algn="ctr">
              <a:buFont typeface="Wingdings" pitchFamily="-106" charset="2"/>
              <a:buNone/>
              <a:defRPr/>
            </a:pPr>
            <a:r>
              <a:rPr lang="en-US" sz="4400" b="1" dirty="0" smtClean="0"/>
              <a:t>Studies of Leadership</a:t>
            </a:r>
          </a:p>
          <a:p>
            <a:pPr algn="ctr">
              <a:buFont typeface="Wingdings" pitchFamily="-106" charset="2"/>
              <a:buNone/>
              <a:defRPr/>
            </a:pPr>
            <a:r>
              <a:rPr lang="en-US" sz="4400" b="1" smtClean="0"/>
              <a:t>in Various </a:t>
            </a:r>
            <a:r>
              <a:rPr lang="en-US" sz="4400" b="1" dirty="0" smtClean="0"/>
              <a:t>Cultures</a:t>
            </a:r>
            <a:endParaRPr lang="en-US" sz="4400" b="1" dirty="0"/>
          </a:p>
        </p:txBody>
      </p:sp>
      <p:sp>
        <p:nvSpPr>
          <p:cNvPr id="10244" name="Slide Number Placeholder 3"/>
          <p:cNvSpPr>
            <a:spLocks noGrp="1"/>
          </p:cNvSpPr>
          <p:nvPr>
            <p:ph type="sldNum" sz="quarter" idx="11"/>
          </p:nvPr>
        </p:nvSpPr>
        <p:spPr>
          <a:noFill/>
        </p:spPr>
        <p:txBody>
          <a:bodyPr/>
          <a:lstStyle/>
          <a:p>
            <a:fld id="{3D9104CB-66D1-4EF5-9100-6677AAC2A48C}" type="slidenum">
              <a:rPr lang="en-US" smtClean="0"/>
              <a:pPr/>
              <a:t>68</a:t>
            </a:fld>
            <a:endParaRPr lang="en-US" smtClean="0"/>
          </a:p>
        </p:txBody>
      </p:sp>
      <p:pic>
        <p:nvPicPr>
          <p:cNvPr id="10245" name="Picture 4" descr="leaflogo.jpg"/>
          <p:cNvPicPr>
            <a:picLocks noChangeAspect="1"/>
          </p:cNvPicPr>
          <p:nvPr/>
        </p:nvPicPr>
        <p:blipFill>
          <a:blip r:embed="rId2" cstate="print"/>
          <a:srcRect/>
          <a:stretch>
            <a:fillRect/>
          </a:stretch>
        </p:blipFill>
        <p:spPr bwMode="auto">
          <a:xfrm>
            <a:off x="3200400" y="1066800"/>
            <a:ext cx="2435225" cy="2774950"/>
          </a:xfrm>
          <a:prstGeom prst="rect">
            <a:avLst/>
          </a:prstGeom>
          <a:noFill/>
          <a:ln w="9525">
            <a:noFill/>
            <a:miter lim="800000"/>
            <a:headEnd/>
            <a:tailEnd/>
          </a:ln>
        </p:spPr>
      </p:pic>
    </p:spTree>
    <p:extLst>
      <p:ext uri="{BB962C8B-B14F-4D97-AF65-F5344CB8AC3E}">
        <p14:creationId xmlns:p14="http://schemas.microsoft.com/office/powerpoint/2010/main" val="9247857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71600"/>
          </a:xfrm>
        </p:spPr>
        <p:txBody>
          <a:bodyPr/>
          <a:lstStyle/>
          <a:p>
            <a:pPr algn="l"/>
            <a:r>
              <a:rPr lang="en-US" sz="4000" dirty="0" smtClean="0"/>
              <a:t>		</a:t>
            </a:r>
            <a:r>
              <a:rPr lang="en-US" sz="4000" i="1" dirty="0" smtClean="0"/>
              <a:t>Servant Leadership</a:t>
            </a:r>
            <a:br>
              <a:rPr lang="en-US" sz="4000" i="1" dirty="0" smtClean="0"/>
            </a:br>
            <a:r>
              <a:rPr lang="en-US" sz="4000" i="1" dirty="0" smtClean="0"/>
              <a:t>		Across Cultures</a:t>
            </a:r>
            <a:endParaRPr lang="en-US" sz="4000" i="1" dirty="0"/>
          </a:p>
        </p:txBody>
      </p:sp>
      <p:sp>
        <p:nvSpPr>
          <p:cNvPr id="3" name="Content Placeholder 2"/>
          <p:cNvSpPr>
            <a:spLocks noGrp="1"/>
          </p:cNvSpPr>
          <p:nvPr>
            <p:ph idx="1"/>
          </p:nvPr>
        </p:nvSpPr>
        <p:spPr>
          <a:xfrm>
            <a:off x="457200" y="2209800"/>
            <a:ext cx="8229600" cy="3916363"/>
          </a:xfrm>
        </p:spPr>
        <p:txBody>
          <a:bodyPr/>
          <a:lstStyle/>
          <a:p>
            <a:r>
              <a:rPr lang="en-US" sz="3400" dirty="0" err="1" smtClean="0"/>
              <a:t>Fons</a:t>
            </a:r>
            <a:r>
              <a:rPr lang="en-US" sz="3400" dirty="0" smtClean="0"/>
              <a:t> </a:t>
            </a:r>
            <a:r>
              <a:rPr lang="en-US" sz="3400" dirty="0" err="1" smtClean="0"/>
              <a:t>Trompenaars</a:t>
            </a:r>
            <a:r>
              <a:rPr lang="en-US" sz="3400" dirty="0" smtClean="0"/>
              <a:t> and Ed </a:t>
            </a:r>
            <a:r>
              <a:rPr lang="en-US" sz="3400" dirty="0" err="1" smtClean="0"/>
              <a:t>Voerman</a:t>
            </a:r>
            <a:r>
              <a:rPr lang="en-US" sz="3400" dirty="0" smtClean="0"/>
              <a:t>, 2009</a:t>
            </a:r>
          </a:p>
          <a:p>
            <a:r>
              <a:rPr lang="en-US" sz="3400" dirty="0" smtClean="0"/>
              <a:t>Dilemmas for leaders: Leading vs. serving, rules vs. exceptions, parts vs. the whole, control vs. passion, specific vs. diffuse, short-term vs. long-term, and push vs. pull</a:t>
            </a:r>
          </a:p>
          <a:p>
            <a:pPr lvl="0">
              <a:buClr>
                <a:srgbClr val="FFCC00"/>
              </a:buClr>
            </a:pPr>
            <a:r>
              <a:rPr lang="en-US" sz="3400" dirty="0">
                <a:solidFill>
                  <a:srgbClr val="FFFFFF"/>
                </a:solidFill>
              </a:rPr>
              <a:t>THT: Cultural values of 90,000 </a:t>
            </a:r>
            <a:r>
              <a:rPr lang="en-US" sz="3400" dirty="0" smtClean="0">
                <a:solidFill>
                  <a:srgbClr val="FFFFFF"/>
                </a:solidFill>
              </a:rPr>
              <a:t>people, </a:t>
            </a:r>
            <a:r>
              <a:rPr lang="en-US" sz="3400" dirty="0">
                <a:solidFill>
                  <a:srgbClr val="FFFFFF"/>
                </a:solidFill>
              </a:rPr>
              <a:t>with 8,000 dilemmas validated </a:t>
            </a:r>
            <a:r>
              <a:rPr lang="en-US" sz="3400" dirty="0" smtClean="0">
                <a:solidFill>
                  <a:srgbClr val="FFFFFF"/>
                </a:solidFill>
              </a:rPr>
              <a:t>by </a:t>
            </a:r>
            <a:r>
              <a:rPr lang="en-US" sz="3400" dirty="0">
                <a:solidFill>
                  <a:srgbClr val="FFFFFF"/>
                </a:solidFill>
              </a:rPr>
              <a:t>1,500 interviews</a:t>
            </a:r>
          </a:p>
          <a:p>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69</a:t>
            </a:fld>
            <a:endParaRPr lang="en-US"/>
          </a:p>
        </p:txBody>
      </p:sp>
      <p:pic>
        <p:nvPicPr>
          <p:cNvPr id="6" name="Picture 5" descr="Ed Voerman"/>
          <p:cNvPicPr/>
          <p:nvPr/>
        </p:nvPicPr>
        <p:blipFill>
          <a:blip r:embed="rId2" cstate="print"/>
          <a:srcRect/>
          <a:stretch>
            <a:fillRect/>
          </a:stretch>
        </p:blipFill>
        <p:spPr bwMode="auto">
          <a:xfrm>
            <a:off x="6781799" y="532732"/>
            <a:ext cx="1219199" cy="1350704"/>
          </a:xfrm>
          <a:prstGeom prst="rect">
            <a:avLst/>
          </a:prstGeom>
          <a:noFill/>
          <a:ln w="9525">
            <a:noFill/>
            <a:miter lim="800000"/>
            <a:headEnd/>
            <a:tailEnd/>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532732"/>
            <a:ext cx="1034570" cy="1379427"/>
          </a:xfrm>
          <a:prstGeom prst="rect">
            <a:avLst/>
          </a:prstGeom>
        </p:spPr>
      </p:pic>
    </p:spTree>
    <p:extLst>
      <p:ext uri="{BB962C8B-B14F-4D97-AF65-F5344CB8AC3E}">
        <p14:creationId xmlns:p14="http://schemas.microsoft.com/office/powerpoint/2010/main" val="1501751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524000"/>
          </a:xfrm>
        </p:spPr>
        <p:txBody>
          <a:bodyPr/>
          <a:lstStyle/>
          <a:p>
            <a:pPr algn="l"/>
            <a:r>
              <a:rPr lang="en-US" dirty="0" smtClean="0"/>
              <a:t>		     Douglas McGregor: </a:t>
            </a:r>
            <a:br>
              <a:rPr lang="en-US" dirty="0" smtClean="0"/>
            </a:br>
            <a:r>
              <a:rPr lang="en-US" dirty="0" smtClean="0"/>
              <a:t>		     Theory Y</a:t>
            </a:r>
            <a:endParaRPr lang="en-US" dirty="0"/>
          </a:p>
        </p:txBody>
      </p:sp>
      <p:sp>
        <p:nvSpPr>
          <p:cNvPr id="3" name="Content Placeholder 2"/>
          <p:cNvSpPr>
            <a:spLocks noGrp="1"/>
          </p:cNvSpPr>
          <p:nvPr>
            <p:ph idx="1"/>
          </p:nvPr>
        </p:nvSpPr>
        <p:spPr>
          <a:xfrm>
            <a:off x="381000" y="2286000"/>
            <a:ext cx="8229600" cy="4038600"/>
          </a:xfrm>
        </p:spPr>
        <p:txBody>
          <a:bodyPr/>
          <a:lstStyle/>
          <a:p>
            <a:pPr lvl="0"/>
            <a:r>
              <a:rPr lang="en-US" sz="3600" dirty="0" smtClean="0"/>
              <a:t>Work is as natural as play or rest.</a:t>
            </a:r>
          </a:p>
          <a:p>
            <a:pPr lvl="0"/>
            <a:r>
              <a:rPr lang="en-US" sz="3600" dirty="0" smtClean="0"/>
              <a:t>The threat of punishment is not the only way to get people to work. </a:t>
            </a:r>
          </a:p>
          <a:p>
            <a:pPr lvl="0"/>
            <a:r>
              <a:rPr lang="en-US" sz="3600" dirty="0" smtClean="0"/>
              <a:t>People will exercise self-direction and self-control in working toward organizational objectives when they are committed to them. </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7</a:t>
            </a:fld>
            <a:endParaRPr lang="en-US"/>
          </a:p>
        </p:txBody>
      </p:sp>
      <p:pic>
        <p:nvPicPr>
          <p:cNvPr id="5" name="Picture 4" descr="macgregor.jpg"/>
          <p:cNvPicPr>
            <a:picLocks noChangeAspect="1"/>
          </p:cNvPicPr>
          <p:nvPr/>
        </p:nvPicPr>
        <p:blipFill>
          <a:blip r:embed="rId2" cstate="print"/>
          <a:stretch>
            <a:fillRect/>
          </a:stretch>
        </p:blipFill>
        <p:spPr>
          <a:xfrm>
            <a:off x="1371600" y="533400"/>
            <a:ext cx="1066800" cy="1531257"/>
          </a:xfrm>
          <a:prstGeom prst="rect">
            <a:avLst/>
          </a:prstGeom>
        </p:spPr>
      </p:pic>
    </p:spTree>
    <p:extLst>
      <p:ext uri="{BB962C8B-B14F-4D97-AF65-F5344CB8AC3E}">
        <p14:creationId xmlns:p14="http://schemas.microsoft.com/office/powerpoint/2010/main" val="232316735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95400"/>
          </a:xfrm>
        </p:spPr>
        <p:txBody>
          <a:bodyPr/>
          <a:lstStyle/>
          <a:p>
            <a:pPr algn="l"/>
            <a:r>
              <a:rPr lang="en-US" sz="4000" dirty="0" smtClean="0"/>
              <a:t>		Servant Leadership</a:t>
            </a:r>
            <a:br>
              <a:rPr lang="en-US" sz="4000" dirty="0" smtClean="0"/>
            </a:br>
            <a:r>
              <a:rPr lang="en-US" sz="4000" dirty="0" smtClean="0"/>
              <a:t>		Across Cultures</a:t>
            </a:r>
            <a:endParaRPr lang="en-US" sz="4000" dirty="0"/>
          </a:p>
        </p:txBody>
      </p:sp>
      <p:sp>
        <p:nvSpPr>
          <p:cNvPr id="3" name="Content Placeholder 2"/>
          <p:cNvSpPr>
            <a:spLocks noGrp="1"/>
          </p:cNvSpPr>
          <p:nvPr>
            <p:ph idx="1"/>
          </p:nvPr>
        </p:nvSpPr>
        <p:spPr>
          <a:xfrm>
            <a:off x="457200" y="1905000"/>
            <a:ext cx="8229600" cy="4343400"/>
          </a:xfrm>
        </p:spPr>
        <p:txBody>
          <a:bodyPr/>
          <a:lstStyle/>
          <a:p>
            <a:r>
              <a:rPr lang="en-US" sz="3400" dirty="0" smtClean="0"/>
              <a:t>Different countries and cultures lean in different directions regarding the dilemmas</a:t>
            </a:r>
          </a:p>
          <a:p>
            <a:r>
              <a:rPr lang="en-US" sz="3400" dirty="0" smtClean="0"/>
              <a:t>Organizational structure: (A) so everyone knows who is in charge or (B) so everyone knows how tasks are divided and coordinated</a:t>
            </a:r>
          </a:p>
          <a:p>
            <a:r>
              <a:rPr lang="en-US" sz="3400" dirty="0" smtClean="0"/>
              <a:t>B = 44% in Venezuela, 66% in Romania, 80% in Russia, 92% in USA, 100% in Malaysia, South Africa, and Denmark</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70</a:t>
            </a:fld>
            <a:endParaRPr lang="en-US">
              <a:solidFill>
                <a:srgbClr val="FFFFFF"/>
              </a:solidFill>
            </a:endParaRP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6503" t="8749" r="23856"/>
          <a:stretch/>
        </p:blipFill>
        <p:spPr>
          <a:xfrm>
            <a:off x="1066800" y="304800"/>
            <a:ext cx="914400" cy="1255775"/>
          </a:xfrm>
          <a:prstGeom prst="rect">
            <a:avLst/>
          </a:prstGeom>
        </p:spPr>
      </p:pic>
    </p:spTree>
    <p:extLst>
      <p:ext uri="{BB962C8B-B14F-4D97-AF65-F5344CB8AC3E}">
        <p14:creationId xmlns:p14="http://schemas.microsoft.com/office/powerpoint/2010/main" val="18400459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71600"/>
          </a:xfrm>
        </p:spPr>
        <p:txBody>
          <a:bodyPr/>
          <a:lstStyle/>
          <a:p>
            <a:pPr algn="l"/>
            <a:r>
              <a:rPr lang="en-US" sz="4000" dirty="0" smtClean="0"/>
              <a:t>		Servant Leadership</a:t>
            </a:r>
            <a:br>
              <a:rPr lang="en-US" sz="4000" dirty="0" smtClean="0"/>
            </a:br>
            <a:r>
              <a:rPr lang="en-US" sz="4000" dirty="0" smtClean="0"/>
              <a:t>		Across Cultures</a:t>
            </a:r>
            <a:endParaRPr lang="en-US" sz="4000" dirty="0"/>
          </a:p>
        </p:txBody>
      </p:sp>
      <p:sp>
        <p:nvSpPr>
          <p:cNvPr id="3" name="Content Placeholder 2"/>
          <p:cNvSpPr>
            <a:spLocks noGrp="1"/>
          </p:cNvSpPr>
          <p:nvPr>
            <p:ph idx="1"/>
          </p:nvPr>
        </p:nvSpPr>
        <p:spPr>
          <a:xfrm>
            <a:off x="457200" y="2209800"/>
            <a:ext cx="8229600" cy="3916363"/>
          </a:xfrm>
        </p:spPr>
        <p:txBody>
          <a:bodyPr/>
          <a:lstStyle/>
          <a:p>
            <a:r>
              <a:rPr lang="en-US" sz="3400" dirty="0" smtClean="0"/>
              <a:t>The authors argue that servant leadership deals with the leadership dilemmas by paradoxically combining the elements</a:t>
            </a:r>
          </a:p>
          <a:p>
            <a:pPr lvl="0">
              <a:buClr>
                <a:srgbClr val="FFCC00"/>
              </a:buClr>
            </a:pPr>
            <a:r>
              <a:rPr lang="en-US" sz="3400" dirty="0" smtClean="0">
                <a:solidFill>
                  <a:srgbClr val="FFFFFF"/>
                </a:solidFill>
              </a:rPr>
              <a:t>That is why servant leadership can be successfully implemented all over the world</a:t>
            </a:r>
          </a:p>
          <a:p>
            <a:pPr lvl="0">
              <a:buClr>
                <a:srgbClr val="FFCC00"/>
              </a:buClr>
            </a:pPr>
            <a:r>
              <a:rPr lang="en-US" sz="3400" dirty="0" smtClean="0">
                <a:solidFill>
                  <a:srgbClr val="FFFFFF"/>
                </a:solidFill>
              </a:rPr>
              <a:t>Problems with this study: dilemmas are not  paradoxes; choices not combinations</a:t>
            </a:r>
            <a:endParaRPr lang="en-US" sz="3400" dirty="0">
              <a:solidFill>
                <a:srgbClr val="FFFFFF"/>
              </a:solidFill>
            </a:endParaRPr>
          </a:p>
          <a:p>
            <a:endParaRPr lang="en-US" dirty="0" smtClean="0"/>
          </a:p>
          <a:p>
            <a:endParaRPr lang="en-US" dirty="0" smtClean="0"/>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71</a:t>
            </a:fld>
            <a:endParaRPr lang="en-US"/>
          </a:p>
        </p:txBody>
      </p:sp>
      <p:pic>
        <p:nvPicPr>
          <p:cNvPr id="6" name="Picture 5" descr="Ed Voerman"/>
          <p:cNvPicPr/>
          <p:nvPr/>
        </p:nvPicPr>
        <p:blipFill>
          <a:blip r:embed="rId2" cstate="print"/>
          <a:srcRect/>
          <a:stretch>
            <a:fillRect/>
          </a:stretch>
        </p:blipFill>
        <p:spPr bwMode="auto">
          <a:xfrm>
            <a:off x="6781799" y="532732"/>
            <a:ext cx="1219199" cy="1350704"/>
          </a:xfrm>
          <a:prstGeom prst="rect">
            <a:avLst/>
          </a:prstGeom>
          <a:noFill/>
          <a:ln w="9525">
            <a:noFill/>
            <a:miter lim="800000"/>
            <a:headEnd/>
            <a:tailEnd/>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532732"/>
            <a:ext cx="1034570" cy="1379427"/>
          </a:xfrm>
          <a:prstGeom prst="rect">
            <a:avLst/>
          </a:prstGeom>
        </p:spPr>
      </p:pic>
    </p:spTree>
    <p:extLst>
      <p:ext uri="{BB962C8B-B14F-4D97-AF65-F5344CB8AC3E}">
        <p14:creationId xmlns:p14="http://schemas.microsoft.com/office/powerpoint/2010/main" val="262730368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219200"/>
          </a:xfrm>
        </p:spPr>
        <p:txBody>
          <a:bodyPr/>
          <a:lstStyle/>
          <a:p>
            <a:r>
              <a:rPr lang="en-US" dirty="0" smtClean="0"/>
              <a:t>GLOBE Study</a:t>
            </a:r>
            <a:endParaRPr lang="en-US" dirty="0"/>
          </a:p>
        </p:txBody>
      </p:sp>
      <p:sp>
        <p:nvSpPr>
          <p:cNvPr id="3" name="Content Placeholder 2"/>
          <p:cNvSpPr>
            <a:spLocks noGrp="1"/>
          </p:cNvSpPr>
          <p:nvPr>
            <p:ph idx="1"/>
          </p:nvPr>
        </p:nvSpPr>
        <p:spPr>
          <a:xfrm>
            <a:off x="457200" y="1981200"/>
            <a:ext cx="8229600" cy="4144963"/>
          </a:xfrm>
        </p:spPr>
        <p:txBody>
          <a:bodyPr/>
          <a:lstStyle/>
          <a:p>
            <a:r>
              <a:rPr lang="en-US" sz="3400" dirty="0" smtClean="0">
                <a:latin typeface="Garamond" pitchFamily="18" charset="0"/>
              </a:rPr>
              <a:t>“</a:t>
            </a:r>
            <a:r>
              <a:rPr lang="en-US" sz="3400" dirty="0">
                <a:latin typeface="Garamond" pitchFamily="18" charset="0"/>
              </a:rPr>
              <a:t>Global Leadership and Organizational Behavior </a:t>
            </a:r>
            <a:r>
              <a:rPr lang="en-US" sz="3400" dirty="0" smtClean="0">
                <a:latin typeface="Garamond" pitchFamily="18" charset="0"/>
              </a:rPr>
              <a:t>Effectiveness” was a </a:t>
            </a:r>
            <a:r>
              <a:rPr lang="en-US" sz="3400" dirty="0">
                <a:latin typeface="Garamond" pitchFamily="18" charset="0"/>
              </a:rPr>
              <a:t>62-nation, 11-year study involving 170 researchers </a:t>
            </a:r>
            <a:r>
              <a:rPr lang="en-US" sz="3400" dirty="0" smtClean="0">
                <a:latin typeface="Garamond" pitchFamily="18" charset="0"/>
              </a:rPr>
              <a:t>worldwide.</a:t>
            </a:r>
          </a:p>
          <a:p>
            <a:r>
              <a:rPr lang="en-US" sz="3400" dirty="0" smtClean="0"/>
              <a:t>Data were </a:t>
            </a:r>
            <a:r>
              <a:rPr lang="en-US" sz="3400" dirty="0"/>
              <a:t>collected from 17,300 middle </a:t>
            </a:r>
            <a:r>
              <a:rPr lang="en-US" sz="3400" dirty="0" smtClean="0"/>
              <a:t>managers from 951 organizations</a:t>
            </a:r>
          </a:p>
          <a:p>
            <a:r>
              <a:rPr lang="en-US" sz="3400" dirty="0" smtClean="0"/>
              <a:t>The first report was more than 800 pages</a:t>
            </a:r>
          </a:p>
          <a:p>
            <a:endParaRPr lang="en-US" dirty="0">
              <a:latin typeface="Garamond" pitchFamily="18" charset="0"/>
            </a:endParaRP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72</a:t>
            </a:fld>
            <a:endParaRPr lang="en-US"/>
          </a:p>
        </p:txBody>
      </p:sp>
      <p:pic>
        <p:nvPicPr>
          <p:cNvPr id="5122" name="Picture 2" descr="C:\Users\Owner\AppData\Local\Microsoft\Windows\Temporary Internet Files\Content.IE5\OAEZKYPW\MC900438061[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457200"/>
            <a:ext cx="1219200"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2817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14647"/>
          </a:xfrm>
        </p:spPr>
        <p:txBody>
          <a:bodyPr/>
          <a:lstStyle/>
          <a:p>
            <a:r>
              <a:rPr lang="en-US" dirty="0" smtClean="0"/>
              <a:t>GLOBE Study</a:t>
            </a:r>
            <a:endParaRPr lang="en-US" dirty="0"/>
          </a:p>
        </p:txBody>
      </p:sp>
      <p:sp>
        <p:nvSpPr>
          <p:cNvPr id="3" name="Content Placeholder 2"/>
          <p:cNvSpPr>
            <a:spLocks noGrp="1"/>
          </p:cNvSpPr>
          <p:nvPr>
            <p:ph idx="1"/>
          </p:nvPr>
        </p:nvSpPr>
        <p:spPr>
          <a:xfrm>
            <a:off x="533400" y="2057400"/>
            <a:ext cx="8229600" cy="3657601"/>
          </a:xfrm>
        </p:spPr>
        <p:txBody>
          <a:bodyPr/>
          <a:lstStyle/>
          <a:p>
            <a:r>
              <a:rPr lang="en-US" sz="3400" dirty="0">
                <a:latin typeface="Garamond" pitchFamily="18" charset="0"/>
              </a:rPr>
              <a:t>One of the most important questions addressed by the GLOBE research team concerned the extent to which the practices and values associated with leadership are universal (i.e., are similar worldwide), and the extent to which they are specific to just a few societies</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73</a:t>
            </a:fld>
            <a:endParaRPr lang="en-US"/>
          </a:p>
        </p:txBody>
      </p:sp>
      <p:pic>
        <p:nvPicPr>
          <p:cNvPr id="6146" name="Picture 2" descr="C:\Users\Owner\AppData\Local\Microsoft\Windows\Temporary Internet Files\Content.IE5\G8IJXTY6\MC900438063[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0088" y="657447"/>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909803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lstStyle/>
          <a:p>
            <a:r>
              <a:rPr lang="en-US" dirty="0" smtClean="0"/>
              <a:t>	GLOBE Study Findings</a:t>
            </a:r>
            <a:endParaRPr lang="en-US" dirty="0"/>
          </a:p>
        </p:txBody>
      </p:sp>
      <p:sp>
        <p:nvSpPr>
          <p:cNvPr id="3" name="Content Placeholder 2"/>
          <p:cNvSpPr>
            <a:spLocks noGrp="1"/>
          </p:cNvSpPr>
          <p:nvPr>
            <p:ph idx="1"/>
          </p:nvPr>
        </p:nvSpPr>
        <p:spPr>
          <a:xfrm>
            <a:off x="381000" y="2133600"/>
            <a:ext cx="8229600" cy="3916363"/>
          </a:xfrm>
        </p:spPr>
        <p:txBody>
          <a:bodyPr/>
          <a:lstStyle/>
          <a:p>
            <a:r>
              <a:rPr lang="en-US" sz="3800" dirty="0">
                <a:latin typeface="Garamond" pitchFamily="18" charset="0"/>
              </a:rPr>
              <a:t>The study </a:t>
            </a:r>
            <a:r>
              <a:rPr lang="en-US" sz="3800" dirty="0" smtClean="0">
                <a:latin typeface="Garamond" pitchFamily="18" charset="0"/>
              </a:rPr>
              <a:t>found a set of “culturally endorsed leadership theory dimensions”</a:t>
            </a:r>
          </a:p>
          <a:p>
            <a:r>
              <a:rPr lang="en-US" sz="3800" smtClean="0">
                <a:latin typeface="Garamond" pitchFamily="18" charset="0"/>
              </a:rPr>
              <a:t>Those six CLT’s </a:t>
            </a:r>
            <a:r>
              <a:rPr lang="en-US" sz="3800" dirty="0" smtClean="0">
                <a:latin typeface="Garamond" pitchFamily="18" charset="0"/>
              </a:rPr>
              <a:t>were:</a:t>
            </a:r>
          </a:p>
          <a:p>
            <a:pPr lvl="1"/>
            <a:r>
              <a:rPr lang="en-US" sz="3600" dirty="0" smtClean="0">
                <a:latin typeface="Garamond" pitchFamily="18" charset="0"/>
              </a:rPr>
              <a:t>Charismatic/value-based, team oriented, participative, humane oriented, self-protective, and autonomous</a:t>
            </a:r>
            <a:endParaRPr lang="en-US" sz="3600"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74</a:t>
            </a:fld>
            <a:endParaRPr lang="en-US">
              <a:solidFill>
                <a:srgbClr val="FFFFFF"/>
              </a:solidFill>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688" y="685800"/>
            <a:ext cx="1219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699599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GLOBE Study Findings</a:t>
            </a:r>
            <a:endParaRPr lang="en-US" dirty="0"/>
          </a:p>
        </p:txBody>
      </p:sp>
      <p:sp>
        <p:nvSpPr>
          <p:cNvPr id="3" name="Content Placeholder 2"/>
          <p:cNvSpPr>
            <a:spLocks noGrp="1"/>
          </p:cNvSpPr>
          <p:nvPr>
            <p:ph idx="1"/>
          </p:nvPr>
        </p:nvSpPr>
        <p:spPr/>
        <p:txBody>
          <a:bodyPr/>
          <a:lstStyle/>
          <a:p>
            <a:r>
              <a:rPr lang="en-US" dirty="0" smtClean="0"/>
              <a:t>All c</a:t>
            </a:r>
            <a:r>
              <a:rPr lang="en-US" sz="3400" dirty="0" smtClean="0"/>
              <a:t>ultures saw the </a:t>
            </a:r>
            <a:r>
              <a:rPr lang="en-US" sz="3400" i="1" dirty="0" smtClean="0"/>
              <a:t>charismatic/value-based</a:t>
            </a:r>
            <a:r>
              <a:rPr lang="en-US" sz="3400" dirty="0" smtClean="0"/>
              <a:t> dimension as contributing to outstanding leadership. This included the leader’s ability to inspire, motivate, and expect high performance outcomes on the basis of his or her firmly held core values.</a:t>
            </a:r>
          </a:p>
          <a:p>
            <a:r>
              <a:rPr lang="en-US" sz="3400" dirty="0" smtClean="0"/>
              <a:t>This included self-sacrifice, integrity, decisive, and performance oriented.</a:t>
            </a:r>
          </a:p>
          <a:p>
            <a:pPr lvl="1"/>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75</a:t>
            </a:fld>
            <a:endParaRPr lang="en-US"/>
          </a:p>
        </p:txBody>
      </p:sp>
      <p:pic>
        <p:nvPicPr>
          <p:cNvPr id="7170" name="Picture 2" descr="C:\Users\Owner\AppData\Local\Microsoft\Windows\Temporary Internet Files\Content.IE5\G8IJXTY6\MC900438062[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304800"/>
            <a:ext cx="114300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334458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lstStyle/>
          <a:p>
            <a:r>
              <a:rPr lang="en-US" dirty="0" smtClean="0"/>
              <a:t>	GLOBE Study Findings</a:t>
            </a:r>
            <a:endParaRPr lang="en-US" dirty="0"/>
          </a:p>
        </p:txBody>
      </p:sp>
      <p:sp>
        <p:nvSpPr>
          <p:cNvPr id="3" name="Content Placeholder 2"/>
          <p:cNvSpPr>
            <a:spLocks noGrp="1"/>
          </p:cNvSpPr>
          <p:nvPr>
            <p:ph idx="1"/>
          </p:nvPr>
        </p:nvSpPr>
        <p:spPr>
          <a:xfrm>
            <a:off x="457200" y="2133600"/>
            <a:ext cx="8229600" cy="3992563"/>
          </a:xfrm>
        </p:spPr>
        <p:txBody>
          <a:bodyPr/>
          <a:lstStyle/>
          <a:p>
            <a:pPr marL="342900" lvl="1" indent="-342900">
              <a:buClr>
                <a:schemeClr val="hlink"/>
              </a:buClr>
            </a:pPr>
            <a:r>
              <a:rPr lang="en-US" sz="3600" dirty="0" smtClean="0"/>
              <a:t>All cultures saw </a:t>
            </a:r>
            <a:r>
              <a:rPr lang="en-US" sz="3600" i="1" dirty="0"/>
              <a:t>team orientation</a:t>
            </a:r>
            <a:r>
              <a:rPr lang="en-US" sz="3600" dirty="0"/>
              <a:t> as contributing substantially to outstanding leadership. </a:t>
            </a:r>
            <a:endParaRPr lang="en-US" sz="3600" dirty="0" smtClean="0"/>
          </a:p>
          <a:p>
            <a:pPr marL="342900" lvl="1" indent="-342900">
              <a:buClr>
                <a:schemeClr val="hlink"/>
              </a:buClr>
            </a:pPr>
            <a:r>
              <a:rPr lang="en-US" sz="3600" dirty="0" smtClean="0"/>
              <a:t>This emphasized effective team-building and implementation of a common purpose or goal among team members.</a:t>
            </a:r>
          </a:p>
          <a:p>
            <a:pPr marL="342900" lvl="1" indent="-342900">
              <a:buClr>
                <a:schemeClr val="hlink"/>
              </a:buClr>
            </a:pPr>
            <a:endParaRPr lang="en-US" dirty="0"/>
          </a:p>
          <a:p>
            <a:pPr lvl="1"/>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76</a:t>
            </a:fld>
            <a:endParaRPr lang="en-US">
              <a:solidFill>
                <a:srgbClr val="FFFFFF"/>
              </a:solidFill>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609600"/>
            <a:ext cx="12192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05154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lstStyle/>
          <a:p>
            <a:r>
              <a:rPr lang="en-US" dirty="0" smtClean="0"/>
              <a:t>	GLOBE Study Findings</a:t>
            </a:r>
            <a:endParaRPr lang="en-US" dirty="0"/>
          </a:p>
        </p:txBody>
      </p:sp>
      <p:sp>
        <p:nvSpPr>
          <p:cNvPr id="3" name="Content Placeholder 2"/>
          <p:cNvSpPr>
            <a:spLocks noGrp="1"/>
          </p:cNvSpPr>
          <p:nvPr>
            <p:ph idx="1"/>
          </p:nvPr>
        </p:nvSpPr>
        <p:spPr>
          <a:xfrm>
            <a:off x="457200" y="2133600"/>
            <a:ext cx="8229600" cy="3992563"/>
          </a:xfrm>
        </p:spPr>
        <p:txBody>
          <a:bodyPr/>
          <a:lstStyle/>
          <a:p>
            <a:pPr marL="342900" lvl="1" indent="-342900">
              <a:buClr>
                <a:schemeClr val="hlink"/>
              </a:buClr>
            </a:pPr>
            <a:r>
              <a:rPr lang="en-US" sz="3600" dirty="0" smtClean="0"/>
              <a:t>Germanic Europe most positively associated </a:t>
            </a:r>
            <a:r>
              <a:rPr lang="en-US" sz="3600" i="1" dirty="0" smtClean="0"/>
              <a:t>participative</a:t>
            </a:r>
            <a:r>
              <a:rPr lang="en-US" sz="3600" dirty="0" smtClean="0"/>
              <a:t> with outstanding leadership.  </a:t>
            </a:r>
          </a:p>
          <a:p>
            <a:pPr marL="342900" lvl="1" indent="-342900">
              <a:buClr>
                <a:schemeClr val="hlink"/>
              </a:buClr>
            </a:pPr>
            <a:r>
              <a:rPr lang="en-US" sz="3600" i="1" dirty="0" smtClean="0"/>
              <a:t>Humane oriented </a:t>
            </a:r>
            <a:r>
              <a:rPr lang="en-US" sz="3600" dirty="0" smtClean="0"/>
              <a:t>(supportive and considerate leadership, including compassion) was viewed as only moderately contributing to outstanding leadership.</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77</a:t>
            </a:fld>
            <a:endParaRPr lang="en-US">
              <a:solidFill>
                <a:srgbClr val="FFFFFF"/>
              </a:solidFill>
            </a:endParaRP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609600"/>
            <a:ext cx="1146175"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24910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lstStyle/>
          <a:p>
            <a:r>
              <a:rPr lang="en-US" dirty="0" smtClean="0"/>
              <a:t>	GLOBE Study Findings</a:t>
            </a:r>
            <a:endParaRPr lang="en-US" dirty="0"/>
          </a:p>
        </p:txBody>
      </p:sp>
      <p:sp>
        <p:nvSpPr>
          <p:cNvPr id="3" name="Content Placeholder 2"/>
          <p:cNvSpPr>
            <a:spLocks noGrp="1"/>
          </p:cNvSpPr>
          <p:nvPr>
            <p:ph idx="1"/>
          </p:nvPr>
        </p:nvSpPr>
        <p:spPr>
          <a:xfrm>
            <a:off x="457200" y="2133600"/>
            <a:ext cx="8229600" cy="3992563"/>
          </a:xfrm>
        </p:spPr>
        <p:txBody>
          <a:bodyPr/>
          <a:lstStyle/>
          <a:p>
            <a:pPr marL="342900" lvl="1" indent="-342900">
              <a:buClr>
                <a:schemeClr val="hlink"/>
              </a:buClr>
            </a:pPr>
            <a:r>
              <a:rPr lang="en-US" sz="3600" i="1" dirty="0" smtClean="0"/>
              <a:t>Self-protective</a:t>
            </a:r>
            <a:r>
              <a:rPr lang="en-US" sz="3600" dirty="0" smtClean="0"/>
              <a:t> (self-centered, status conscious, face-saver, conflict-inducer, procedural) was viewed as </a:t>
            </a:r>
            <a:r>
              <a:rPr lang="en-US" sz="3600" i="1" dirty="0" smtClean="0"/>
              <a:t>not</a:t>
            </a:r>
            <a:r>
              <a:rPr lang="en-US" sz="3600" dirty="0" smtClean="0"/>
              <a:t> contributing to outstanding leadership  </a:t>
            </a:r>
          </a:p>
          <a:p>
            <a:pPr marL="342900" lvl="1" indent="-342900">
              <a:buClr>
                <a:schemeClr val="hlink"/>
              </a:buClr>
            </a:pPr>
            <a:r>
              <a:rPr lang="en-US" sz="3600" i="1" dirty="0" smtClean="0"/>
              <a:t>Autonomous (</a:t>
            </a:r>
            <a:r>
              <a:rPr lang="en-US" sz="3600" dirty="0" smtClean="0"/>
              <a:t>independent and individualistic) was viewed as </a:t>
            </a:r>
            <a:r>
              <a:rPr lang="en-US" sz="3600" i="1" dirty="0" smtClean="0"/>
              <a:t>not</a:t>
            </a:r>
            <a:r>
              <a:rPr lang="en-US" sz="3600" dirty="0" smtClean="0"/>
              <a:t> contributing to outstanding leadership.</a:t>
            </a: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78</a:t>
            </a:fld>
            <a:endParaRPr lang="en-US">
              <a:solidFill>
                <a:srgbClr val="FFFFFF"/>
              </a:solidFill>
            </a:endParaRP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609600"/>
            <a:ext cx="1139825"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521533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lstStyle/>
          <a:p>
            <a:pPr algn="l"/>
            <a:r>
              <a:rPr lang="en-US" dirty="0" smtClean="0"/>
              <a:t>		  GLOBE Study and</a:t>
            </a:r>
            <a:br>
              <a:rPr lang="en-US" dirty="0" smtClean="0"/>
            </a:br>
            <a:r>
              <a:rPr lang="en-US" dirty="0" smtClean="0"/>
              <a:t>		  Servant Leadership</a:t>
            </a:r>
            <a:endParaRPr lang="en-US" dirty="0"/>
          </a:p>
        </p:txBody>
      </p:sp>
      <p:sp>
        <p:nvSpPr>
          <p:cNvPr id="3" name="Content Placeholder 2"/>
          <p:cNvSpPr>
            <a:spLocks noGrp="1"/>
          </p:cNvSpPr>
          <p:nvPr>
            <p:ph idx="1"/>
          </p:nvPr>
        </p:nvSpPr>
        <p:spPr>
          <a:xfrm>
            <a:off x="457200" y="2514600"/>
            <a:ext cx="8229600" cy="3611563"/>
          </a:xfrm>
        </p:spPr>
        <p:txBody>
          <a:bodyPr/>
          <a:lstStyle/>
          <a:p>
            <a:pPr marL="342900" lvl="1" indent="-342900">
              <a:buClr>
                <a:schemeClr val="hlink"/>
              </a:buClr>
            </a:pPr>
            <a:r>
              <a:rPr lang="en-US" sz="3600" i="1" dirty="0" err="1" smtClean="0"/>
              <a:t>Charistmatic</a:t>
            </a:r>
            <a:r>
              <a:rPr lang="en-US" sz="3600" i="1" dirty="0" smtClean="0"/>
              <a:t>/value based</a:t>
            </a:r>
            <a:r>
              <a:rPr lang="en-US" sz="3600" dirty="0" smtClean="0"/>
              <a:t> and </a:t>
            </a:r>
            <a:r>
              <a:rPr lang="en-US" sz="3600" i="1" dirty="0" smtClean="0"/>
              <a:t>team oriented </a:t>
            </a:r>
            <a:r>
              <a:rPr lang="en-US" sz="3600" dirty="0" smtClean="0"/>
              <a:t>are seen by all cultures as contributing substantially to outstanding leadership</a:t>
            </a:r>
          </a:p>
          <a:p>
            <a:pPr marL="342900" lvl="1" indent="-342900">
              <a:buClr>
                <a:schemeClr val="hlink"/>
              </a:buClr>
            </a:pPr>
            <a:r>
              <a:rPr lang="en-US" sz="3600" dirty="0" smtClean="0"/>
              <a:t>These characteristics are consistent with servant leadership, so these aspects of servant leadership may work worldwide   </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79</a:t>
            </a:fld>
            <a:endParaRPr lang="en-US">
              <a:solidFill>
                <a:srgbClr val="FFFFFF"/>
              </a:solidFill>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838200"/>
            <a:ext cx="1143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9030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706562"/>
          </a:xfrm>
        </p:spPr>
        <p:txBody>
          <a:bodyPr/>
          <a:lstStyle/>
          <a:p>
            <a:pPr algn="l"/>
            <a:r>
              <a:rPr lang="en-US" dirty="0" smtClean="0"/>
              <a:t>			Douglas McGregor:</a:t>
            </a:r>
            <a:br>
              <a:rPr lang="en-US" dirty="0" smtClean="0"/>
            </a:br>
            <a:r>
              <a:rPr lang="en-US" dirty="0" smtClean="0"/>
              <a:t>			Theory Y </a:t>
            </a:r>
            <a:endParaRPr lang="en-US" dirty="0"/>
          </a:p>
        </p:txBody>
      </p:sp>
      <p:sp>
        <p:nvSpPr>
          <p:cNvPr id="3" name="Content Placeholder 2"/>
          <p:cNvSpPr>
            <a:spLocks noGrp="1"/>
          </p:cNvSpPr>
          <p:nvPr>
            <p:ph idx="1"/>
          </p:nvPr>
        </p:nvSpPr>
        <p:spPr>
          <a:xfrm>
            <a:off x="381000" y="2743200"/>
            <a:ext cx="8229600" cy="3581400"/>
          </a:xfrm>
        </p:spPr>
        <p:txBody>
          <a:bodyPr/>
          <a:lstStyle/>
          <a:p>
            <a:pPr lvl="0"/>
            <a:r>
              <a:rPr lang="en-US" sz="3800" dirty="0" smtClean="0"/>
              <a:t>Commitment to objectives is a function of the rewards associated with their achievement.</a:t>
            </a:r>
          </a:p>
          <a:p>
            <a:pPr lvl="0"/>
            <a:r>
              <a:rPr lang="en-US" sz="3800" dirty="0" smtClean="0"/>
              <a:t>Most people learn not only to accept but to seek responsibility.</a:t>
            </a:r>
            <a:endParaRPr lang="en-US" dirty="0" smtClean="0"/>
          </a:p>
          <a:p>
            <a:pPr>
              <a:buNone/>
            </a:pP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8</a:t>
            </a:fld>
            <a:endParaRPr lang="en-US"/>
          </a:p>
        </p:txBody>
      </p:sp>
      <p:pic>
        <p:nvPicPr>
          <p:cNvPr id="5" name="Picture 4" descr="macgregor headshot 2.jpg"/>
          <p:cNvPicPr>
            <a:picLocks noChangeAspect="1"/>
          </p:cNvPicPr>
          <p:nvPr/>
        </p:nvPicPr>
        <p:blipFill>
          <a:blip r:embed="rId2" cstate="print"/>
          <a:stretch>
            <a:fillRect/>
          </a:stretch>
        </p:blipFill>
        <p:spPr>
          <a:xfrm>
            <a:off x="1524000" y="533400"/>
            <a:ext cx="1219200" cy="1693333"/>
          </a:xfrm>
          <a:prstGeom prst="rect">
            <a:avLst/>
          </a:prstGeom>
        </p:spPr>
      </p:pic>
    </p:spTree>
    <p:extLst>
      <p:ext uri="{BB962C8B-B14F-4D97-AF65-F5344CB8AC3E}">
        <p14:creationId xmlns:p14="http://schemas.microsoft.com/office/powerpoint/2010/main" val="229668661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lstStyle/>
          <a:p>
            <a:pPr algn="l"/>
            <a:r>
              <a:rPr lang="en-US" dirty="0" smtClean="0"/>
              <a:t>		  GLOBE Study and</a:t>
            </a:r>
            <a:br>
              <a:rPr lang="en-US" dirty="0" smtClean="0"/>
            </a:br>
            <a:r>
              <a:rPr lang="en-US" dirty="0" smtClean="0"/>
              <a:t>		  Servant Leadership</a:t>
            </a:r>
            <a:endParaRPr lang="en-US" dirty="0"/>
          </a:p>
        </p:txBody>
      </p:sp>
      <p:sp>
        <p:nvSpPr>
          <p:cNvPr id="3" name="Content Placeholder 2"/>
          <p:cNvSpPr>
            <a:spLocks noGrp="1"/>
          </p:cNvSpPr>
          <p:nvPr>
            <p:ph idx="1"/>
          </p:nvPr>
        </p:nvSpPr>
        <p:spPr>
          <a:xfrm>
            <a:off x="457200" y="2133600"/>
            <a:ext cx="8229600" cy="3992563"/>
          </a:xfrm>
        </p:spPr>
        <p:txBody>
          <a:bodyPr/>
          <a:lstStyle/>
          <a:p>
            <a:pPr marL="342900" lvl="1" indent="-342900">
              <a:buClr>
                <a:schemeClr val="hlink"/>
              </a:buClr>
            </a:pPr>
            <a:r>
              <a:rPr lang="en-US" sz="3600" i="1" dirty="0"/>
              <a:t>Participative </a:t>
            </a:r>
            <a:r>
              <a:rPr lang="en-US" sz="3600" dirty="0"/>
              <a:t>and</a:t>
            </a:r>
            <a:r>
              <a:rPr lang="en-US" sz="3600" i="1" dirty="0"/>
              <a:t> humane oriented</a:t>
            </a:r>
            <a:r>
              <a:rPr lang="en-US" sz="3600" dirty="0"/>
              <a:t> are consistent </a:t>
            </a:r>
            <a:r>
              <a:rPr lang="en-US" sz="3600" dirty="0" smtClean="0"/>
              <a:t>with </a:t>
            </a:r>
            <a:r>
              <a:rPr lang="en-US" sz="3600" dirty="0"/>
              <a:t>servant leadership but are viewed by only </a:t>
            </a:r>
            <a:r>
              <a:rPr lang="en-US" sz="3600" i="1" dirty="0"/>
              <a:t>some</a:t>
            </a:r>
            <a:r>
              <a:rPr lang="en-US" sz="3600" dirty="0"/>
              <a:t> cultures as contributing to outstanding </a:t>
            </a:r>
            <a:r>
              <a:rPr lang="en-US" sz="3600" dirty="0" smtClean="0"/>
              <a:t>leadership</a:t>
            </a:r>
          </a:p>
          <a:p>
            <a:pPr marL="342900" lvl="1" indent="-342900">
              <a:buClr>
                <a:schemeClr val="hlink"/>
              </a:buClr>
            </a:pPr>
            <a:r>
              <a:rPr lang="en-US" sz="3600" i="1" smtClean="0"/>
              <a:t>Self-protective </a:t>
            </a:r>
            <a:r>
              <a:rPr lang="en-US" sz="3600" dirty="0"/>
              <a:t>and </a:t>
            </a:r>
            <a:r>
              <a:rPr lang="en-US" sz="3600" i="1" dirty="0"/>
              <a:t>autonomous</a:t>
            </a:r>
            <a:r>
              <a:rPr lang="en-US" sz="3600" dirty="0"/>
              <a:t> are contrary to servant leadership and are viewed as </a:t>
            </a:r>
            <a:r>
              <a:rPr lang="en-US" sz="3600" i="1" dirty="0"/>
              <a:t>not</a:t>
            </a:r>
            <a:r>
              <a:rPr lang="en-US" sz="3600" dirty="0"/>
              <a:t> contributing to outstanding leadership </a:t>
            </a:r>
          </a:p>
          <a:p>
            <a:pPr marL="0" lvl="1" indent="0">
              <a:buClr>
                <a:schemeClr val="hlink"/>
              </a:buClr>
              <a:buNone/>
            </a:pPr>
            <a:r>
              <a:rPr lang="en-US" sz="3600" dirty="0" smtClean="0"/>
              <a:t>   </a:t>
            </a:r>
          </a:p>
          <a:p>
            <a:pPr marL="342900" lvl="1" indent="-342900">
              <a:buClr>
                <a:schemeClr val="hlink"/>
              </a:buClr>
            </a:pP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80</a:t>
            </a:fld>
            <a:endParaRPr lang="en-US">
              <a:solidFill>
                <a:srgbClr val="FFFFFF"/>
              </a:solidFill>
            </a:endParaRP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609600"/>
            <a:ext cx="1139825"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622586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lstStyle/>
          <a:p>
            <a:pPr algn="l"/>
            <a:r>
              <a:rPr lang="en-US" dirty="0" smtClean="0"/>
              <a:t>		  GLOBE Study and</a:t>
            </a:r>
            <a:br>
              <a:rPr lang="en-US" dirty="0" smtClean="0"/>
            </a:br>
            <a:r>
              <a:rPr lang="en-US" dirty="0" smtClean="0"/>
              <a:t>		  Servant Leadership</a:t>
            </a:r>
            <a:endParaRPr lang="en-US" dirty="0"/>
          </a:p>
        </p:txBody>
      </p:sp>
      <p:sp>
        <p:nvSpPr>
          <p:cNvPr id="3" name="Content Placeholder 2"/>
          <p:cNvSpPr>
            <a:spLocks noGrp="1"/>
          </p:cNvSpPr>
          <p:nvPr>
            <p:ph idx="1"/>
          </p:nvPr>
        </p:nvSpPr>
        <p:spPr>
          <a:xfrm>
            <a:off x="457200" y="2133600"/>
            <a:ext cx="8229600" cy="3992563"/>
          </a:xfrm>
        </p:spPr>
        <p:txBody>
          <a:bodyPr/>
          <a:lstStyle/>
          <a:p>
            <a:pPr marL="342900" lvl="1" indent="-342900">
              <a:buClr>
                <a:schemeClr val="hlink"/>
              </a:buClr>
            </a:pPr>
            <a:r>
              <a:rPr lang="en-US" sz="3600" dirty="0" smtClean="0"/>
              <a:t>The GLOBE study was not a study of servant leadership, but servant leadership is consistent with the views of all cultures regarding what </a:t>
            </a:r>
            <a:r>
              <a:rPr lang="en-US" sz="3600" i="1" dirty="0" smtClean="0"/>
              <a:t>does</a:t>
            </a:r>
            <a:r>
              <a:rPr lang="en-US" sz="3600" dirty="0" smtClean="0"/>
              <a:t> and what </a:t>
            </a:r>
            <a:r>
              <a:rPr lang="en-US" sz="3600" i="1" dirty="0" smtClean="0"/>
              <a:t>does not </a:t>
            </a:r>
            <a:r>
              <a:rPr lang="en-US" sz="3600" dirty="0" smtClean="0"/>
              <a:t>contribute to outstanding leadership</a:t>
            </a:r>
          </a:p>
          <a:p>
            <a:pPr marL="342900" lvl="1" indent="-342900">
              <a:buClr>
                <a:schemeClr val="hlink"/>
              </a:buClr>
            </a:pPr>
            <a:r>
              <a:rPr lang="en-US" sz="3600" dirty="0" smtClean="0"/>
              <a:t>The “middle ground” reveals variations by culture </a:t>
            </a:r>
            <a:endParaRPr lang="en-US" sz="3600" dirty="0"/>
          </a:p>
          <a:p>
            <a:pPr marL="342900" lvl="1" indent="-342900">
              <a:buClr>
                <a:schemeClr val="hlink"/>
              </a:buClr>
            </a:pP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solidFill>
                  <a:srgbClr val="FFFFFF"/>
                </a:solidFill>
              </a:rPr>
              <a:pPr>
                <a:defRPr/>
              </a:pPr>
              <a:t>81</a:t>
            </a:fld>
            <a:endParaRPr lang="en-US">
              <a:solidFill>
                <a:srgbClr val="FFFFFF"/>
              </a:solidFill>
            </a:endParaRP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609600"/>
            <a:ext cx="1139825"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747799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pPr algn="l"/>
            <a:r>
              <a:rPr lang="en-US" dirty="0" smtClean="0"/>
              <a:t>		Future potential</a:t>
            </a:r>
            <a:endParaRPr lang="en-US" dirty="0"/>
          </a:p>
        </p:txBody>
      </p:sp>
      <p:sp>
        <p:nvSpPr>
          <p:cNvPr id="3" name="Content Placeholder 2"/>
          <p:cNvSpPr>
            <a:spLocks noGrp="1"/>
          </p:cNvSpPr>
          <p:nvPr>
            <p:ph idx="1"/>
          </p:nvPr>
        </p:nvSpPr>
        <p:spPr>
          <a:xfrm>
            <a:off x="457200" y="1981200"/>
            <a:ext cx="8229600" cy="4144963"/>
          </a:xfrm>
        </p:spPr>
        <p:txBody>
          <a:bodyPr/>
          <a:lstStyle/>
          <a:p>
            <a:r>
              <a:rPr lang="en-US" sz="3400" dirty="0" smtClean="0"/>
              <a:t>Servant-leadership will be the accepted standard for all leaders because it is the most ethical, practical, meaningful way to lead</a:t>
            </a:r>
          </a:p>
          <a:p>
            <a:r>
              <a:rPr lang="en-US" sz="3400" dirty="0" smtClean="0"/>
              <a:t>Servant-leadership will be accepted as the best way to get results because the results are achieved by serving individuals, organizations, and society at large (creating shared value)</a:t>
            </a:r>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82</a:t>
            </a:fld>
            <a:endParaRPr lang="en-US"/>
          </a:p>
        </p:txBody>
      </p:sp>
      <p:pic>
        <p:nvPicPr>
          <p:cNvPr id="1029" name="Picture 5" descr="C:\Users\Owner\AppData\Local\Microsoft\Windows\Temporary Internet Files\Content.IE5\YK8E055L\MC910217111[1].wmf"/>
          <p:cNvPicPr>
            <a:picLocks noChangeAspect="1" noChangeArrowheads="1"/>
          </p:cNvPicPr>
          <p:nvPr/>
        </p:nvPicPr>
        <p:blipFill>
          <a:blip r:embed="rId2" cstate="print"/>
          <a:srcRect/>
          <a:stretch>
            <a:fillRect/>
          </a:stretch>
        </p:blipFill>
        <p:spPr bwMode="auto">
          <a:xfrm>
            <a:off x="762000" y="533400"/>
            <a:ext cx="1296315" cy="1187533"/>
          </a:xfrm>
          <a:prstGeom prst="rect">
            <a:avLst/>
          </a:prstGeom>
          <a:noFill/>
        </p:spPr>
      </p:pic>
    </p:spTree>
    <p:extLst>
      <p:ext uri="{BB962C8B-B14F-4D97-AF65-F5344CB8AC3E}">
        <p14:creationId xmlns:p14="http://schemas.microsoft.com/office/powerpoint/2010/main" val="14518461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smtClean="0"/>
              <a:t>Future potential</a:t>
            </a:r>
            <a:endParaRPr lang="en-US" dirty="0"/>
          </a:p>
        </p:txBody>
      </p:sp>
      <p:sp>
        <p:nvSpPr>
          <p:cNvPr id="3" name="Content Placeholder 2"/>
          <p:cNvSpPr>
            <a:spLocks noGrp="1"/>
          </p:cNvSpPr>
          <p:nvPr>
            <p:ph idx="1"/>
          </p:nvPr>
        </p:nvSpPr>
        <p:spPr>
          <a:xfrm>
            <a:off x="457200" y="1828800"/>
            <a:ext cx="8229600" cy="4297363"/>
          </a:xfrm>
        </p:spPr>
        <p:txBody>
          <a:bodyPr/>
          <a:lstStyle/>
          <a:p>
            <a:r>
              <a:rPr lang="en-US" dirty="0" smtClean="0"/>
              <a:t>Growing people will be understood to be a highly strategic core responsibility of leaders</a:t>
            </a:r>
          </a:p>
          <a:p>
            <a:r>
              <a:rPr lang="en-US" dirty="0" smtClean="0"/>
              <a:t>Servant leadership will be demanded by many </a:t>
            </a:r>
            <a:r>
              <a:rPr lang="en-US" dirty="0" err="1" smtClean="0"/>
              <a:t>milennials</a:t>
            </a:r>
            <a:r>
              <a:rPr lang="en-US" dirty="0" smtClean="0"/>
              <a:t>, who will change the workplace</a:t>
            </a:r>
          </a:p>
          <a:p>
            <a:r>
              <a:rPr lang="en-US" dirty="0" smtClean="0"/>
              <a:t>Servant leadership principles will help change the world by its adoption in many countries</a:t>
            </a:r>
          </a:p>
          <a:p>
            <a:r>
              <a:rPr lang="en-US" dirty="0" smtClean="0"/>
              <a:t>Some challenges that go beyond national boundaries will be successfully addressed</a:t>
            </a:r>
          </a:p>
          <a:p>
            <a:pPr>
              <a:buNone/>
            </a:pPr>
            <a:r>
              <a:rPr lang="en-US" dirty="0" smtClean="0"/>
              <a:t> </a:t>
            </a:r>
          </a:p>
          <a:p>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83</a:t>
            </a:fld>
            <a:endParaRPr lang="en-US"/>
          </a:p>
        </p:txBody>
      </p:sp>
      <p:pic>
        <p:nvPicPr>
          <p:cNvPr id="2051" name="Picture 3" descr="C:\Users\Owner\AppData\Local\Microsoft\Windows\Temporary Internet Files\Content.IE5\YK8E055L\MC900390810[1].wmf"/>
          <p:cNvPicPr>
            <a:picLocks noChangeAspect="1" noChangeArrowheads="1"/>
          </p:cNvPicPr>
          <p:nvPr/>
        </p:nvPicPr>
        <p:blipFill>
          <a:blip r:embed="rId2" cstate="print"/>
          <a:srcRect/>
          <a:stretch>
            <a:fillRect/>
          </a:stretch>
        </p:blipFill>
        <p:spPr bwMode="auto">
          <a:xfrm>
            <a:off x="1143000" y="457200"/>
            <a:ext cx="1038682" cy="990599"/>
          </a:xfrm>
          <a:prstGeom prst="rect">
            <a:avLst/>
          </a:prstGeom>
          <a:noFill/>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676400"/>
          </a:xfrm>
        </p:spPr>
        <p:txBody>
          <a:bodyPr/>
          <a:lstStyle/>
          <a:p>
            <a:pPr>
              <a:defRPr/>
            </a:pPr>
            <a:r>
              <a:rPr lang="en-US" dirty="0" smtClean="0"/>
              <a:t>Questions…</a:t>
            </a:r>
            <a:br>
              <a:rPr lang="en-US" dirty="0" smtClean="0"/>
            </a:br>
            <a:r>
              <a:rPr lang="en-US" dirty="0" smtClean="0"/>
              <a:t>  Comments…</a:t>
            </a:r>
          </a:p>
        </p:txBody>
      </p:sp>
      <p:sp>
        <p:nvSpPr>
          <p:cNvPr id="38917" name="Slide Number Placeholder 4"/>
          <p:cNvSpPr>
            <a:spLocks noGrp="1"/>
          </p:cNvSpPr>
          <p:nvPr>
            <p:ph type="sldNum" sz="quarter" idx="11"/>
          </p:nvPr>
        </p:nvSpPr>
        <p:spPr>
          <a:noFill/>
        </p:spPr>
        <p:txBody>
          <a:bodyPr/>
          <a:lstStyle/>
          <a:p>
            <a:fld id="{032367A7-9330-468E-9861-20C873A4CEF1}" type="slidenum">
              <a:rPr lang="en-US" smtClean="0">
                <a:ea typeface="ＭＳ Ｐゴシック" pitchFamily="34" charset="-128"/>
              </a:rPr>
              <a:pPr/>
              <a:t>84</a:t>
            </a:fld>
            <a:endParaRPr lang="en-US" smtClean="0">
              <a:ea typeface="ＭＳ Ｐゴシック" pitchFamily="34" charset="-128"/>
            </a:endParaRPr>
          </a:p>
        </p:txBody>
      </p:sp>
      <p:pic>
        <p:nvPicPr>
          <p:cNvPr id="5" name="Picture 4" descr="leaflogo.jpg"/>
          <p:cNvPicPr>
            <a:picLocks noChangeAspect="1"/>
          </p:cNvPicPr>
          <p:nvPr/>
        </p:nvPicPr>
        <p:blipFill>
          <a:blip r:embed="rId3" cstate="print"/>
          <a:srcRect/>
          <a:stretch>
            <a:fillRect/>
          </a:stretch>
        </p:blipFill>
        <p:spPr bwMode="auto">
          <a:xfrm>
            <a:off x="3276600" y="2667000"/>
            <a:ext cx="2435225" cy="2774950"/>
          </a:xfrm>
          <a:prstGeom prst="rect">
            <a:avLst/>
          </a:prstGeom>
          <a:noFill/>
          <a:ln w="9525">
            <a:noFill/>
            <a:miter lim="800000"/>
            <a:headEnd/>
            <a:tailEnd/>
          </a:ln>
        </p:spPr>
      </p:pic>
    </p:spTree>
    <p:extLst>
      <p:ext uri="{BB962C8B-B14F-4D97-AF65-F5344CB8AC3E}">
        <p14:creationId xmlns:p14="http://schemas.microsoft.com/office/powerpoint/2010/main" val="128555638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524000"/>
          </a:xfrm>
        </p:spPr>
        <p:txBody>
          <a:bodyPr/>
          <a:lstStyle/>
          <a:p>
            <a:pPr>
              <a:defRPr/>
            </a:pPr>
            <a:r>
              <a:rPr lang="en-US" dirty="0" smtClean="0"/>
              <a:t>Thank you!</a:t>
            </a:r>
          </a:p>
        </p:txBody>
      </p:sp>
      <p:pic>
        <p:nvPicPr>
          <p:cNvPr id="43012" name="Picture 6" descr="leaflogo.jpg"/>
          <p:cNvPicPr>
            <a:picLocks noChangeAspect="1"/>
          </p:cNvPicPr>
          <p:nvPr/>
        </p:nvPicPr>
        <p:blipFill>
          <a:blip r:embed="rId3" cstate="print"/>
          <a:srcRect/>
          <a:stretch>
            <a:fillRect/>
          </a:stretch>
        </p:blipFill>
        <p:spPr bwMode="auto">
          <a:xfrm>
            <a:off x="3276600" y="2362200"/>
            <a:ext cx="2635250" cy="3001963"/>
          </a:xfrm>
          <a:prstGeom prst="rect">
            <a:avLst/>
          </a:prstGeom>
          <a:noFill/>
          <a:ln w="9525">
            <a:noFill/>
            <a:miter lim="800000"/>
            <a:headEnd/>
            <a:tailEnd/>
          </a:ln>
        </p:spPr>
      </p:pic>
      <p:sp>
        <p:nvSpPr>
          <p:cNvPr id="43013" name="Slide Number Placeholder 4"/>
          <p:cNvSpPr>
            <a:spLocks noGrp="1"/>
          </p:cNvSpPr>
          <p:nvPr>
            <p:ph type="sldNum" sz="quarter" idx="11"/>
          </p:nvPr>
        </p:nvSpPr>
        <p:spPr>
          <a:noFill/>
        </p:spPr>
        <p:txBody>
          <a:bodyPr/>
          <a:lstStyle/>
          <a:p>
            <a:fld id="{B065C29A-2575-4485-8876-6BEC3827808B}" type="slidenum">
              <a:rPr lang="en-US" smtClean="0"/>
              <a:pPr/>
              <a:t>85</a:t>
            </a:fld>
            <a:endParaRPr lang="en-US" smtClean="0"/>
          </a:p>
        </p:txBody>
      </p:sp>
    </p:spTree>
    <p:extLst>
      <p:ext uri="{BB962C8B-B14F-4D97-AF65-F5344CB8AC3E}">
        <p14:creationId xmlns:p14="http://schemas.microsoft.com/office/powerpoint/2010/main" val="30805464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325562"/>
          </a:xfrm>
        </p:spPr>
        <p:txBody>
          <a:bodyPr/>
          <a:lstStyle/>
          <a:p>
            <a:r>
              <a:rPr lang="en-US" dirty="0" smtClean="0"/>
              <a:t>Theory Y</a:t>
            </a:r>
            <a:endParaRPr lang="en-US" dirty="0"/>
          </a:p>
        </p:txBody>
      </p:sp>
      <p:sp>
        <p:nvSpPr>
          <p:cNvPr id="3" name="Content Placeholder 2"/>
          <p:cNvSpPr>
            <a:spLocks noGrp="1"/>
          </p:cNvSpPr>
          <p:nvPr>
            <p:ph idx="1"/>
          </p:nvPr>
        </p:nvSpPr>
        <p:spPr>
          <a:xfrm>
            <a:off x="457200" y="2286000"/>
            <a:ext cx="8229600" cy="4191000"/>
          </a:xfrm>
        </p:spPr>
        <p:txBody>
          <a:bodyPr/>
          <a:lstStyle/>
          <a:p>
            <a:pPr lvl="0"/>
            <a:r>
              <a:rPr lang="en-US" sz="3400" dirty="0" smtClean="0"/>
              <a:t>A lot of people have the capacity to exercise a relatively high degree of imagination, ingenuity, and creativity in solving organizational problems.</a:t>
            </a:r>
          </a:p>
          <a:p>
            <a:pPr lvl="0"/>
            <a:r>
              <a:rPr lang="en-US" sz="3400" dirty="0" smtClean="0"/>
              <a:t>Under the conditions of modern industrial life, the intellectual potential of most people is only partially utilized.</a:t>
            </a:r>
          </a:p>
          <a:p>
            <a:pPr>
              <a:buNone/>
            </a:pPr>
            <a:endParaRPr lang="en-US" dirty="0"/>
          </a:p>
        </p:txBody>
      </p:sp>
      <p:sp>
        <p:nvSpPr>
          <p:cNvPr id="4" name="Slide Number Placeholder 3"/>
          <p:cNvSpPr>
            <a:spLocks noGrp="1"/>
          </p:cNvSpPr>
          <p:nvPr>
            <p:ph type="sldNum" sz="quarter" idx="11"/>
          </p:nvPr>
        </p:nvSpPr>
        <p:spPr/>
        <p:txBody>
          <a:bodyPr/>
          <a:lstStyle/>
          <a:p>
            <a:pPr>
              <a:defRPr/>
            </a:pPr>
            <a:fld id="{46F55E5A-06A1-4024-92E3-E37A303B06C1}" type="slidenum">
              <a:rPr lang="en-US" smtClean="0"/>
              <a:pPr>
                <a:defRPr/>
              </a:pPr>
              <a:t>9</a:t>
            </a:fld>
            <a:endParaRPr lang="en-US"/>
          </a:p>
        </p:txBody>
      </p:sp>
      <p:pic>
        <p:nvPicPr>
          <p:cNvPr id="5" name="Picture 4" descr="jumping for joy.jpg"/>
          <p:cNvPicPr>
            <a:picLocks noChangeAspect="1"/>
          </p:cNvPicPr>
          <p:nvPr/>
        </p:nvPicPr>
        <p:blipFill>
          <a:blip r:embed="rId2" cstate="print"/>
          <a:stretch>
            <a:fillRect/>
          </a:stretch>
        </p:blipFill>
        <p:spPr>
          <a:xfrm>
            <a:off x="1676400" y="685800"/>
            <a:ext cx="1371600" cy="1371600"/>
          </a:xfrm>
          <a:prstGeom prst="rect">
            <a:avLst/>
          </a:prstGeom>
        </p:spPr>
      </p:pic>
    </p:spTree>
    <p:extLst>
      <p:ext uri="{BB962C8B-B14F-4D97-AF65-F5344CB8AC3E}">
        <p14:creationId xmlns:p14="http://schemas.microsoft.com/office/powerpoint/2010/main" val="503380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3418</TotalTime>
  <Words>3473</Words>
  <Application>Microsoft Office PowerPoint</Application>
  <PresentationFormat>On-screen Show (4:3)</PresentationFormat>
  <Paragraphs>404</Paragraphs>
  <Slides>85</Slides>
  <Notes>4</Notes>
  <HiddenSlides>0</HiddenSlides>
  <MMClips>0</MMClips>
  <ScaleCrop>false</ScaleCrop>
  <HeadingPairs>
    <vt:vector size="4" baseType="variant">
      <vt:variant>
        <vt:lpstr>Theme</vt:lpstr>
      </vt:variant>
      <vt:variant>
        <vt:i4>1</vt:i4>
      </vt:variant>
      <vt:variant>
        <vt:lpstr>Slide Titles</vt:lpstr>
      </vt:variant>
      <vt:variant>
        <vt:i4>85</vt:i4>
      </vt:variant>
    </vt:vector>
  </HeadingPairs>
  <TitlesOfParts>
    <vt:vector size="86" baseType="lpstr">
      <vt:lpstr>Stream</vt:lpstr>
      <vt:lpstr>The Greenleaf Seminar  Servant Leadership: Growing into the Future</vt:lpstr>
      <vt:lpstr>      Questions…</vt:lpstr>
      <vt:lpstr>PowerPoint Presentation</vt:lpstr>
      <vt:lpstr>         Robert K. Greenleaf     (1904-1990)      </vt:lpstr>
      <vt:lpstr>    Douglas McGregor       (1906-1964)</vt:lpstr>
      <vt:lpstr>     The Human Side of                    Enterprise (1960): Theory X</vt:lpstr>
      <vt:lpstr>       Douglas McGregor:         Theory Y</vt:lpstr>
      <vt:lpstr>   Douglas McGregor:    Theory Y </vt:lpstr>
      <vt:lpstr>Theory Y</vt:lpstr>
      <vt:lpstr>  Robert Greenleaf went    further than Theory Y</vt:lpstr>
      <vt:lpstr>PowerPoint Presentation</vt:lpstr>
      <vt:lpstr>  The Servant as Leader</vt:lpstr>
      <vt:lpstr>     Greenleaf’s definition                  of the servant-leader (p.9)</vt:lpstr>
      <vt:lpstr>          Servant-first and other       people’s priorities</vt:lpstr>
      <vt:lpstr>     The best test of a            servant-leader</vt:lpstr>
      <vt:lpstr>  Caring for the       least privileged</vt:lpstr>
      <vt:lpstr>   Greenleaf: Characteristics of servant-leaders</vt:lpstr>
      <vt:lpstr>  Greenleaf: Characteristics of servant-leaders</vt:lpstr>
      <vt:lpstr>    Greenleaf on the ultimate     goal of servant leadership</vt:lpstr>
      <vt:lpstr>   Larry Spears:    Ten characteristics</vt:lpstr>
      <vt:lpstr>  Bob Liden: Servant   leadership dimensions</vt:lpstr>
      <vt:lpstr>    Dirk van Dierendonck:    Six key characteristics</vt:lpstr>
      <vt:lpstr>   Laub: Organizational           Leadership Assessment</vt:lpstr>
      <vt:lpstr>PowerPoint Presentation</vt:lpstr>
      <vt:lpstr>       Theories proposed        since Greenleaf (1970) </vt:lpstr>
      <vt:lpstr>   What is unique    to servant leadership</vt:lpstr>
      <vt:lpstr>    What is unique     to servant leadership</vt:lpstr>
      <vt:lpstr>       Dirk van Dierendonck:        Comparing theories</vt:lpstr>
      <vt:lpstr>      Dirk van Dierendonck: Comparing theories</vt:lpstr>
      <vt:lpstr>  Greenleaf vs. Scholars</vt:lpstr>
      <vt:lpstr>PowerPoint Presentation</vt:lpstr>
      <vt:lpstr>     What servant      leadership is not</vt:lpstr>
      <vt:lpstr>     Servant-leaders get   two kinds of results</vt:lpstr>
      <vt:lpstr>     </vt:lpstr>
      <vt:lpstr>        Key Practices of Servant-Leaders</vt:lpstr>
      <vt:lpstr>PowerPoint Presentation</vt:lpstr>
      <vt:lpstr>           Building strong teams</vt:lpstr>
      <vt:lpstr>   Facilitating     effective teamwork</vt:lpstr>
      <vt:lpstr>      Enhancing performance      and commitment</vt:lpstr>
      <vt:lpstr>    More helping and      creative employees</vt:lpstr>
      <vt:lpstr>     More organizational     citizenship behaviors</vt:lpstr>
      <vt:lpstr>    Enhanced self-efficacy</vt:lpstr>
      <vt:lpstr>  Greater job satisfaction</vt:lpstr>
      <vt:lpstr>  Case study:       Nurse managers</vt:lpstr>
      <vt:lpstr>PowerPoint Presentation</vt:lpstr>
      <vt:lpstr>       Better than Great</vt:lpstr>
      <vt:lpstr>PowerPoint Presentation</vt:lpstr>
      <vt:lpstr>Negative Factors</vt:lpstr>
      <vt:lpstr>  Positive Factors</vt:lpstr>
      <vt:lpstr>             Creating Shared Value</vt:lpstr>
      <vt:lpstr>        Growing people     is strategic</vt:lpstr>
      <vt:lpstr>   The  Trophy Kids Grow    Up  by Ron Alsop</vt:lpstr>
      <vt:lpstr>   The  Trophy Kids Grow    Up  by Ron Alsop</vt:lpstr>
      <vt:lpstr>   The  Trophy Kids Grow    Up  by Ron Alsop</vt:lpstr>
      <vt:lpstr>  U.S. ethnic minority    attitudes toward leadership</vt:lpstr>
      <vt:lpstr>PowerPoint Presentation</vt:lpstr>
      <vt:lpstr> Public Sector   Leaders in China</vt:lpstr>
      <vt:lpstr>Public Sector   Leaders in China</vt:lpstr>
      <vt:lpstr> Public Sector   Leaders in China</vt:lpstr>
      <vt:lpstr> Public Sector   Leaders in China</vt:lpstr>
      <vt:lpstr>   Republic of Ghana</vt:lpstr>
      <vt:lpstr>   Republic of Ghana</vt:lpstr>
      <vt:lpstr>   Republic of Ghana</vt:lpstr>
      <vt:lpstr>         Bedouin-Arab Culture  </vt:lpstr>
      <vt:lpstr>         Bedouin-Arab Culture  </vt:lpstr>
      <vt:lpstr>        Bedouin-Arab Culture  </vt:lpstr>
      <vt:lpstr>        Bedouin-Arab Culture  </vt:lpstr>
      <vt:lpstr>PowerPoint Presentation</vt:lpstr>
      <vt:lpstr>  Servant Leadership   Across Cultures</vt:lpstr>
      <vt:lpstr>  Servant Leadership   Across Cultures</vt:lpstr>
      <vt:lpstr>  Servant Leadership   Across Cultures</vt:lpstr>
      <vt:lpstr>GLOBE Study</vt:lpstr>
      <vt:lpstr>GLOBE Study</vt:lpstr>
      <vt:lpstr> GLOBE Study Findings</vt:lpstr>
      <vt:lpstr>  GLOBE Study Findings</vt:lpstr>
      <vt:lpstr> GLOBE Study Findings</vt:lpstr>
      <vt:lpstr> GLOBE Study Findings</vt:lpstr>
      <vt:lpstr> GLOBE Study Findings</vt:lpstr>
      <vt:lpstr>    GLOBE Study and     Servant Leadership</vt:lpstr>
      <vt:lpstr>    GLOBE Study and     Servant Leadership</vt:lpstr>
      <vt:lpstr>    GLOBE Study and     Servant Leadership</vt:lpstr>
      <vt:lpstr>  Future potential</vt:lpstr>
      <vt:lpstr>Future potential</vt:lpstr>
      <vt:lpstr>Questions…   Comments…</vt:lpstr>
      <vt:lpstr>Thank you!</vt:lpstr>
    </vt:vector>
  </TitlesOfParts>
  <Company>Greenleaf Center for Servant-Leadership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Leadership Edge</dc:title>
  <dc:creator>Greenleaf Center</dc:creator>
  <cp:lastModifiedBy>Victor M Forlani</cp:lastModifiedBy>
  <cp:revision>422</cp:revision>
  <cp:lastPrinted>2008-06-02T13:11:09Z</cp:lastPrinted>
  <dcterms:created xsi:type="dcterms:W3CDTF">2008-06-02T13:08:54Z</dcterms:created>
  <dcterms:modified xsi:type="dcterms:W3CDTF">2012-03-26T23:49:46Z</dcterms:modified>
</cp:coreProperties>
</file>